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6" r:id="rId2"/>
    <p:sldMasterId id="2147483681" r:id="rId3"/>
    <p:sldMasterId id="2147483692" r:id="rId4"/>
  </p:sldMasterIdLst>
  <p:notesMasterIdLst>
    <p:notesMasterId r:id="rId52"/>
  </p:notesMasterIdLst>
  <p:sldIdLst>
    <p:sldId id="256" r:id="rId5"/>
    <p:sldId id="257" r:id="rId6"/>
    <p:sldId id="259" r:id="rId7"/>
    <p:sldId id="261" r:id="rId8"/>
    <p:sldId id="262" r:id="rId9"/>
    <p:sldId id="263" r:id="rId10"/>
    <p:sldId id="264" r:id="rId11"/>
    <p:sldId id="267" r:id="rId12"/>
    <p:sldId id="265" r:id="rId13"/>
    <p:sldId id="268" r:id="rId14"/>
    <p:sldId id="269" r:id="rId15"/>
    <p:sldId id="273" r:id="rId16"/>
    <p:sldId id="274" r:id="rId17"/>
    <p:sldId id="270" r:id="rId18"/>
    <p:sldId id="275" r:id="rId19"/>
    <p:sldId id="276" r:id="rId20"/>
    <p:sldId id="277" r:id="rId21"/>
    <p:sldId id="278" r:id="rId22"/>
    <p:sldId id="279" r:id="rId23"/>
    <p:sldId id="284" r:id="rId24"/>
    <p:sldId id="285"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p:scale>
          <a:sx n="120" d="100"/>
          <a:sy n="120" d="100"/>
        </p:scale>
        <p:origin x="114" y="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C9785-A3A7-449C-A96E-9C5155A1A18D}" type="datetimeFigureOut">
              <a:rPr lang="en-US" smtClean="0"/>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E5567-673F-4D2E-8CFC-BE1C0E833FEC}" type="slidenum">
              <a:rPr lang="en-US" smtClean="0"/>
              <a:t>‹#›</a:t>
            </a:fld>
            <a:endParaRPr lang="en-US"/>
          </a:p>
        </p:txBody>
      </p:sp>
    </p:spTree>
    <p:extLst>
      <p:ext uri="{BB962C8B-B14F-4D97-AF65-F5344CB8AC3E}">
        <p14:creationId xmlns:p14="http://schemas.microsoft.com/office/powerpoint/2010/main" val="283945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7334" indent="-267334"/>
            <a:r>
              <a:rPr lang="en-GB" dirty="0">
                <a:solidFill>
                  <a:srgbClr val="2C2C2C"/>
                </a:solidFill>
              </a:rPr>
              <a:t>Higher affinity for SSTR5, and similar affinity for SSTR2, compared with first-generation SSAs</a:t>
            </a:r>
          </a:p>
          <a:p>
            <a:pPr marL="267334" indent="-267334" defTabSz="933237">
              <a:defRPr/>
            </a:pPr>
            <a:r>
              <a:rPr lang="en-GB" dirty="0">
                <a:solidFill>
                  <a:srgbClr val="2C2C2C"/>
                </a:solidFill>
              </a:rPr>
              <a:t>In patients uncontrolled on first-generation SSAs, 15.4% (40 mg) and 20.0% (60 mg) receiving pasireotide LAR achieved biochemical control* after 24 weeks (</a:t>
            </a:r>
            <a:r>
              <a:rPr lang="en-US" dirty="0">
                <a:solidFill>
                  <a:srgbClr val="2C2C2C"/>
                </a:solidFill>
                <a:ea typeface="MS PGothic" pitchFamily="34" charset="-128"/>
              </a:rPr>
              <a:t>*</a:t>
            </a:r>
            <a:r>
              <a:rPr lang="en-GB" dirty="0">
                <a:solidFill>
                  <a:srgbClr val="2C2C2C"/>
                </a:solidFill>
                <a:ea typeface="MS PGothic" pitchFamily="34" charset="-128"/>
              </a:rPr>
              <a:t>GH &lt;2.5 </a:t>
            </a:r>
            <a:r>
              <a:rPr lang="en-GB" dirty="0" err="1">
                <a:solidFill>
                  <a:srgbClr val="2C2C2C"/>
                </a:solidFill>
                <a:ea typeface="MS PGothic" pitchFamily="34" charset="-128"/>
              </a:rPr>
              <a:t>μg</a:t>
            </a:r>
            <a:r>
              <a:rPr lang="en-GB" dirty="0">
                <a:solidFill>
                  <a:srgbClr val="2C2C2C"/>
                </a:solidFill>
                <a:ea typeface="MS PGothic" pitchFamily="34" charset="-128"/>
              </a:rPr>
              <a:t>/L and normalized IGF-1</a:t>
            </a:r>
            <a:r>
              <a:rPr lang="en-GB" dirty="0">
                <a:solidFill>
                  <a:srgbClr val="2C2C2C"/>
                </a:solidFill>
              </a:rPr>
              <a:t>)</a:t>
            </a:r>
          </a:p>
          <a:p>
            <a:pPr marL="267334" indent="-267334"/>
            <a:endParaRPr lang="en-GB" dirty="0">
              <a:solidFill>
                <a:srgbClr val="2C2C2C"/>
              </a:solidFill>
            </a:endParaRPr>
          </a:p>
          <a:p>
            <a:endParaRPr lang="en-GB" dirty="0">
              <a:solidFill>
                <a:srgbClr val="2C2C2C"/>
              </a:solidFill>
            </a:endParaRPr>
          </a:p>
          <a:p>
            <a:endParaRPr lang="en-GB" dirty="0">
              <a:solidFill>
                <a:srgbClr val="2C2C2C"/>
              </a:solidFill>
            </a:endParaRPr>
          </a:p>
          <a:p>
            <a:endParaRPr lang="en-GB" dirty="0">
              <a:solidFill>
                <a:srgbClr val="2C2C2C"/>
              </a:solidFill>
            </a:endParaRPr>
          </a:p>
          <a:p>
            <a:pPr defTabSz="933237">
              <a:defRPr/>
            </a:pPr>
            <a:endParaRPr lang="en-US" b="1" baseline="0" dirty="0"/>
          </a:p>
          <a:p>
            <a:pPr defTabSz="933237">
              <a:defRPr/>
            </a:pPr>
            <a:endParaRPr lang="en-US" b="0" baseline="0" dirty="0"/>
          </a:p>
          <a:p>
            <a:pPr defTabSz="933237">
              <a:buFont typeface="Wingdings" pitchFamily="2" charset="2"/>
              <a:buChar char="§"/>
              <a:defRPr/>
            </a:pPr>
            <a:endParaRPr lang="en-US" baseline="30000" dirty="0"/>
          </a:p>
          <a:p>
            <a:pPr>
              <a:buFont typeface="Wingdings" pitchFamily="2" charset="2"/>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3D12F3A-D000-4D5B-8380-16DA47959645}"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46095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89183" indent="-37531290" eaLnBrk="0" hangingPunct="0">
              <a:defRPr>
                <a:solidFill>
                  <a:schemeClr val="tx1"/>
                </a:solidFill>
                <a:latin typeface="Arial" charset="0"/>
                <a:ea typeface="ＭＳ Ｐゴシック" pitchFamily="112" charset="-128"/>
              </a:defRPr>
            </a:lvl2pPr>
            <a:lvl3pPr marL="1144731" indent="-228946" eaLnBrk="0" hangingPunct="0">
              <a:defRPr>
                <a:solidFill>
                  <a:schemeClr val="tx1"/>
                </a:solidFill>
                <a:latin typeface="Arial" charset="0"/>
                <a:ea typeface="ＭＳ Ｐゴシック" pitchFamily="112" charset="-128"/>
              </a:defRPr>
            </a:lvl3pPr>
            <a:lvl4pPr marL="1602624" indent="-228946" eaLnBrk="0" hangingPunct="0">
              <a:defRPr>
                <a:solidFill>
                  <a:schemeClr val="tx1"/>
                </a:solidFill>
                <a:latin typeface="Arial" charset="0"/>
                <a:ea typeface="ＭＳ Ｐゴシック" pitchFamily="112" charset="-128"/>
              </a:defRPr>
            </a:lvl4pPr>
            <a:lvl5pPr marL="2060517" indent="-228946" eaLnBrk="0" hangingPunct="0">
              <a:defRPr>
                <a:solidFill>
                  <a:schemeClr val="tx1"/>
                </a:solidFill>
                <a:latin typeface="Arial" charset="0"/>
                <a:ea typeface="ＭＳ Ｐゴシック" pitchFamily="112" charset="-128"/>
              </a:defRPr>
            </a:lvl5pPr>
            <a:lvl6pPr marL="2518409" indent="-228946" defTabSz="457892" eaLnBrk="0" fontAlgn="base" hangingPunct="0">
              <a:spcBef>
                <a:spcPct val="0"/>
              </a:spcBef>
              <a:spcAft>
                <a:spcPct val="0"/>
              </a:spcAft>
              <a:defRPr>
                <a:solidFill>
                  <a:schemeClr val="tx1"/>
                </a:solidFill>
                <a:latin typeface="Arial" charset="0"/>
                <a:ea typeface="ＭＳ Ｐゴシック" pitchFamily="112" charset="-128"/>
              </a:defRPr>
            </a:lvl6pPr>
            <a:lvl7pPr marL="2976301" indent="-228946" defTabSz="457892" eaLnBrk="0" fontAlgn="base" hangingPunct="0">
              <a:spcBef>
                <a:spcPct val="0"/>
              </a:spcBef>
              <a:spcAft>
                <a:spcPct val="0"/>
              </a:spcAft>
              <a:defRPr>
                <a:solidFill>
                  <a:schemeClr val="tx1"/>
                </a:solidFill>
                <a:latin typeface="Arial" charset="0"/>
                <a:ea typeface="ＭＳ Ｐゴシック" pitchFamily="112" charset="-128"/>
              </a:defRPr>
            </a:lvl7pPr>
            <a:lvl8pPr marL="3434194" indent="-228946" defTabSz="457892" eaLnBrk="0" fontAlgn="base" hangingPunct="0">
              <a:spcBef>
                <a:spcPct val="0"/>
              </a:spcBef>
              <a:spcAft>
                <a:spcPct val="0"/>
              </a:spcAft>
              <a:defRPr>
                <a:solidFill>
                  <a:schemeClr val="tx1"/>
                </a:solidFill>
                <a:latin typeface="Arial" charset="0"/>
                <a:ea typeface="ＭＳ Ｐゴシック" pitchFamily="112" charset="-128"/>
              </a:defRPr>
            </a:lvl8pPr>
            <a:lvl9pPr marL="3892087" indent="-228946" defTabSz="457892"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933237" rtl="0" eaLnBrk="1" fontAlgn="auto" latinLnBrk="0" hangingPunct="1">
              <a:lnSpc>
                <a:spcPct val="100000"/>
              </a:lnSpc>
              <a:spcBef>
                <a:spcPts val="0"/>
              </a:spcBef>
              <a:spcAft>
                <a:spcPts val="0"/>
              </a:spcAft>
              <a:buClrTx/>
              <a:buSzTx/>
              <a:buFontTx/>
              <a:buNone/>
              <a:tabLst/>
              <a:defRPr/>
            </a:pPr>
            <a:fld id="{5FCBEC4B-BBA7-4D27-B41B-B7B2B521514D}"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rPr>
              <a:pPr marL="0" marR="0" lvl="0" indent="0" algn="r" defTabSz="933237"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94615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9"/>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1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latin typeface="Arial" charset="0"/>
              </a:rPr>
              <a:t>Key Points:</a:t>
            </a:r>
          </a:p>
          <a:p>
            <a:pPr marL="171710" indent="-171710">
              <a:spcBef>
                <a:spcPct val="0"/>
              </a:spcBef>
              <a:buFont typeface="Arial" panose="020B0604020202020204" pitchFamily="34" charset="0"/>
              <a:buChar char="•"/>
            </a:pPr>
            <a:r>
              <a:rPr lang="en-US" altLang="en-US" dirty="0" smtClean="0">
                <a:latin typeface="Arial" charset="0"/>
              </a:rPr>
              <a:t>Thrombosis is a common and frequent cause of death in PNH and is highly</a:t>
            </a:r>
            <a:r>
              <a:rPr lang="en-US" altLang="en-US" baseline="0" dirty="0" smtClean="0">
                <a:latin typeface="Arial" charset="0"/>
              </a:rPr>
              <a:t> </a:t>
            </a:r>
            <a:r>
              <a:rPr lang="en-US" altLang="en-US" dirty="0" smtClean="0">
                <a:latin typeface="Arial" charset="0"/>
              </a:rPr>
              <a:t>underappreciated</a:t>
            </a:r>
          </a:p>
          <a:p>
            <a:pPr marL="171710" indent="-171710">
              <a:spcBef>
                <a:spcPct val="0"/>
              </a:spcBef>
              <a:buFont typeface="Arial" panose="020B0604020202020204" pitchFamily="34" charset="0"/>
              <a:buChar char="•"/>
            </a:pPr>
            <a:r>
              <a:rPr lang="en-US" altLang="en-US" dirty="0" smtClean="0">
                <a:latin typeface="Arial" charset="0"/>
              </a:rPr>
              <a:t>40 to 67% patients with PNH die from a TE</a:t>
            </a:r>
          </a:p>
          <a:p>
            <a:pPr marL="171710" indent="-171710">
              <a:spcBef>
                <a:spcPct val="0"/>
              </a:spcBef>
              <a:buFont typeface="Arial" panose="020B0604020202020204" pitchFamily="34" charset="0"/>
              <a:buChar char="•"/>
            </a:pPr>
            <a:r>
              <a:rPr lang="en-US" altLang="en-US" dirty="0" smtClean="0">
                <a:latin typeface="Arial" charset="0"/>
              </a:rPr>
              <a:t>The first TE can be fatal and it increases the risk for death 5- to 10-fold</a:t>
            </a:r>
          </a:p>
          <a:p>
            <a:pPr marL="171710" indent="-171710">
              <a:spcBef>
                <a:spcPct val="0"/>
              </a:spcBef>
              <a:buFont typeface="Arial" panose="020B0604020202020204" pitchFamily="34" charset="0"/>
              <a:buChar char="•"/>
            </a:pPr>
            <a:r>
              <a:rPr lang="en-US" altLang="en-US" dirty="0" smtClean="0">
                <a:latin typeface="Arial" charset="0"/>
              </a:rPr>
              <a:t>Median time to first TE was 2.1 to 2.3 years from diagnosis</a:t>
            </a:r>
          </a:p>
          <a:p>
            <a:pPr eaLnBrk="1" hangingPunct="1">
              <a:spcBef>
                <a:spcPct val="0"/>
              </a:spcBef>
            </a:pPr>
            <a:endParaRPr lang="en-US" altLang="en-US" dirty="0" smtClean="0">
              <a:latin typeface="Arial" charset="0"/>
            </a:endParaRPr>
          </a:p>
          <a:p>
            <a:pPr eaLnBrk="1" hangingPunct="1">
              <a:spcBef>
                <a:spcPct val="0"/>
              </a:spcBef>
            </a:pPr>
            <a:endParaRPr lang="en-US" altLang="en-US" dirty="0" smtClean="0">
              <a:latin typeface="Arial" charset="0"/>
            </a:endParaRP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361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9"/>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1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a:p>
            <a:pPr eaLnBrk="1" hangingPunct="1">
              <a:spcBef>
                <a:spcPct val="0"/>
              </a:spcBef>
            </a:pPr>
            <a:endParaRPr lang="en-US" altLang="en-US" smtClean="0">
              <a:latin typeface="Arial" charset="0"/>
            </a:endParaRP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42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89183" indent="-37531290" eaLnBrk="0" hangingPunct="0">
              <a:defRPr>
                <a:solidFill>
                  <a:schemeClr val="tx1"/>
                </a:solidFill>
                <a:latin typeface="Arial" charset="0"/>
                <a:ea typeface="ＭＳ Ｐゴシック" pitchFamily="112" charset="-128"/>
              </a:defRPr>
            </a:lvl2pPr>
            <a:lvl3pPr marL="1144731" indent="-228946" eaLnBrk="0" hangingPunct="0">
              <a:defRPr>
                <a:solidFill>
                  <a:schemeClr val="tx1"/>
                </a:solidFill>
                <a:latin typeface="Arial" charset="0"/>
                <a:ea typeface="ＭＳ Ｐゴシック" pitchFamily="112" charset="-128"/>
              </a:defRPr>
            </a:lvl3pPr>
            <a:lvl4pPr marL="1602624" indent="-228946" eaLnBrk="0" hangingPunct="0">
              <a:defRPr>
                <a:solidFill>
                  <a:schemeClr val="tx1"/>
                </a:solidFill>
                <a:latin typeface="Arial" charset="0"/>
                <a:ea typeface="ＭＳ Ｐゴシック" pitchFamily="112" charset="-128"/>
              </a:defRPr>
            </a:lvl4pPr>
            <a:lvl5pPr marL="2060517" indent="-228946" eaLnBrk="0" hangingPunct="0">
              <a:defRPr>
                <a:solidFill>
                  <a:schemeClr val="tx1"/>
                </a:solidFill>
                <a:latin typeface="Arial" charset="0"/>
                <a:ea typeface="ＭＳ Ｐゴシック" pitchFamily="112" charset="-128"/>
              </a:defRPr>
            </a:lvl5pPr>
            <a:lvl6pPr marL="2518409" indent="-228946" defTabSz="457892" eaLnBrk="0" fontAlgn="base" hangingPunct="0">
              <a:spcBef>
                <a:spcPct val="0"/>
              </a:spcBef>
              <a:spcAft>
                <a:spcPct val="0"/>
              </a:spcAft>
              <a:defRPr>
                <a:solidFill>
                  <a:schemeClr val="tx1"/>
                </a:solidFill>
                <a:latin typeface="Arial" charset="0"/>
                <a:ea typeface="ＭＳ Ｐゴシック" pitchFamily="112" charset="-128"/>
              </a:defRPr>
            </a:lvl6pPr>
            <a:lvl7pPr marL="2976301" indent="-228946" defTabSz="457892" eaLnBrk="0" fontAlgn="base" hangingPunct="0">
              <a:spcBef>
                <a:spcPct val="0"/>
              </a:spcBef>
              <a:spcAft>
                <a:spcPct val="0"/>
              </a:spcAft>
              <a:defRPr>
                <a:solidFill>
                  <a:schemeClr val="tx1"/>
                </a:solidFill>
                <a:latin typeface="Arial" charset="0"/>
                <a:ea typeface="ＭＳ Ｐゴシック" pitchFamily="112" charset="-128"/>
              </a:defRPr>
            </a:lvl7pPr>
            <a:lvl8pPr marL="3434194" indent="-228946" defTabSz="457892" eaLnBrk="0" fontAlgn="base" hangingPunct="0">
              <a:spcBef>
                <a:spcPct val="0"/>
              </a:spcBef>
              <a:spcAft>
                <a:spcPct val="0"/>
              </a:spcAft>
              <a:defRPr>
                <a:solidFill>
                  <a:schemeClr val="tx1"/>
                </a:solidFill>
                <a:latin typeface="Arial" charset="0"/>
                <a:ea typeface="ＭＳ Ｐゴシック" pitchFamily="112" charset="-128"/>
              </a:defRPr>
            </a:lvl8pPr>
            <a:lvl9pPr marL="3892087" indent="-228946" defTabSz="457892"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933237" rtl="0" eaLnBrk="1" fontAlgn="auto" latinLnBrk="0" hangingPunct="1">
              <a:lnSpc>
                <a:spcPct val="100000"/>
              </a:lnSpc>
              <a:spcBef>
                <a:spcPts val="0"/>
              </a:spcBef>
              <a:spcAft>
                <a:spcPts val="0"/>
              </a:spcAft>
              <a:buClrTx/>
              <a:buSzTx/>
              <a:buFontTx/>
              <a:buNone/>
              <a:tabLst/>
              <a:defRPr/>
            </a:pPr>
            <a:fld id="{15C7C19A-D65F-4844-A3C3-D71E23DFA9D6}"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rPr>
              <a:pPr marL="0" marR="0" lvl="0" indent="0" algn="r" defTabSz="933237"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99320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89183" indent="-37531290" eaLnBrk="0" hangingPunct="0">
              <a:defRPr>
                <a:solidFill>
                  <a:schemeClr val="tx1"/>
                </a:solidFill>
                <a:latin typeface="Arial" charset="0"/>
                <a:ea typeface="ＭＳ Ｐゴシック" pitchFamily="112" charset="-128"/>
              </a:defRPr>
            </a:lvl2pPr>
            <a:lvl3pPr marL="1144731" indent="-228946" eaLnBrk="0" hangingPunct="0">
              <a:defRPr>
                <a:solidFill>
                  <a:schemeClr val="tx1"/>
                </a:solidFill>
                <a:latin typeface="Arial" charset="0"/>
                <a:ea typeface="ＭＳ Ｐゴシック" pitchFamily="112" charset="-128"/>
              </a:defRPr>
            </a:lvl3pPr>
            <a:lvl4pPr marL="1602624" indent="-228946" eaLnBrk="0" hangingPunct="0">
              <a:defRPr>
                <a:solidFill>
                  <a:schemeClr val="tx1"/>
                </a:solidFill>
                <a:latin typeface="Arial" charset="0"/>
                <a:ea typeface="ＭＳ Ｐゴシック" pitchFamily="112" charset="-128"/>
              </a:defRPr>
            </a:lvl4pPr>
            <a:lvl5pPr marL="2060517" indent="-228946" eaLnBrk="0" hangingPunct="0">
              <a:defRPr>
                <a:solidFill>
                  <a:schemeClr val="tx1"/>
                </a:solidFill>
                <a:latin typeface="Arial" charset="0"/>
                <a:ea typeface="ＭＳ Ｐゴシック" pitchFamily="112" charset="-128"/>
              </a:defRPr>
            </a:lvl5pPr>
            <a:lvl6pPr marL="2518409" indent="-228946" defTabSz="457892" eaLnBrk="0" fontAlgn="base" hangingPunct="0">
              <a:spcBef>
                <a:spcPct val="0"/>
              </a:spcBef>
              <a:spcAft>
                <a:spcPct val="0"/>
              </a:spcAft>
              <a:defRPr>
                <a:solidFill>
                  <a:schemeClr val="tx1"/>
                </a:solidFill>
                <a:latin typeface="Arial" charset="0"/>
                <a:ea typeface="ＭＳ Ｐゴシック" pitchFamily="112" charset="-128"/>
              </a:defRPr>
            </a:lvl6pPr>
            <a:lvl7pPr marL="2976301" indent="-228946" defTabSz="457892" eaLnBrk="0" fontAlgn="base" hangingPunct="0">
              <a:spcBef>
                <a:spcPct val="0"/>
              </a:spcBef>
              <a:spcAft>
                <a:spcPct val="0"/>
              </a:spcAft>
              <a:defRPr>
                <a:solidFill>
                  <a:schemeClr val="tx1"/>
                </a:solidFill>
                <a:latin typeface="Arial" charset="0"/>
                <a:ea typeface="ＭＳ Ｐゴシック" pitchFamily="112" charset="-128"/>
              </a:defRPr>
            </a:lvl7pPr>
            <a:lvl8pPr marL="3434194" indent="-228946" defTabSz="457892" eaLnBrk="0" fontAlgn="base" hangingPunct="0">
              <a:spcBef>
                <a:spcPct val="0"/>
              </a:spcBef>
              <a:spcAft>
                <a:spcPct val="0"/>
              </a:spcAft>
              <a:defRPr>
                <a:solidFill>
                  <a:schemeClr val="tx1"/>
                </a:solidFill>
                <a:latin typeface="Arial" charset="0"/>
                <a:ea typeface="ＭＳ Ｐゴシック" pitchFamily="112" charset="-128"/>
              </a:defRPr>
            </a:lvl8pPr>
            <a:lvl9pPr marL="3892087" indent="-228946" defTabSz="457892"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933237" rtl="0" eaLnBrk="1" fontAlgn="auto" latinLnBrk="0" hangingPunct="1">
              <a:lnSpc>
                <a:spcPct val="100000"/>
              </a:lnSpc>
              <a:spcBef>
                <a:spcPts val="0"/>
              </a:spcBef>
              <a:spcAft>
                <a:spcPts val="0"/>
              </a:spcAft>
              <a:buClrTx/>
              <a:buSzTx/>
              <a:buFontTx/>
              <a:buNone/>
              <a:tabLst/>
              <a:defRPr/>
            </a:pPr>
            <a:fld id="{E531A8ED-4C30-45A4-8EBB-CD1CEED008E2}"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rPr>
              <a:pPr marL="0" marR="0" lvl="0" indent="0" algn="r" defTabSz="933237"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50016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4"/>
          <p:cNvSpPr>
            <a:spLocks noGrp="1" noRot="1" noChangeAspect="1" noChangeArrowheads="1" noTextEdit="1"/>
          </p:cNvSpPr>
          <p:nvPr>
            <p:ph type="sldImg"/>
          </p:nvPr>
        </p:nvSpPr>
        <p:spPr>
          <a:ln/>
        </p:spPr>
      </p:sp>
      <p:sp>
        <p:nvSpPr>
          <p:cNvPr id="58371" name="Rectangle 65"/>
          <p:cNvSpPr>
            <a:spLocks noGrp="1" noChangeArrowheads="1"/>
          </p:cNvSpPr>
          <p:nvPr>
            <p:ph type="body" idx="1"/>
          </p:nvPr>
        </p:nvSpPr>
        <p:spPr>
          <a:xfrm>
            <a:off x="703530" y="4421824"/>
            <a:ext cx="5616042" cy="1667880"/>
          </a:xfrm>
          <a:noFill/>
          <a:ln/>
        </p:spPr>
        <p:txBody>
          <a:bodyPr/>
          <a:lstStyle/>
          <a:p>
            <a:pPr>
              <a:buFont typeface="Wingdings" charset="2"/>
              <a:buNone/>
            </a:pPr>
            <a:r>
              <a:rPr lang="en-US" sz="1000" b="1" dirty="0">
                <a:latin typeface="Arial" charset="0"/>
              </a:rPr>
              <a:t>KEY POINTS:</a:t>
            </a:r>
          </a:p>
          <a:p>
            <a:pPr>
              <a:buFont typeface="Wingdings" charset="2"/>
              <a:buNone/>
            </a:pPr>
            <a:r>
              <a:rPr lang="en-US" sz="1000" dirty="0">
                <a:latin typeface="Arial" charset="0"/>
              </a:rPr>
              <a:t>Kidney disease is an underappreciated cause of mortality in PNH</a:t>
            </a:r>
          </a:p>
          <a:p>
            <a:r>
              <a:rPr lang="en-US" sz="1000" dirty="0">
                <a:latin typeface="Arial" charset="0"/>
              </a:rPr>
              <a:t>In a study of 21 PNH patients (Clark 1981), it was found that</a:t>
            </a:r>
          </a:p>
          <a:p>
            <a:pPr lvl="1"/>
            <a:r>
              <a:rPr lang="en-US" sz="1000" dirty="0">
                <a:latin typeface="Arial" charset="0"/>
              </a:rPr>
              <a:t>68% of patients had a significant reduction in </a:t>
            </a:r>
            <a:r>
              <a:rPr lang="en-US" sz="1000" dirty="0" err="1">
                <a:latin typeface="Arial" charset="0"/>
              </a:rPr>
              <a:t>creatinine</a:t>
            </a:r>
            <a:r>
              <a:rPr lang="en-US" sz="1000" dirty="0">
                <a:latin typeface="Arial" charset="0"/>
              </a:rPr>
              <a:t> clearance</a:t>
            </a:r>
          </a:p>
          <a:p>
            <a:pPr lvl="1"/>
            <a:r>
              <a:rPr lang="en-US" sz="1000" dirty="0">
                <a:latin typeface="Arial" charset="0"/>
              </a:rPr>
              <a:t>32% had a GFR &lt;60</a:t>
            </a:r>
            <a:br>
              <a:rPr lang="en-US" sz="1000" dirty="0">
                <a:latin typeface="Arial" charset="0"/>
              </a:rPr>
            </a:br>
            <a:endParaRPr lang="en-US" sz="1000" dirty="0">
              <a:latin typeface="Arial" charset="0"/>
            </a:endParaRPr>
          </a:p>
        </p:txBody>
      </p:sp>
      <p:graphicFrame>
        <p:nvGraphicFramePr>
          <p:cNvPr id="74803" name="Group 51"/>
          <p:cNvGraphicFramePr>
            <a:graphicFrameLocks noGrp="1"/>
          </p:cNvGraphicFramePr>
          <p:nvPr/>
        </p:nvGraphicFramePr>
        <p:xfrm>
          <a:off x="515761" y="6150041"/>
          <a:ext cx="5992538" cy="2853949"/>
        </p:xfrm>
        <a:graphic>
          <a:graphicData uri="http://schemas.openxmlformats.org/drawingml/2006/table">
            <a:tbl>
              <a:tblPr/>
              <a:tblGrid>
                <a:gridCol w="467571">
                  <a:extLst>
                    <a:ext uri="{9D8B030D-6E8A-4147-A177-3AD203B41FA5}">
                      <a16:colId xmlns:a16="http://schemas.microsoft.com/office/drawing/2014/main" val="20000"/>
                    </a:ext>
                  </a:extLst>
                </a:gridCol>
                <a:gridCol w="1218228">
                  <a:extLst>
                    <a:ext uri="{9D8B030D-6E8A-4147-A177-3AD203B41FA5}">
                      <a16:colId xmlns:a16="http://schemas.microsoft.com/office/drawing/2014/main" val="20001"/>
                    </a:ext>
                  </a:extLst>
                </a:gridCol>
                <a:gridCol w="1498134">
                  <a:extLst>
                    <a:ext uri="{9D8B030D-6E8A-4147-A177-3AD203B41FA5}">
                      <a16:colId xmlns:a16="http://schemas.microsoft.com/office/drawing/2014/main" val="20002"/>
                    </a:ext>
                  </a:extLst>
                </a:gridCol>
                <a:gridCol w="1216639">
                  <a:extLst>
                    <a:ext uri="{9D8B030D-6E8A-4147-A177-3AD203B41FA5}">
                      <a16:colId xmlns:a16="http://schemas.microsoft.com/office/drawing/2014/main" val="20003"/>
                    </a:ext>
                  </a:extLst>
                </a:gridCol>
                <a:gridCol w="1591966">
                  <a:extLst>
                    <a:ext uri="{9D8B030D-6E8A-4147-A177-3AD203B41FA5}">
                      <a16:colId xmlns:a16="http://schemas.microsoft.com/office/drawing/2014/main" val="20004"/>
                    </a:ext>
                  </a:extLst>
                </a:gridCol>
              </a:tblGrid>
              <a:tr h="238114">
                <a:tc gridSpan="5">
                  <a:txBody>
                    <a:bodyPr/>
                    <a:lstStyle/>
                    <a:p>
                      <a:pPr marL="0" marR="0" lvl="0" indent="0" algn="ctr" defTabSz="931863" rtl="0" eaLnBrk="1" fontAlgn="base" latinLnBrk="0" hangingPunct="1">
                        <a:lnSpc>
                          <a:spcPct val="100000"/>
                        </a:lnSpc>
                        <a:spcBef>
                          <a:spcPts val="100"/>
                        </a:spcBef>
                        <a:spcAft>
                          <a:spcPts val="100"/>
                        </a:spcAft>
                        <a:buClr>
                          <a:schemeClr val="tx2"/>
                        </a:buClr>
                        <a:buSzTx/>
                        <a:buFont typeface="Wingdings" charset="2"/>
                        <a:buNone/>
                        <a:tabLst/>
                      </a:pPr>
                      <a:r>
                        <a:rPr kumimoji="0" lang="en-US" sz="900" b="1" i="0" u="none" strike="noStrike" cap="none" normalizeH="0" baseline="0">
                          <a:ln>
                            <a:noFill/>
                          </a:ln>
                          <a:solidFill>
                            <a:schemeClr val="tx2"/>
                          </a:solidFill>
                          <a:effectLst/>
                          <a:latin typeface="Arial" charset="0"/>
                          <a:ea typeface="Arial" charset="0"/>
                          <a:cs typeface="Arial" charset="0"/>
                        </a:rPr>
                        <a:t>CKD Stages*</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7400">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1" i="0" u="none" strike="noStrike" cap="none" normalizeH="0" baseline="0">
                          <a:ln>
                            <a:noFill/>
                          </a:ln>
                          <a:solidFill>
                            <a:schemeClr val="tx2"/>
                          </a:solidFill>
                          <a:effectLst/>
                          <a:latin typeface="Arial" charset="0"/>
                          <a:ea typeface="Arial" charset="0"/>
                          <a:cs typeface="Arial" charset="0"/>
                        </a:rPr>
                        <a:t>Stage</a:t>
                      </a:r>
                      <a:endParaRPr kumimoji="0" lang="en-US" sz="900" b="0" i="0" u="none" strike="noStrike" cap="none" normalizeH="0" baseline="0">
                        <a:ln>
                          <a:noFill/>
                        </a:ln>
                        <a:solidFill>
                          <a:schemeClr val="tx2"/>
                        </a:solidFill>
                        <a:effectLst/>
                        <a:latin typeface="Arial" charset="0"/>
                        <a:ea typeface="Arial" charset="0"/>
                        <a:cs typeface="Arial" charset="0"/>
                      </a:endParaRP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
                          <a:schemeClr val="tx2"/>
                        </a:buClr>
                        <a:buSzTx/>
                        <a:buFont typeface="Wingdings" charset="2"/>
                        <a:buNone/>
                        <a:tabLst/>
                      </a:pPr>
                      <a:r>
                        <a:rPr kumimoji="0" lang="en-US" sz="900" b="1" i="0" u="none" strike="noStrike" cap="none" normalizeH="0" baseline="0">
                          <a:ln>
                            <a:noFill/>
                          </a:ln>
                          <a:solidFill>
                            <a:schemeClr val="tx2"/>
                          </a:solidFill>
                          <a:effectLst/>
                          <a:latin typeface="Arial" charset="0"/>
                          <a:ea typeface="Arial" charset="0"/>
                          <a:cs typeface="Arial" charset="0"/>
                        </a:rPr>
                        <a:t>GFR</a:t>
                      </a:r>
                    </a:p>
                    <a:p>
                      <a:pPr marL="0" marR="0" lvl="0" indent="0" algn="ctr" defTabSz="931863" rtl="0" eaLnBrk="1" fontAlgn="base" latinLnBrk="0" hangingPunct="1">
                        <a:lnSpc>
                          <a:spcPct val="100000"/>
                        </a:lnSpc>
                        <a:spcBef>
                          <a:spcPts val="100"/>
                        </a:spcBef>
                        <a:spcAft>
                          <a:spcPts val="100"/>
                        </a:spcAft>
                        <a:buClr>
                          <a:schemeClr val="tx2"/>
                        </a:buClr>
                        <a:buSzTx/>
                        <a:buFont typeface="Wingdings" charset="2"/>
                        <a:buNone/>
                        <a:tabLst/>
                      </a:pPr>
                      <a:r>
                        <a:rPr kumimoji="0" lang="en-US" sz="900" b="1" i="0" u="none" strike="noStrike" cap="none" normalizeH="0" baseline="0">
                          <a:ln>
                            <a:noFill/>
                          </a:ln>
                          <a:solidFill>
                            <a:schemeClr val="tx2"/>
                          </a:solidFill>
                          <a:effectLst/>
                          <a:latin typeface="Arial" charset="0"/>
                          <a:ea typeface="Arial" charset="0"/>
                          <a:cs typeface="Arial" charset="0"/>
                        </a:rPr>
                        <a:t>(ml/minute/1.73 m</a:t>
                      </a:r>
                      <a:r>
                        <a:rPr kumimoji="0" lang="en-US" sz="900" b="1" i="0" u="none" strike="noStrike" cap="none" normalizeH="0" baseline="30000">
                          <a:ln>
                            <a:noFill/>
                          </a:ln>
                          <a:solidFill>
                            <a:schemeClr val="tx2"/>
                          </a:solidFill>
                          <a:effectLst/>
                          <a:latin typeface="Arial" charset="0"/>
                          <a:ea typeface="Arial" charset="0"/>
                          <a:cs typeface="Arial" charset="0"/>
                        </a:rPr>
                        <a:t>2</a:t>
                      </a:r>
                      <a:r>
                        <a:rPr kumimoji="0" lang="en-US" sz="900" b="1" i="0" u="none" strike="noStrike" cap="none" normalizeH="0" baseline="0">
                          <a:ln>
                            <a:noFill/>
                          </a:ln>
                          <a:solidFill>
                            <a:schemeClr val="tx2"/>
                          </a:solidFill>
                          <a:effectLst/>
                          <a:latin typeface="Arial" charset="0"/>
                          <a:ea typeface="Arial" charset="0"/>
                          <a:cs typeface="Arial" charset="0"/>
                        </a:rPr>
                        <a:t>)</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1" i="0" u="none" strike="noStrike" cap="none" normalizeH="0" baseline="0">
                          <a:ln>
                            <a:noFill/>
                          </a:ln>
                          <a:solidFill>
                            <a:schemeClr val="tx2"/>
                          </a:solidFill>
                          <a:effectLst/>
                          <a:latin typeface="Arial" charset="0"/>
                          <a:ea typeface="Arial" charset="0"/>
                          <a:cs typeface="Arial" charset="0"/>
                        </a:rPr>
                        <a:t>Objective Measure of Kidney Damage</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1" i="0" u="none" strike="noStrike" cap="none" normalizeH="0" baseline="0">
                          <a:ln>
                            <a:noFill/>
                          </a:ln>
                          <a:solidFill>
                            <a:schemeClr val="tx2"/>
                          </a:solidFill>
                          <a:effectLst/>
                          <a:latin typeface="Arial" charset="0"/>
                          <a:ea typeface="Arial" charset="0"/>
                          <a:cs typeface="Arial" charset="0"/>
                        </a:rPr>
                        <a:t>Description</a:t>
                      </a:r>
                      <a:endParaRPr kumimoji="0" lang="en-US" sz="900" b="0" i="0" u="none" strike="noStrike" cap="none" normalizeH="0" baseline="0">
                        <a:ln>
                          <a:noFill/>
                        </a:ln>
                        <a:solidFill>
                          <a:schemeClr val="tx2"/>
                        </a:solidFill>
                        <a:effectLst/>
                        <a:latin typeface="Arial" charset="0"/>
                        <a:ea typeface="Arial" charset="0"/>
                        <a:cs typeface="Arial" charset="0"/>
                      </a:endParaRP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1" i="0" u="none" strike="noStrike" cap="none" normalizeH="0" baseline="0">
                          <a:ln>
                            <a:noFill/>
                          </a:ln>
                          <a:solidFill>
                            <a:schemeClr val="tx2"/>
                          </a:solidFill>
                          <a:effectLst/>
                          <a:latin typeface="Arial" charset="0"/>
                          <a:ea typeface="Arial" charset="0"/>
                          <a:cs typeface="Arial" charset="0"/>
                        </a:rPr>
                        <a:t>Action</a:t>
                      </a:r>
                      <a:r>
                        <a:rPr kumimoji="0" lang="en-US" sz="900" b="1" i="0" u="none" strike="noStrike" cap="none" normalizeH="0" baseline="30000">
                          <a:ln>
                            <a:noFill/>
                          </a:ln>
                          <a:solidFill>
                            <a:schemeClr val="tx2"/>
                          </a:solidFill>
                          <a:effectLst/>
                          <a:latin typeface="Arial" charset="0"/>
                          <a:ea typeface="Arial" charset="0"/>
                          <a:cs typeface="Arial" charset="0"/>
                        </a:rPr>
                        <a:t>*</a:t>
                      </a:r>
                      <a:endParaRPr kumimoji="0" lang="en-US" sz="900" b="1" i="0" u="none" strike="noStrike" cap="none" normalizeH="0" baseline="0">
                        <a:ln>
                          <a:noFill/>
                        </a:ln>
                        <a:solidFill>
                          <a:schemeClr val="tx2"/>
                        </a:solidFill>
                        <a:effectLst/>
                        <a:latin typeface="Arial" charset="0"/>
                        <a:ea typeface="Arial" charset="0"/>
                        <a:cs typeface="Arial" charset="0"/>
                      </a:endParaRP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2539">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1</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 90</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Evidence of proteinuria</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Kidney damage with normal GFR</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
                          <a:schemeClr val="tx2"/>
                        </a:buClr>
                        <a:buSzTx/>
                        <a:buFont typeface="Wingdings" charset="2"/>
                        <a:buNone/>
                        <a:tabLst/>
                      </a:pPr>
                      <a:r>
                        <a:rPr kumimoji="0" lang="en-US" sz="900" b="0" i="0" u="none" strike="noStrike" cap="none" normalizeH="0" baseline="0">
                          <a:ln>
                            <a:noFill/>
                          </a:ln>
                          <a:solidFill>
                            <a:schemeClr val="tx2"/>
                          </a:solidFill>
                          <a:effectLst/>
                          <a:latin typeface="Arial" charset="0"/>
                          <a:ea typeface="Arial" charset="0"/>
                          <a:cs typeface="Arial" charset="0"/>
                        </a:rPr>
                        <a:t>Diagnose and treat</a:t>
                      </a:r>
                      <a:br>
                        <a:rPr kumimoji="0" lang="en-US" sz="900" b="0" i="0" u="none" strike="noStrike" cap="none" normalizeH="0" baseline="0">
                          <a:ln>
                            <a:noFill/>
                          </a:ln>
                          <a:solidFill>
                            <a:schemeClr val="tx2"/>
                          </a:solidFill>
                          <a:effectLst/>
                          <a:latin typeface="Arial" charset="0"/>
                          <a:ea typeface="Arial" charset="0"/>
                          <a:cs typeface="Arial" charset="0"/>
                        </a:rPr>
                      </a:br>
                      <a:r>
                        <a:rPr kumimoji="0" lang="en-US" sz="900" b="0" i="0" u="none" strike="noStrike" cap="none" normalizeH="0" baseline="0">
                          <a:ln>
                            <a:noFill/>
                          </a:ln>
                          <a:solidFill>
                            <a:schemeClr val="tx2"/>
                          </a:solidFill>
                          <a:effectLst/>
                          <a:latin typeface="Arial" charset="0"/>
                          <a:ea typeface="Arial" charset="0"/>
                          <a:cs typeface="Arial" charset="0"/>
                        </a:rPr>
                        <a:t>Treat comorbid conditions;</a:t>
                      </a:r>
                      <a:br>
                        <a:rPr kumimoji="0" lang="en-US" sz="900" b="0" i="0" u="none" strike="noStrike" cap="none" normalizeH="0" baseline="0">
                          <a:ln>
                            <a:noFill/>
                          </a:ln>
                          <a:solidFill>
                            <a:schemeClr val="tx2"/>
                          </a:solidFill>
                          <a:effectLst/>
                          <a:latin typeface="Arial" charset="0"/>
                          <a:ea typeface="Arial" charset="0"/>
                          <a:cs typeface="Arial" charset="0"/>
                        </a:rPr>
                      </a:br>
                      <a:r>
                        <a:rPr kumimoji="0" lang="en-US" sz="900" b="0" i="0" u="none" strike="noStrike" cap="none" normalizeH="0" baseline="0">
                          <a:ln>
                            <a:noFill/>
                          </a:ln>
                          <a:solidFill>
                            <a:schemeClr val="tx2"/>
                          </a:solidFill>
                          <a:effectLst/>
                          <a:latin typeface="Arial" charset="0"/>
                          <a:ea typeface="Arial" charset="0"/>
                          <a:cs typeface="Arial" charset="0"/>
                        </a:rPr>
                        <a:t>Slow progression; </a:t>
                      </a:r>
                      <a:br>
                        <a:rPr kumimoji="0" lang="en-US" sz="900" b="0" i="0" u="none" strike="noStrike" cap="none" normalizeH="0" baseline="0">
                          <a:ln>
                            <a:noFill/>
                          </a:ln>
                          <a:solidFill>
                            <a:schemeClr val="tx2"/>
                          </a:solidFill>
                          <a:effectLst/>
                          <a:latin typeface="Arial" charset="0"/>
                          <a:ea typeface="Arial" charset="0"/>
                          <a:cs typeface="Arial" charset="0"/>
                        </a:rPr>
                      </a:br>
                      <a:r>
                        <a:rPr kumimoji="0" lang="en-US" sz="900" b="0" i="0" u="none" strike="noStrike" cap="none" normalizeH="0" baseline="0">
                          <a:ln>
                            <a:noFill/>
                          </a:ln>
                          <a:solidFill>
                            <a:schemeClr val="tx2"/>
                          </a:solidFill>
                          <a:effectLst/>
                          <a:latin typeface="Arial" charset="0"/>
                          <a:ea typeface="Arial" charset="0"/>
                          <a:cs typeface="Arial" charset="0"/>
                        </a:rPr>
                        <a:t>CVD risk reduction</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2922">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2</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60-89</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Evidence of proteinuria</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Kidney damage with mild decreased GFR</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Estimate progression</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521">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3</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30-59</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No additional evidence necessary</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Moderately decreased GFR</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Evaluate and treat complications</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9931">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4</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15-29</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No additional evidence necessary</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Severely decreased GFR</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Prep for kidney replacement therapy; Predialysis</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1521">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5</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&lt;15 (or dialysis)</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No additional evidence necessary</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Kidney Failure</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31863" rtl="0" eaLnBrk="1" fontAlgn="base" latinLnBrk="0" hangingPunct="1">
                        <a:lnSpc>
                          <a:spcPct val="100000"/>
                        </a:lnSpc>
                        <a:spcBef>
                          <a:spcPts val="100"/>
                        </a:spcBef>
                        <a:spcAft>
                          <a:spcPts val="100"/>
                        </a:spcAft>
                        <a:buClrTx/>
                        <a:buSzTx/>
                        <a:buFontTx/>
                        <a:buNone/>
                        <a:tabLst/>
                      </a:pPr>
                      <a:r>
                        <a:rPr kumimoji="0" lang="en-US" sz="900" b="0" i="0" u="none" strike="noStrike" cap="none" normalizeH="0" baseline="0">
                          <a:ln>
                            <a:noFill/>
                          </a:ln>
                          <a:solidFill>
                            <a:schemeClr val="tx2"/>
                          </a:solidFill>
                          <a:effectLst/>
                          <a:latin typeface="Arial" charset="0"/>
                          <a:ea typeface="Arial" charset="0"/>
                          <a:cs typeface="Arial" charset="0"/>
                        </a:rPr>
                        <a:t>Replacement (if uremia present); Dialysis</a:t>
                      </a:r>
                    </a:p>
                  </a:txBody>
                  <a:tcPr marL="46673" marR="46673" marT="46652" marB="46652"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8418" name="Rectangle 7"/>
          <p:cNvSpPr txBox="1">
            <a:spLocks noGrp="1" noChangeArrowheads="1"/>
          </p:cNvSpPr>
          <p:nvPr/>
        </p:nvSpPr>
        <p:spPr bwMode="auto">
          <a:xfrm>
            <a:off x="3977320" y="8841491"/>
            <a:ext cx="3044563" cy="465455"/>
          </a:xfrm>
          <a:prstGeom prst="rect">
            <a:avLst/>
          </a:prstGeom>
          <a:noFill/>
          <a:ln w="9525">
            <a:noFill/>
            <a:miter lim="800000"/>
            <a:headEnd/>
            <a:tailEnd/>
          </a:ln>
        </p:spPr>
        <p:txBody>
          <a:bodyPr lIns="95090" tIns="47546" rIns="95090" bIns="47546" anchor="b">
            <a:prstTxWarp prst="textNoShape">
              <a:avLst/>
            </a:prstTxWarp>
          </a:bodyPr>
          <a:lstStyle/>
          <a:p>
            <a:pPr marL="0" marR="0" lvl="0" indent="0" algn="r" defTabSz="951006" rtl="0" eaLnBrk="1" fontAlgn="auto" latinLnBrk="0" hangingPunct="1">
              <a:lnSpc>
                <a:spcPct val="100000"/>
              </a:lnSpc>
              <a:spcBef>
                <a:spcPts val="0"/>
              </a:spcBef>
              <a:spcAft>
                <a:spcPts val="0"/>
              </a:spcAft>
              <a:buClrTx/>
              <a:buSzTx/>
              <a:buFontTx/>
              <a:buNone/>
              <a:tabLst/>
              <a:defRPr/>
            </a:pPr>
            <a:fld id="{D624AB01-C813-FC41-9383-55FB375674E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51006"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66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7320" y="8841491"/>
            <a:ext cx="3044563" cy="465455"/>
          </a:xfrm>
          <a:prstGeom prst="rect">
            <a:avLst/>
          </a:prstGeom>
          <a:noFill/>
          <a:ln w="9525">
            <a:noFill/>
            <a:miter lim="800000"/>
            <a:headEnd/>
            <a:tailEnd/>
          </a:ln>
        </p:spPr>
        <p:txBody>
          <a:bodyPr lIns="95090" tIns="47546" rIns="95090" bIns="47546" anchor="b">
            <a:prstTxWarp prst="textNoShape">
              <a:avLst/>
            </a:prstTxWarp>
          </a:bodyPr>
          <a:lstStyle/>
          <a:p>
            <a:pPr marL="0" marR="0" lvl="0" indent="0" algn="r" defTabSz="951006" rtl="0" eaLnBrk="1" fontAlgn="auto" latinLnBrk="0" hangingPunct="1">
              <a:lnSpc>
                <a:spcPct val="100000"/>
              </a:lnSpc>
              <a:spcBef>
                <a:spcPts val="0"/>
              </a:spcBef>
              <a:spcAft>
                <a:spcPts val="0"/>
              </a:spcAft>
              <a:buClrTx/>
              <a:buSzTx/>
              <a:buFontTx/>
              <a:buNone/>
              <a:tabLst/>
              <a:defRPr/>
            </a:pPr>
            <a:fld id="{E484263C-B976-0E45-9FD0-07A57007210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51006"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587" name="Rectangle 11"/>
          <p:cNvSpPr>
            <a:spLocks noGrp="1" noRot="1" noChangeAspect="1" noChangeArrowheads="1" noTextEdit="1"/>
          </p:cNvSpPr>
          <p:nvPr>
            <p:ph type="sldImg"/>
          </p:nvPr>
        </p:nvSpPr>
        <p:spPr>
          <a:ln/>
        </p:spPr>
      </p:sp>
      <p:sp>
        <p:nvSpPr>
          <p:cNvPr id="67588" name="Rectangle 12"/>
          <p:cNvSpPr>
            <a:spLocks noGrp="1" noChangeArrowheads="1"/>
          </p:cNvSpPr>
          <p:nvPr>
            <p:ph type="body" idx="1"/>
          </p:nvPr>
        </p:nvSpPr>
        <p:spPr>
          <a:noFill/>
          <a:ln/>
        </p:spPr>
        <p:txBody>
          <a:bodyPr/>
          <a:lstStyle/>
          <a:p>
            <a:pPr>
              <a:buFont typeface="Wingdings" pitchFamily="1" charset="2"/>
              <a:buNone/>
            </a:pPr>
            <a:r>
              <a:rPr lang="en-US" b="1">
                <a:latin typeface="Arial" pitchFamily="1" charset="0"/>
                <a:ea typeface="ＭＳ Ｐゴシック" pitchFamily="1" charset="-128"/>
                <a:cs typeface="ＭＳ Ｐゴシック" pitchFamily="1" charset="-128"/>
              </a:rPr>
              <a:t>KEY POINTS:</a:t>
            </a:r>
          </a:p>
          <a:p>
            <a:pPr>
              <a:buFont typeface="Wingdings" pitchFamily="1" charset="2"/>
              <a:buNone/>
            </a:pPr>
            <a:r>
              <a:rPr lang="en-US">
                <a:latin typeface="Arial" pitchFamily="1" charset="0"/>
                <a:ea typeface="ＭＳ Ｐゴシック" pitchFamily="1" charset="-128"/>
                <a:cs typeface="ＭＳ Ｐゴシック" pitchFamily="1" charset="-128"/>
              </a:rPr>
              <a:t>Dyspnea is common in PNH and is linked to pulmonary hypertension </a:t>
            </a:r>
          </a:p>
          <a:p>
            <a:r>
              <a:rPr lang="en-US">
                <a:latin typeface="Arial" pitchFamily="1" charset="0"/>
                <a:ea typeface="ＭＳ Ｐゴシック" pitchFamily="1" charset="-128"/>
                <a:cs typeface="ＭＳ Ｐゴシック" pitchFamily="1" charset="-128"/>
              </a:rPr>
              <a:t>Improvement in dyspnea is linked to improvement in hemolysis and a reduction in NO consumption</a:t>
            </a:r>
          </a:p>
          <a:p>
            <a:r>
              <a:rPr lang="en-US">
                <a:latin typeface="Arial" pitchFamily="1" charset="0"/>
                <a:ea typeface="ＭＳ Ｐゴシック" pitchFamily="1" charset="-128"/>
                <a:cs typeface="ＭＳ Ｐゴシック" pitchFamily="1" charset="-128"/>
              </a:rPr>
              <a:t>Dyspnea improves without a corresponding improvement in Hgb – dyspnea in PNH is not caused by anemia</a:t>
            </a:r>
          </a:p>
          <a:p>
            <a:r>
              <a:rPr lang="en-US">
                <a:latin typeface="Arial" pitchFamily="1" charset="0"/>
                <a:ea typeface="ＭＳ Ｐゴシック" pitchFamily="1" charset="-128"/>
                <a:cs typeface="ＭＳ Ｐゴシック" pitchFamily="1" charset="-128"/>
              </a:rPr>
              <a:t>Improvement in dyspnea is associated with a change in pro-BNP a marker for PHT</a:t>
            </a:r>
          </a:p>
          <a:p>
            <a:endParaRPr lang="en-US">
              <a:latin typeface="Arial" pitchFamily="1" charset="0"/>
              <a:ea typeface="ＭＳ Ｐゴシック" pitchFamily="1" charset="-128"/>
              <a:cs typeface="ＭＳ Ｐゴシック" pitchFamily="1" charset="-128"/>
            </a:endParaRPr>
          </a:p>
          <a:p>
            <a:endParaRPr lang="en-US">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4293126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9"/>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1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323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9"/>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1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314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09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9F73EF0-81BD-4B61-A7D4-B1C59FBAE70D}"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16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9"/>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1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Key Points:</a:t>
            </a:r>
          </a:p>
          <a:p>
            <a:pPr marL="171710" indent="-171710">
              <a:spcBef>
                <a:spcPct val="0"/>
              </a:spcBef>
              <a:buFont typeface="Arial" panose="020B0604020202020204" pitchFamily="34" charset="0"/>
              <a:buChar char="•"/>
            </a:pPr>
            <a:r>
              <a:rPr lang="en-US" altLang="en-US" dirty="0" smtClean="0"/>
              <a:t>Soliris</a:t>
            </a:r>
            <a:r>
              <a:rPr lang="en-US" altLang="en-US" baseline="30000" dirty="0"/>
              <a:t>®</a:t>
            </a:r>
            <a:r>
              <a:rPr lang="en-US" altLang="en-US" dirty="0"/>
              <a:t> </a:t>
            </a:r>
            <a:r>
              <a:rPr lang="en-US" altLang="en-US" dirty="0" smtClean="0"/>
              <a:t>is a first-in-class humanized anti-C5 monoclonal antibody</a:t>
            </a:r>
          </a:p>
          <a:p>
            <a:pPr marL="171710" indent="-171710">
              <a:spcBef>
                <a:spcPct val="0"/>
              </a:spcBef>
              <a:buFont typeface="Arial" panose="020B0604020202020204" pitchFamily="34" charset="0"/>
              <a:buChar char="•"/>
            </a:pPr>
            <a:r>
              <a:rPr lang="en-US" altLang="en-US" dirty="0" err="1" smtClean="0"/>
              <a:t>Soliris</a:t>
            </a:r>
            <a:r>
              <a:rPr lang="en-US" altLang="en-US" baseline="30000" dirty="0" smtClean="0"/>
              <a:t>®</a:t>
            </a:r>
            <a:r>
              <a:rPr lang="en-US" altLang="en-US" dirty="0" smtClean="0"/>
              <a:t> has very high affinity for binding to human C5 protein; each </a:t>
            </a:r>
            <a:r>
              <a:rPr lang="en-US" altLang="en-US" dirty="0" err="1" smtClean="0"/>
              <a:t>Soliris</a:t>
            </a:r>
            <a:r>
              <a:rPr lang="en-US" altLang="en-US" baseline="30000" dirty="0" smtClean="0"/>
              <a:t>®</a:t>
            </a:r>
            <a:r>
              <a:rPr lang="en-US" altLang="en-US" dirty="0" smtClean="0"/>
              <a:t> molecule binds two C5 proteins</a:t>
            </a:r>
          </a:p>
          <a:p>
            <a:pPr marL="171710" indent="-171710">
              <a:spcBef>
                <a:spcPct val="0"/>
              </a:spcBef>
              <a:buFont typeface="Arial" panose="020B0604020202020204" pitchFamily="34" charset="0"/>
              <a:buChar char="•"/>
            </a:pPr>
            <a:r>
              <a:rPr lang="en-US" altLang="en-US" dirty="0" err="1" smtClean="0"/>
              <a:t>Soliris</a:t>
            </a:r>
            <a:r>
              <a:rPr lang="en-US" altLang="en-US" baseline="30000" dirty="0" smtClean="0"/>
              <a:t>®</a:t>
            </a:r>
            <a:r>
              <a:rPr lang="en-US" altLang="en-US" dirty="0" smtClean="0"/>
              <a:t> is the first therapy to specifically target complement-mediated hemolysis</a:t>
            </a:r>
          </a:p>
          <a:p>
            <a:pPr marL="171710" indent="-171710">
              <a:spcBef>
                <a:spcPct val="0"/>
              </a:spcBef>
              <a:buFont typeface="Arial" panose="020B0604020202020204" pitchFamily="34" charset="0"/>
              <a:buChar char="•"/>
            </a:pPr>
            <a:r>
              <a:rPr lang="en-US" altLang="en-US" dirty="0" err="1" smtClean="0"/>
              <a:t>Soliris</a:t>
            </a:r>
            <a:r>
              <a:rPr lang="en-US" altLang="en-US" baseline="30000" dirty="0" smtClean="0"/>
              <a:t>®</a:t>
            </a:r>
            <a:r>
              <a:rPr lang="en-US" altLang="en-US" dirty="0" smtClean="0"/>
              <a:t> is unique among humanized monoclonal antibodies because </a:t>
            </a:r>
            <a:r>
              <a:rPr lang="en-US" altLang="en-US" dirty="0" err="1" smtClean="0"/>
              <a:t>germline</a:t>
            </a:r>
            <a:r>
              <a:rPr lang="en-US" altLang="en-US" dirty="0" smtClean="0"/>
              <a:t> human framework acceptor sequences were used to minimize immunogenicity</a:t>
            </a:r>
          </a:p>
          <a:p>
            <a:pPr marL="171710" indent="-171710">
              <a:spcBef>
                <a:spcPct val="0"/>
              </a:spcBef>
              <a:buFont typeface="Arial" panose="020B0604020202020204" pitchFamily="34" charset="0"/>
              <a:buChar char="•"/>
            </a:pPr>
            <a:r>
              <a:rPr lang="en-US" altLang="en-US" dirty="0" smtClean="0"/>
              <a:t>Human IgG2/4 heavy chain constant regions were used to eliminate the ability of the antibody to bind Fc receptors and activate complement</a:t>
            </a: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025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9"/>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1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03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3"/>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1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cs typeface="Arial" panose="020B0604020202020204" pitchFamily="34" charset="0"/>
              </a:rPr>
              <a:t>The data in this slide shows that complement blockade with </a:t>
            </a:r>
            <a:r>
              <a:rPr lang="en-US" altLang="en-US" dirty="0" err="1" smtClean="0">
                <a:latin typeface="Arial" panose="020B0604020202020204" pitchFamily="34" charset="0"/>
                <a:cs typeface="Arial" panose="020B0604020202020204" pitchFamily="34" charset="0"/>
              </a:rPr>
              <a:t>Soliris</a:t>
            </a:r>
            <a:r>
              <a:rPr lang="en-US" altLang="en-US" baseline="30000" dirty="0" smtClean="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is providing a life-saving benefit to PNH patients. Thus, early and accurate diagnosis of this disease is clearly warranted</a:t>
            </a:r>
          </a:p>
          <a:p>
            <a:pPr eaLnBrk="1" hangingPunct="1">
              <a:spcBef>
                <a:spcPct val="0"/>
              </a:spcBef>
            </a:pPr>
            <a:r>
              <a:rPr lang="en-US" altLang="en-US" dirty="0" smtClean="0">
                <a:latin typeface="Arial" panose="020B0604020202020204" pitchFamily="34" charset="0"/>
                <a:cs typeface="Arial" panose="020B0604020202020204" pitchFamily="34" charset="0"/>
              </a:rPr>
              <a:t>The number of patients at risk at 10 years is not provided in the study</a:t>
            </a:r>
            <a:r>
              <a:rPr lang="en-US" altLang="en-US" baseline="30000" dirty="0" smtClean="0">
                <a:latin typeface="Arial" panose="020B0604020202020204" pitchFamily="34" charset="0"/>
                <a:cs typeface="Arial" panose="020B0604020202020204" pitchFamily="34" charset="0"/>
              </a:rPr>
              <a:t>1</a:t>
            </a: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a:p>
            <a:pPr>
              <a:spcBef>
                <a:spcPct val="0"/>
              </a:spcBef>
            </a:pPr>
            <a:r>
              <a:rPr lang="en-US" altLang="en-US" sz="1000" b="1" dirty="0">
                <a:latin typeface="Arial" panose="020B0604020202020204" pitchFamily="34" charset="0"/>
                <a:cs typeface="Arial" panose="020B0604020202020204" pitchFamily="34" charset="0"/>
              </a:rPr>
              <a:t>Reference:</a:t>
            </a:r>
          </a:p>
          <a:p>
            <a:pPr marL="228946" indent="-228946">
              <a:spcBef>
                <a:spcPct val="0"/>
              </a:spcBef>
              <a:buFont typeface="+mj-lt"/>
              <a:buAutoNum type="arabicPeriod"/>
            </a:pPr>
            <a:r>
              <a:rPr lang="en-US" altLang="en-US" sz="1000" dirty="0">
                <a:latin typeface="Arial" panose="020B0604020202020204" pitchFamily="34" charset="0"/>
                <a:cs typeface="Arial" panose="020B0604020202020204" pitchFamily="34" charset="0"/>
              </a:rPr>
              <a:t>Hill A et al. Presented at the 54th Annual Meeting of the American Society of Hematology (ASH). December 8–11, 2012; Atlanta, Georgia; Abstract #3472.</a:t>
            </a: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773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9"/>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1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000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9"/>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1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
        <p:nvSpPr>
          <p:cNvPr id="2" name="Slide Number Placeholder 1"/>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16FAE50-9EAC-4EFB-BABF-64B98F2CAE0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80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6721A1-9DD9-4A48-A2E6-5D05EFD9C3F7}"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7" name="Rectangle 1"/>
          <p:cNvSpPr txBox="1">
            <a:spLocks noGrp="1" noRot="1" noChangeAspect="1" noChangeArrowheads="1"/>
          </p:cNvSpPr>
          <p:nvPr>
            <p:ph type="sldImg"/>
          </p:nvPr>
        </p:nvSpPr>
        <p:spPr bwMode="auto">
          <a:xfrm>
            <a:off x="450850" y="717550"/>
            <a:ext cx="6300788" cy="3544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20194" y="4489701"/>
            <a:ext cx="5763168" cy="42537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8003" anchor="ctr"/>
          <a:lstStyle/>
          <a:p>
            <a:pPr marL="220348" indent="-218728">
              <a:lnSpc>
                <a:spcPct val="93000"/>
              </a:lnSpc>
              <a:spcBef>
                <a:spcPct val="0"/>
              </a:spcBef>
              <a:tabLst>
                <a:tab pos="738812" algn="l"/>
                <a:tab pos="1477625" algn="l"/>
                <a:tab pos="2216437" algn="l"/>
                <a:tab pos="2955249" algn="l"/>
                <a:tab pos="3694062" algn="l"/>
                <a:tab pos="4432874" algn="l"/>
                <a:tab pos="5171686" algn="l"/>
              </a:tabLst>
            </a:pPr>
            <a:endParaRPr lang="en-US" altLang="en-US" sz="2000">
              <a:latin typeface="Arial" panose="020B0604020202020204" pitchFamily="34" charset="0"/>
              <a:cs typeface="Kochi Mincho" charset="0"/>
            </a:endParaRPr>
          </a:p>
        </p:txBody>
      </p:sp>
    </p:spTree>
    <p:extLst>
      <p:ext uri="{BB962C8B-B14F-4D97-AF65-F5344CB8AC3E}">
        <p14:creationId xmlns:p14="http://schemas.microsoft.com/office/powerpoint/2010/main" val="275022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89183" indent="-37531290" eaLnBrk="0" hangingPunct="0">
              <a:defRPr>
                <a:solidFill>
                  <a:schemeClr val="tx1"/>
                </a:solidFill>
                <a:latin typeface="Arial" charset="0"/>
                <a:ea typeface="ＭＳ Ｐゴシック" pitchFamily="112" charset="-128"/>
              </a:defRPr>
            </a:lvl2pPr>
            <a:lvl3pPr marL="1144731" indent="-228946" eaLnBrk="0" hangingPunct="0">
              <a:defRPr>
                <a:solidFill>
                  <a:schemeClr val="tx1"/>
                </a:solidFill>
                <a:latin typeface="Arial" charset="0"/>
                <a:ea typeface="ＭＳ Ｐゴシック" pitchFamily="112" charset="-128"/>
              </a:defRPr>
            </a:lvl3pPr>
            <a:lvl4pPr marL="1602624" indent="-228946" eaLnBrk="0" hangingPunct="0">
              <a:defRPr>
                <a:solidFill>
                  <a:schemeClr val="tx1"/>
                </a:solidFill>
                <a:latin typeface="Arial" charset="0"/>
                <a:ea typeface="ＭＳ Ｐゴシック" pitchFamily="112" charset="-128"/>
              </a:defRPr>
            </a:lvl4pPr>
            <a:lvl5pPr marL="2060517" indent="-228946" eaLnBrk="0" hangingPunct="0">
              <a:defRPr>
                <a:solidFill>
                  <a:schemeClr val="tx1"/>
                </a:solidFill>
                <a:latin typeface="Arial" charset="0"/>
                <a:ea typeface="ＭＳ Ｐゴシック" pitchFamily="112" charset="-128"/>
              </a:defRPr>
            </a:lvl5pPr>
            <a:lvl6pPr marL="2518409" indent="-228946" defTabSz="457892" eaLnBrk="0" fontAlgn="base" hangingPunct="0">
              <a:spcBef>
                <a:spcPct val="0"/>
              </a:spcBef>
              <a:spcAft>
                <a:spcPct val="0"/>
              </a:spcAft>
              <a:defRPr>
                <a:solidFill>
                  <a:schemeClr val="tx1"/>
                </a:solidFill>
                <a:latin typeface="Arial" charset="0"/>
                <a:ea typeface="ＭＳ Ｐゴシック" pitchFamily="112" charset="-128"/>
              </a:defRPr>
            </a:lvl6pPr>
            <a:lvl7pPr marL="2976301" indent="-228946" defTabSz="457892" eaLnBrk="0" fontAlgn="base" hangingPunct="0">
              <a:spcBef>
                <a:spcPct val="0"/>
              </a:spcBef>
              <a:spcAft>
                <a:spcPct val="0"/>
              </a:spcAft>
              <a:defRPr>
                <a:solidFill>
                  <a:schemeClr val="tx1"/>
                </a:solidFill>
                <a:latin typeface="Arial" charset="0"/>
                <a:ea typeface="ＭＳ Ｐゴシック" pitchFamily="112" charset="-128"/>
              </a:defRPr>
            </a:lvl7pPr>
            <a:lvl8pPr marL="3434194" indent="-228946" defTabSz="457892" eaLnBrk="0" fontAlgn="base" hangingPunct="0">
              <a:spcBef>
                <a:spcPct val="0"/>
              </a:spcBef>
              <a:spcAft>
                <a:spcPct val="0"/>
              </a:spcAft>
              <a:defRPr>
                <a:solidFill>
                  <a:schemeClr val="tx1"/>
                </a:solidFill>
                <a:latin typeface="Arial" charset="0"/>
                <a:ea typeface="ＭＳ Ｐゴシック" pitchFamily="112" charset="-128"/>
              </a:defRPr>
            </a:lvl8pPr>
            <a:lvl9pPr marL="3892087" indent="-228946" defTabSz="457892"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933237" rtl="0" eaLnBrk="1" fontAlgn="auto" latinLnBrk="0" hangingPunct="1">
              <a:lnSpc>
                <a:spcPct val="100000"/>
              </a:lnSpc>
              <a:spcBef>
                <a:spcPts val="0"/>
              </a:spcBef>
              <a:spcAft>
                <a:spcPts val="0"/>
              </a:spcAft>
              <a:buClrTx/>
              <a:buSzTx/>
              <a:buFontTx/>
              <a:buNone/>
              <a:tabLst/>
              <a:defRPr/>
            </a:pPr>
            <a:fld id="{9084B468-1C81-4B8A-99C4-AB79C3982C6D}"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rPr>
              <a:pPr marL="0" marR="0" lvl="0" indent="0" algn="r" defTabSz="933237"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anose="020B0604020202020204" pitchFamily="34" charset="0"/>
                <a:ea typeface="ＭＳ Ｐゴシック" pitchFamily="112" charset="-128"/>
                <a:cs typeface="Arial" panose="020B0604020202020204" pitchFamily="34" charset="0"/>
              </a:rPr>
              <a:t>Estimates of PNH incidence and prevalence vary, but the 2-6 per million figure is often cited and generally accepted. A recent survey in Europe provided slightly different estimates, which may or may not be representative of the more general population:</a:t>
            </a:r>
          </a:p>
          <a:p>
            <a:r>
              <a:rPr lang="en-US" dirty="0">
                <a:latin typeface="Arial" panose="020B0604020202020204" pitchFamily="34" charset="0"/>
                <a:ea typeface="ＭＳ Ｐゴシック" pitchFamily="112" charset="-128"/>
                <a:cs typeface="Arial" panose="020B0604020202020204" pitchFamily="34" charset="0"/>
              </a:rPr>
              <a:t>PNH Incidence = 1-2 new cases/year per million population</a:t>
            </a:r>
            <a:endParaRPr lang="en-CA" dirty="0">
              <a:latin typeface="Arial" panose="020B0604020202020204" pitchFamily="34" charset="0"/>
              <a:ea typeface="ＭＳ Ｐゴシック" pitchFamily="112" charset="-128"/>
              <a:cs typeface="Arial" panose="020B0604020202020204" pitchFamily="34" charset="0"/>
            </a:endParaRPr>
          </a:p>
          <a:p>
            <a:r>
              <a:rPr lang="en-US" dirty="0">
                <a:latin typeface="Arial" panose="020B0604020202020204" pitchFamily="34" charset="0"/>
                <a:ea typeface="ＭＳ Ｐゴシック" pitchFamily="112" charset="-128"/>
                <a:cs typeface="Arial" panose="020B0604020202020204" pitchFamily="34" charset="0"/>
              </a:rPr>
              <a:t>Overall PNH Prevalence = 15.9/million population</a:t>
            </a:r>
            <a:endParaRPr lang="en-CA" dirty="0">
              <a:latin typeface="Arial" panose="020B0604020202020204" pitchFamily="34" charset="0"/>
              <a:ea typeface="ＭＳ Ｐゴシック" pitchFamily="112" charset="-128"/>
              <a:cs typeface="Arial" panose="020B0604020202020204" pitchFamily="34" charset="0"/>
            </a:endParaRPr>
          </a:p>
          <a:p>
            <a:pPr eaLnBrk="1" hangingPunct="1">
              <a:spcBef>
                <a:spcPct val="0"/>
              </a:spcBef>
            </a:pPr>
            <a:endParaRPr lang="en-US" altLang="en-US" dirty="0" smtClean="0"/>
          </a:p>
          <a:p>
            <a:pPr defTabSz="457892" fontAlgn="base">
              <a:spcBef>
                <a:spcPct val="0"/>
              </a:spcBef>
              <a:spcAft>
                <a:spcPct val="0"/>
              </a:spcAft>
              <a:defRPr/>
            </a:pPr>
            <a:r>
              <a:rPr lang="en-US" altLang="en-US" dirty="0" smtClean="0"/>
              <a:t>Reference: </a:t>
            </a:r>
            <a:r>
              <a:rPr lang="en-US" altLang="en-US" dirty="0" err="1" smtClean="0"/>
              <a:t>Gulbis</a:t>
            </a:r>
            <a:r>
              <a:rPr lang="en-US" altLang="en-US" dirty="0" smtClean="0"/>
              <a:t> B, </a:t>
            </a:r>
            <a:r>
              <a:rPr lang="en-US" altLang="en-US" dirty="0" err="1" smtClean="0"/>
              <a:t>Eleftheriou</a:t>
            </a:r>
            <a:r>
              <a:rPr lang="en-US" altLang="en-US" dirty="0" smtClean="0"/>
              <a:t> A, </a:t>
            </a:r>
            <a:r>
              <a:rPr lang="en-US" altLang="en-US" dirty="0" err="1" smtClean="0"/>
              <a:t>Angastiniotis</a:t>
            </a:r>
            <a:r>
              <a:rPr lang="en-US" altLang="en-US" dirty="0" smtClean="0"/>
              <a:t> M, Ball S, </a:t>
            </a:r>
            <a:r>
              <a:rPr lang="en-US" altLang="en-US" dirty="0" err="1" smtClean="0"/>
              <a:t>Surrallés</a:t>
            </a:r>
            <a:r>
              <a:rPr lang="en-US" altLang="en-US" dirty="0" smtClean="0"/>
              <a:t> J, </a:t>
            </a:r>
            <a:r>
              <a:rPr lang="en-US" altLang="en-US" dirty="0" err="1" smtClean="0"/>
              <a:t>Castella</a:t>
            </a:r>
            <a:r>
              <a:rPr lang="en-US" altLang="en-US" dirty="0" smtClean="0"/>
              <a:t> M, </a:t>
            </a:r>
            <a:r>
              <a:rPr lang="en-US" altLang="en-US" dirty="0" err="1" smtClean="0"/>
              <a:t>Heimpel</a:t>
            </a:r>
            <a:r>
              <a:rPr lang="en-US" altLang="en-US" dirty="0" smtClean="0"/>
              <a:t> H, Hill A, </a:t>
            </a:r>
            <a:r>
              <a:rPr lang="en-US" altLang="en-US" dirty="0" err="1" smtClean="0"/>
              <a:t>Corrons</a:t>
            </a:r>
            <a:r>
              <a:rPr lang="en-US" altLang="en-US" dirty="0" smtClean="0"/>
              <a:t> JL. Epidemiology of rare </a:t>
            </a:r>
            <a:r>
              <a:rPr lang="en-US" altLang="en-US" dirty="0" err="1" smtClean="0"/>
              <a:t>anaemias</a:t>
            </a:r>
            <a:r>
              <a:rPr lang="en-US" altLang="en-US" dirty="0" smtClean="0"/>
              <a:t> in Europe.</a:t>
            </a:r>
            <a:r>
              <a:rPr lang="en-US" altLang="en-US" baseline="0" dirty="0" smtClean="0"/>
              <a:t> </a:t>
            </a:r>
            <a:r>
              <a:rPr lang="en-US" altLang="en-US" dirty="0" err="1" smtClean="0"/>
              <a:t>Adv</a:t>
            </a:r>
            <a:r>
              <a:rPr lang="en-US" altLang="en-US" dirty="0" smtClean="0"/>
              <a:t> </a:t>
            </a:r>
            <a:r>
              <a:rPr lang="en-US" altLang="en-US" dirty="0" err="1" smtClean="0"/>
              <a:t>Exp</a:t>
            </a:r>
            <a:r>
              <a:rPr lang="en-US" altLang="en-US" dirty="0" smtClean="0"/>
              <a:t> Med Biol. 2010;686:375-96. </a:t>
            </a:r>
          </a:p>
        </p:txBody>
      </p:sp>
    </p:spTree>
    <p:extLst>
      <p:ext uri="{BB962C8B-B14F-4D97-AF65-F5344CB8AC3E}">
        <p14:creationId xmlns:p14="http://schemas.microsoft.com/office/powerpoint/2010/main" val="137927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89183" indent="-37531290" eaLnBrk="0" hangingPunct="0">
              <a:defRPr>
                <a:solidFill>
                  <a:schemeClr val="tx1"/>
                </a:solidFill>
                <a:latin typeface="Arial" charset="0"/>
                <a:ea typeface="ＭＳ Ｐゴシック" pitchFamily="112" charset="-128"/>
              </a:defRPr>
            </a:lvl2pPr>
            <a:lvl3pPr marL="1144731" indent="-228946" eaLnBrk="0" hangingPunct="0">
              <a:defRPr>
                <a:solidFill>
                  <a:schemeClr val="tx1"/>
                </a:solidFill>
                <a:latin typeface="Arial" charset="0"/>
                <a:ea typeface="ＭＳ Ｐゴシック" pitchFamily="112" charset="-128"/>
              </a:defRPr>
            </a:lvl3pPr>
            <a:lvl4pPr marL="1602624" indent="-228946" eaLnBrk="0" hangingPunct="0">
              <a:defRPr>
                <a:solidFill>
                  <a:schemeClr val="tx1"/>
                </a:solidFill>
                <a:latin typeface="Arial" charset="0"/>
                <a:ea typeface="ＭＳ Ｐゴシック" pitchFamily="112" charset="-128"/>
              </a:defRPr>
            </a:lvl4pPr>
            <a:lvl5pPr marL="2060517" indent="-228946" eaLnBrk="0" hangingPunct="0">
              <a:defRPr>
                <a:solidFill>
                  <a:schemeClr val="tx1"/>
                </a:solidFill>
                <a:latin typeface="Arial" charset="0"/>
                <a:ea typeface="ＭＳ Ｐゴシック" pitchFamily="112" charset="-128"/>
              </a:defRPr>
            </a:lvl5pPr>
            <a:lvl6pPr marL="2518409" indent="-228946" defTabSz="457892" eaLnBrk="0" fontAlgn="base" hangingPunct="0">
              <a:spcBef>
                <a:spcPct val="0"/>
              </a:spcBef>
              <a:spcAft>
                <a:spcPct val="0"/>
              </a:spcAft>
              <a:defRPr>
                <a:solidFill>
                  <a:schemeClr val="tx1"/>
                </a:solidFill>
                <a:latin typeface="Arial" charset="0"/>
                <a:ea typeface="ＭＳ Ｐゴシック" pitchFamily="112" charset="-128"/>
              </a:defRPr>
            </a:lvl6pPr>
            <a:lvl7pPr marL="2976301" indent="-228946" defTabSz="457892" eaLnBrk="0" fontAlgn="base" hangingPunct="0">
              <a:spcBef>
                <a:spcPct val="0"/>
              </a:spcBef>
              <a:spcAft>
                <a:spcPct val="0"/>
              </a:spcAft>
              <a:defRPr>
                <a:solidFill>
                  <a:schemeClr val="tx1"/>
                </a:solidFill>
                <a:latin typeface="Arial" charset="0"/>
                <a:ea typeface="ＭＳ Ｐゴシック" pitchFamily="112" charset="-128"/>
              </a:defRPr>
            </a:lvl7pPr>
            <a:lvl8pPr marL="3434194" indent="-228946" defTabSz="457892" eaLnBrk="0" fontAlgn="base" hangingPunct="0">
              <a:spcBef>
                <a:spcPct val="0"/>
              </a:spcBef>
              <a:spcAft>
                <a:spcPct val="0"/>
              </a:spcAft>
              <a:defRPr>
                <a:solidFill>
                  <a:schemeClr val="tx1"/>
                </a:solidFill>
                <a:latin typeface="Arial" charset="0"/>
                <a:ea typeface="ＭＳ Ｐゴシック" pitchFamily="112" charset="-128"/>
              </a:defRPr>
            </a:lvl8pPr>
            <a:lvl9pPr marL="3892087" indent="-228946" defTabSz="457892"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933237" rtl="0" eaLnBrk="1" fontAlgn="auto" latinLnBrk="0" hangingPunct="1">
              <a:lnSpc>
                <a:spcPct val="100000"/>
              </a:lnSpc>
              <a:spcBef>
                <a:spcPts val="0"/>
              </a:spcBef>
              <a:spcAft>
                <a:spcPts val="0"/>
              </a:spcAft>
              <a:buClrTx/>
              <a:buSzTx/>
              <a:buFontTx/>
              <a:buNone/>
              <a:tabLst/>
              <a:defRPr/>
            </a:pPr>
            <a:fld id="{E631C7D4-B40A-47D8-BB72-164A77A8D5A8}"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rPr>
              <a:pPr marL="0" marR="0" lvl="0" indent="0" algn="r" defTabSz="933237"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40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Notes Placeholder 2"/>
          <p:cNvSpPr>
            <a:spLocks noGrp="1"/>
          </p:cNvSpPr>
          <p:nvPr>
            <p:ph type="body" idx="1"/>
          </p:nvPr>
        </p:nvSpPr>
        <p:spPr/>
        <p:txBody>
          <a:bodyPr>
            <a:noAutofit/>
          </a:bodyPr>
          <a:lstStyle/>
          <a:p>
            <a:pPr>
              <a:buNone/>
            </a:pPr>
            <a:r>
              <a:rPr lang="en-US" sz="800" b="1" dirty="0"/>
              <a:t>KEY POINTS:</a:t>
            </a:r>
          </a:p>
          <a:p>
            <a:pPr marL="114467" indent="-114467">
              <a:spcBef>
                <a:spcPts val="601"/>
              </a:spcBef>
            </a:pPr>
            <a:r>
              <a:rPr lang="en-US" sz="800" dirty="0"/>
              <a:t>Chronic uncontrolled complement activation in PNH leads to devastating consequences</a:t>
            </a:r>
          </a:p>
          <a:p>
            <a:pPr marL="114467" indent="-114467">
              <a:spcBef>
                <a:spcPts val="601"/>
              </a:spcBef>
            </a:pPr>
            <a:r>
              <a:rPr lang="en-US" sz="800" dirty="0"/>
              <a:t>Complement is activated to allow rapid first-line immune responses</a:t>
            </a:r>
          </a:p>
          <a:p>
            <a:pPr marL="114467" indent="-114467">
              <a:spcBef>
                <a:spcPts val="601"/>
              </a:spcBef>
            </a:pPr>
            <a:r>
              <a:rPr lang="en-US" sz="800" dirty="0"/>
              <a:t>Insufficient regulation of the complement cascade can have highly destructive effects</a:t>
            </a:r>
          </a:p>
          <a:p>
            <a:pPr marL="114467" indent="-114467">
              <a:spcBef>
                <a:spcPts val="601"/>
              </a:spcBef>
            </a:pPr>
            <a:r>
              <a:rPr lang="en-US" sz="800" dirty="0"/>
              <a:t>In PNH, the deficiency of complement inhibitors leads to chronic, uncontrolled complement activation, resulting </a:t>
            </a:r>
            <a:br>
              <a:rPr lang="en-US" sz="800" dirty="0"/>
            </a:br>
            <a:r>
              <a:rPr lang="en-US" sz="800" dirty="0"/>
              <a:t>in chronic </a:t>
            </a:r>
            <a:r>
              <a:rPr lang="en-US" sz="800" dirty="0" err="1"/>
              <a:t>hemolysis</a:t>
            </a:r>
            <a:r>
              <a:rPr lang="en-US" sz="800" dirty="0"/>
              <a:t> and granulocyte and platelet activation</a:t>
            </a:r>
          </a:p>
          <a:p>
            <a:pPr>
              <a:buNone/>
            </a:pPr>
            <a:r>
              <a:rPr lang="en-US" sz="800" b="1" dirty="0"/>
              <a:t>BACKGROUND INFORMATION:</a:t>
            </a:r>
          </a:p>
          <a:p>
            <a:pPr marL="114467" indent="-114467">
              <a:spcBef>
                <a:spcPts val="601"/>
              </a:spcBef>
            </a:pPr>
            <a:r>
              <a:rPr lang="en-US" sz="800" dirty="0"/>
              <a:t>Complement</a:t>
            </a:r>
          </a:p>
          <a:p>
            <a:pPr marL="343400" lvl="1" indent="-114467"/>
            <a:r>
              <a:rPr lang="en-US" sz="800" dirty="0"/>
              <a:t>Primary component of innate immunity</a:t>
            </a:r>
          </a:p>
          <a:p>
            <a:pPr marL="343400" lvl="1" indent="-114467"/>
            <a:r>
              <a:rPr lang="en-US" sz="800" dirty="0"/>
              <a:t>Responsible for </a:t>
            </a:r>
            <a:r>
              <a:rPr lang="en-US" sz="800" dirty="0" err="1"/>
              <a:t>opsonization</a:t>
            </a:r>
            <a:r>
              <a:rPr lang="en-US" sz="800" dirty="0"/>
              <a:t>, immune complex clearance, targeted pathogens </a:t>
            </a:r>
          </a:p>
          <a:p>
            <a:pPr marL="343400" lvl="1" indent="-114467"/>
            <a:r>
              <a:rPr lang="en-US" sz="800" dirty="0"/>
              <a:t>Highly regulated cascade with inhibitor proteins (Factor H, Factor I, MCP, CD55)</a:t>
            </a:r>
          </a:p>
          <a:p>
            <a:pPr marL="114467" indent="-114467">
              <a:spcBef>
                <a:spcPts val="601"/>
              </a:spcBef>
            </a:pPr>
            <a:r>
              <a:rPr lang="en-US" sz="800" dirty="0"/>
              <a:t>C3</a:t>
            </a:r>
          </a:p>
          <a:p>
            <a:pPr marL="343400" lvl="1" indent="-114467"/>
            <a:r>
              <a:rPr lang="en-US" sz="800" dirty="0"/>
              <a:t>C3 is a pivotal component of the complement system because it can be activated via all 3 pathways</a:t>
            </a:r>
          </a:p>
          <a:p>
            <a:pPr marL="343400" lvl="1" indent="-114467"/>
            <a:r>
              <a:rPr lang="en-US" sz="800" dirty="0"/>
              <a:t>Cleavage of C3 leads to C3a formation, a mild </a:t>
            </a:r>
            <a:r>
              <a:rPr lang="en-US" sz="800" dirty="0" err="1"/>
              <a:t>proinflammatory</a:t>
            </a:r>
            <a:r>
              <a:rPr lang="en-US" sz="800" dirty="0"/>
              <a:t> </a:t>
            </a:r>
            <a:r>
              <a:rPr lang="en-US" sz="800" dirty="0" err="1"/>
              <a:t>anaphylatoxin</a:t>
            </a:r>
            <a:r>
              <a:rPr lang="en-US" sz="800" dirty="0"/>
              <a:t>, and C3b</a:t>
            </a:r>
          </a:p>
          <a:p>
            <a:pPr marL="343400" lvl="1" indent="-114467"/>
            <a:r>
              <a:rPr lang="en-US" sz="800" dirty="0"/>
              <a:t>Binding of C3b to other components modulates complement activation by</a:t>
            </a:r>
          </a:p>
          <a:p>
            <a:pPr marL="572334" lvl="4" indent="-57233"/>
            <a:r>
              <a:rPr lang="en-US" sz="800" dirty="0"/>
              <a:t>Amplification of the alternative pathway</a:t>
            </a:r>
          </a:p>
          <a:p>
            <a:pPr marL="572334" lvl="4" indent="-57233"/>
            <a:r>
              <a:rPr lang="en-US" sz="800" dirty="0"/>
              <a:t>Inactivation of C3b</a:t>
            </a:r>
          </a:p>
          <a:p>
            <a:pPr marL="114467" indent="-114467">
              <a:spcBef>
                <a:spcPts val="601"/>
              </a:spcBef>
            </a:pPr>
            <a:r>
              <a:rPr lang="en-US" sz="800" dirty="0"/>
              <a:t>C5</a:t>
            </a:r>
          </a:p>
          <a:p>
            <a:pPr marL="343400" lvl="1" indent="-114467"/>
            <a:r>
              <a:rPr lang="en-US" sz="800" dirty="0"/>
              <a:t>C5 cleavage leads to generation of C5a, a </a:t>
            </a:r>
            <a:r>
              <a:rPr lang="en-US" sz="800" dirty="0" err="1"/>
              <a:t>prothrombotic</a:t>
            </a:r>
            <a:r>
              <a:rPr lang="en-US" sz="800" dirty="0"/>
              <a:t> potent </a:t>
            </a:r>
            <a:r>
              <a:rPr lang="en-US" sz="800" dirty="0" err="1"/>
              <a:t>analphylatoxin</a:t>
            </a:r>
            <a:r>
              <a:rPr lang="en-US" sz="800" dirty="0"/>
              <a:t>, and formation of the </a:t>
            </a:r>
            <a:br>
              <a:rPr lang="en-US" sz="800" dirty="0"/>
            </a:br>
            <a:r>
              <a:rPr lang="en-US" sz="800" dirty="0"/>
              <a:t>MAC (C5b-9)</a:t>
            </a:r>
          </a:p>
          <a:p>
            <a:pPr marL="114467" indent="-114467">
              <a:spcBef>
                <a:spcPts val="601"/>
              </a:spcBef>
            </a:pPr>
            <a:r>
              <a:rPr lang="en-US" sz="800" dirty="0"/>
              <a:t>Consequences of uncontrolled complement activation in PNH</a:t>
            </a:r>
          </a:p>
          <a:p>
            <a:pPr marL="343400" lvl="1" indent="-114467"/>
            <a:r>
              <a:rPr lang="en-US" sz="800" dirty="0"/>
              <a:t>C5a mediated: Anaphylaxis, inflammation, and thrombosis</a:t>
            </a:r>
          </a:p>
          <a:p>
            <a:pPr marL="343400" lvl="1" indent="-114467"/>
            <a:r>
              <a:rPr lang="en-US" sz="800" dirty="0"/>
              <a:t>C5b-9 mediated: cell destruction,  inflammation, and thrombosis</a:t>
            </a:r>
          </a:p>
          <a:p>
            <a:endParaRPr lang="en-US" sz="800"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08355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89183" indent="-37531290" eaLnBrk="0" hangingPunct="0">
              <a:defRPr>
                <a:solidFill>
                  <a:schemeClr val="tx1"/>
                </a:solidFill>
                <a:latin typeface="Arial" charset="0"/>
                <a:ea typeface="ＭＳ Ｐゴシック" pitchFamily="112" charset="-128"/>
              </a:defRPr>
            </a:lvl2pPr>
            <a:lvl3pPr marL="1144731" indent="-228946" eaLnBrk="0" hangingPunct="0">
              <a:defRPr>
                <a:solidFill>
                  <a:schemeClr val="tx1"/>
                </a:solidFill>
                <a:latin typeface="Arial" charset="0"/>
                <a:ea typeface="ＭＳ Ｐゴシック" pitchFamily="112" charset="-128"/>
              </a:defRPr>
            </a:lvl3pPr>
            <a:lvl4pPr marL="1602624" indent="-228946" eaLnBrk="0" hangingPunct="0">
              <a:defRPr>
                <a:solidFill>
                  <a:schemeClr val="tx1"/>
                </a:solidFill>
                <a:latin typeface="Arial" charset="0"/>
                <a:ea typeface="ＭＳ Ｐゴシック" pitchFamily="112" charset="-128"/>
              </a:defRPr>
            </a:lvl4pPr>
            <a:lvl5pPr marL="2060517" indent="-228946" eaLnBrk="0" hangingPunct="0">
              <a:defRPr>
                <a:solidFill>
                  <a:schemeClr val="tx1"/>
                </a:solidFill>
                <a:latin typeface="Arial" charset="0"/>
                <a:ea typeface="ＭＳ Ｐゴシック" pitchFamily="112" charset="-128"/>
              </a:defRPr>
            </a:lvl5pPr>
            <a:lvl6pPr marL="2518409" indent="-228946" defTabSz="457892" eaLnBrk="0" fontAlgn="base" hangingPunct="0">
              <a:spcBef>
                <a:spcPct val="0"/>
              </a:spcBef>
              <a:spcAft>
                <a:spcPct val="0"/>
              </a:spcAft>
              <a:defRPr>
                <a:solidFill>
                  <a:schemeClr val="tx1"/>
                </a:solidFill>
                <a:latin typeface="Arial" charset="0"/>
                <a:ea typeface="ＭＳ Ｐゴシック" pitchFamily="112" charset="-128"/>
              </a:defRPr>
            </a:lvl6pPr>
            <a:lvl7pPr marL="2976301" indent="-228946" defTabSz="457892" eaLnBrk="0" fontAlgn="base" hangingPunct="0">
              <a:spcBef>
                <a:spcPct val="0"/>
              </a:spcBef>
              <a:spcAft>
                <a:spcPct val="0"/>
              </a:spcAft>
              <a:defRPr>
                <a:solidFill>
                  <a:schemeClr val="tx1"/>
                </a:solidFill>
                <a:latin typeface="Arial" charset="0"/>
                <a:ea typeface="ＭＳ Ｐゴシック" pitchFamily="112" charset="-128"/>
              </a:defRPr>
            </a:lvl7pPr>
            <a:lvl8pPr marL="3434194" indent="-228946" defTabSz="457892" eaLnBrk="0" fontAlgn="base" hangingPunct="0">
              <a:spcBef>
                <a:spcPct val="0"/>
              </a:spcBef>
              <a:spcAft>
                <a:spcPct val="0"/>
              </a:spcAft>
              <a:defRPr>
                <a:solidFill>
                  <a:schemeClr val="tx1"/>
                </a:solidFill>
                <a:latin typeface="Arial" charset="0"/>
                <a:ea typeface="ＭＳ Ｐゴシック" pitchFamily="112" charset="-128"/>
              </a:defRPr>
            </a:lvl8pPr>
            <a:lvl9pPr marL="3892087" indent="-228946" defTabSz="457892"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933237" rtl="0" eaLnBrk="1" fontAlgn="auto" latinLnBrk="0" hangingPunct="1">
              <a:lnSpc>
                <a:spcPct val="100000"/>
              </a:lnSpc>
              <a:spcBef>
                <a:spcPts val="0"/>
              </a:spcBef>
              <a:spcAft>
                <a:spcPts val="0"/>
              </a:spcAft>
              <a:buClrTx/>
              <a:buSzTx/>
              <a:buFontTx/>
              <a:buNone/>
              <a:tabLst/>
              <a:defRPr/>
            </a:pPr>
            <a:fld id="{A45AAF47-6685-4CA2-9ABC-EFF2E7EBC616}"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rPr>
              <a:pPr marL="0" marR="0" lvl="0" indent="0" algn="r" defTabSz="933237"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Key Points:</a:t>
            </a:r>
          </a:p>
          <a:p>
            <a:pPr eaLnBrk="1" hangingPunct="1">
              <a:spcBef>
                <a:spcPct val="0"/>
              </a:spcBef>
            </a:pPr>
            <a:r>
              <a:rPr lang="en-US" altLang="en-US" dirty="0" smtClean="0"/>
              <a:t>Historically, PNH was viewed as a hemolytic anemia. Normal RBCs are protected from complement-mediated destruction through the GPI-anchored proteins (in blue and green) on cell surface.</a:t>
            </a:r>
          </a:p>
          <a:p>
            <a:pPr eaLnBrk="1" hangingPunct="1">
              <a:spcBef>
                <a:spcPct val="0"/>
              </a:spcBef>
            </a:pPr>
            <a:r>
              <a:rPr lang="en-US" altLang="en-US" dirty="0" smtClean="0"/>
              <a:t>Without the protective complement inhibitor proteins expressed on the surface (CD55/CD59), the RBCs are susceptible to </a:t>
            </a:r>
            <a:r>
              <a:rPr lang="en-US" altLang="en-US" dirty="0" err="1" smtClean="0"/>
              <a:t>lysis</a:t>
            </a:r>
            <a:r>
              <a:rPr lang="en-US" altLang="en-US" dirty="0" smtClean="0"/>
              <a:t>.</a:t>
            </a:r>
          </a:p>
          <a:p>
            <a:pPr eaLnBrk="1" hangingPunct="1">
              <a:spcBef>
                <a:spcPct val="0"/>
              </a:spcBef>
            </a:pPr>
            <a:r>
              <a:rPr lang="en-US" altLang="en-US" dirty="0" smtClean="0"/>
              <a:t>Massive reduction in RBC mass leads to anemia and fatigue (fatigue is more commonly a symptom of hemolysis) with a significant increase in free hemoglobin levels. </a:t>
            </a:r>
          </a:p>
          <a:p>
            <a:pPr eaLnBrk="1" hangingPunct="1">
              <a:spcBef>
                <a:spcPct val="0"/>
              </a:spcBef>
            </a:pPr>
            <a:r>
              <a:rPr lang="en-US" altLang="en-US" dirty="0" smtClean="0"/>
              <a:t>Anemia was historically the most commonly recognized clinical symptom.</a:t>
            </a:r>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354841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89183" indent="-37531290" eaLnBrk="0" hangingPunct="0">
              <a:defRPr>
                <a:solidFill>
                  <a:schemeClr val="tx1"/>
                </a:solidFill>
                <a:latin typeface="Arial" charset="0"/>
                <a:ea typeface="ＭＳ Ｐゴシック" pitchFamily="112" charset="-128"/>
              </a:defRPr>
            </a:lvl2pPr>
            <a:lvl3pPr marL="1144731" indent="-228946" eaLnBrk="0" hangingPunct="0">
              <a:defRPr>
                <a:solidFill>
                  <a:schemeClr val="tx1"/>
                </a:solidFill>
                <a:latin typeface="Arial" charset="0"/>
                <a:ea typeface="ＭＳ Ｐゴシック" pitchFamily="112" charset="-128"/>
              </a:defRPr>
            </a:lvl3pPr>
            <a:lvl4pPr marL="1602624" indent="-228946" eaLnBrk="0" hangingPunct="0">
              <a:defRPr>
                <a:solidFill>
                  <a:schemeClr val="tx1"/>
                </a:solidFill>
                <a:latin typeface="Arial" charset="0"/>
                <a:ea typeface="ＭＳ Ｐゴシック" pitchFamily="112" charset="-128"/>
              </a:defRPr>
            </a:lvl4pPr>
            <a:lvl5pPr marL="2060517" indent="-228946" eaLnBrk="0" hangingPunct="0">
              <a:defRPr>
                <a:solidFill>
                  <a:schemeClr val="tx1"/>
                </a:solidFill>
                <a:latin typeface="Arial" charset="0"/>
                <a:ea typeface="ＭＳ Ｐゴシック" pitchFamily="112" charset="-128"/>
              </a:defRPr>
            </a:lvl5pPr>
            <a:lvl6pPr marL="2518409" indent="-228946" defTabSz="457892" eaLnBrk="0" fontAlgn="base" hangingPunct="0">
              <a:spcBef>
                <a:spcPct val="0"/>
              </a:spcBef>
              <a:spcAft>
                <a:spcPct val="0"/>
              </a:spcAft>
              <a:defRPr>
                <a:solidFill>
                  <a:schemeClr val="tx1"/>
                </a:solidFill>
                <a:latin typeface="Arial" charset="0"/>
                <a:ea typeface="ＭＳ Ｐゴシック" pitchFamily="112" charset="-128"/>
              </a:defRPr>
            </a:lvl6pPr>
            <a:lvl7pPr marL="2976301" indent="-228946" defTabSz="457892" eaLnBrk="0" fontAlgn="base" hangingPunct="0">
              <a:spcBef>
                <a:spcPct val="0"/>
              </a:spcBef>
              <a:spcAft>
                <a:spcPct val="0"/>
              </a:spcAft>
              <a:defRPr>
                <a:solidFill>
                  <a:schemeClr val="tx1"/>
                </a:solidFill>
                <a:latin typeface="Arial" charset="0"/>
                <a:ea typeface="ＭＳ Ｐゴシック" pitchFamily="112" charset="-128"/>
              </a:defRPr>
            </a:lvl7pPr>
            <a:lvl8pPr marL="3434194" indent="-228946" defTabSz="457892" eaLnBrk="0" fontAlgn="base" hangingPunct="0">
              <a:spcBef>
                <a:spcPct val="0"/>
              </a:spcBef>
              <a:spcAft>
                <a:spcPct val="0"/>
              </a:spcAft>
              <a:defRPr>
                <a:solidFill>
                  <a:schemeClr val="tx1"/>
                </a:solidFill>
                <a:latin typeface="Arial" charset="0"/>
                <a:ea typeface="ＭＳ Ｐゴシック" pitchFamily="112" charset="-128"/>
              </a:defRPr>
            </a:lvl8pPr>
            <a:lvl9pPr marL="3892087" indent="-228946" defTabSz="457892"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933237" rtl="0" eaLnBrk="1" fontAlgn="auto" latinLnBrk="0" hangingPunct="1">
              <a:lnSpc>
                <a:spcPct val="100000"/>
              </a:lnSpc>
              <a:spcBef>
                <a:spcPts val="0"/>
              </a:spcBef>
              <a:spcAft>
                <a:spcPts val="0"/>
              </a:spcAft>
              <a:buClrTx/>
              <a:buSzTx/>
              <a:buFontTx/>
              <a:buNone/>
              <a:tabLst/>
              <a:defRPr/>
            </a:pPr>
            <a:fld id="{5090DB2C-31C8-4D27-BB12-8CA4639B5804}"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rPr>
              <a:pPr marL="0" marR="0" lvl="0" indent="0" algn="r" defTabSz="933237"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Key Points:</a:t>
            </a:r>
          </a:p>
          <a:p>
            <a:pPr eaLnBrk="1" hangingPunct="1">
              <a:spcBef>
                <a:spcPct val="0"/>
              </a:spcBef>
            </a:pPr>
            <a:r>
              <a:rPr lang="en-US" altLang="en-US" dirty="0" smtClean="0"/>
              <a:t>Hemolysis results in increased circulating free hemoglobin and nitric oxide scavenging.  These result in the wide range of symptoms seen in PNH.</a:t>
            </a:r>
          </a:p>
          <a:p>
            <a:pPr eaLnBrk="1" hangingPunct="1">
              <a:spcBef>
                <a:spcPct val="0"/>
              </a:spcBef>
            </a:pPr>
            <a:endParaRPr lang="en-US" altLang="en-US" dirty="0" smtClean="0"/>
          </a:p>
          <a:p>
            <a:pPr eaLnBrk="1" hangingPunct="1">
              <a:spcBef>
                <a:spcPct val="0"/>
              </a:spcBef>
            </a:pPr>
            <a:r>
              <a:rPr lang="en-US" altLang="en-US" dirty="0" smtClean="0"/>
              <a:t>Consequences that impact survival:</a:t>
            </a:r>
          </a:p>
          <a:p>
            <a:pPr marL="181249" lvl="1" indent="-181249">
              <a:spcBef>
                <a:spcPct val="0"/>
              </a:spcBef>
            </a:pPr>
            <a:r>
              <a:rPr lang="en-US" altLang="en-US" dirty="0" smtClean="0"/>
              <a:t>Thrombosis</a:t>
            </a:r>
          </a:p>
          <a:p>
            <a:pPr marL="181249" lvl="1" indent="-181249">
              <a:spcBef>
                <a:spcPct val="0"/>
              </a:spcBef>
            </a:pPr>
            <a:r>
              <a:rPr lang="en-US" altLang="en-US" dirty="0" smtClean="0"/>
              <a:t>Renal failure</a:t>
            </a:r>
          </a:p>
          <a:p>
            <a:pPr marL="181249" lvl="1" indent="-181249">
              <a:spcBef>
                <a:spcPct val="0"/>
              </a:spcBef>
            </a:pPr>
            <a:r>
              <a:rPr lang="en-US" altLang="en-US" dirty="0" smtClean="0"/>
              <a:t>Pulmonary hypertension</a:t>
            </a:r>
          </a:p>
          <a:p>
            <a:pPr marL="181249" lvl="1" indent="-181249">
              <a:spcBef>
                <a:spcPct val="0"/>
              </a:spcBef>
            </a:pPr>
            <a:r>
              <a:rPr lang="en-US" altLang="en-US" dirty="0" smtClean="0"/>
              <a:t>Abdominal pain</a:t>
            </a:r>
          </a:p>
          <a:p>
            <a:pPr marL="181249" lvl="1" indent="-181249">
              <a:spcBef>
                <a:spcPct val="0"/>
              </a:spcBef>
            </a:pPr>
            <a:r>
              <a:rPr lang="en-US" altLang="en-US" dirty="0" smtClean="0"/>
              <a:t>Dyspnea</a:t>
            </a:r>
          </a:p>
          <a:p>
            <a:pPr eaLnBrk="1" hangingPunct="1">
              <a:spcBef>
                <a:spcPct val="0"/>
              </a:spcBef>
            </a:pPr>
            <a:endParaRPr lang="en-US" altLang="en-US" dirty="0" smtClean="0"/>
          </a:p>
          <a:p>
            <a:pPr eaLnBrk="1" hangingPunct="1">
              <a:spcBef>
                <a:spcPct val="0"/>
              </a:spcBef>
            </a:pPr>
            <a:r>
              <a:rPr lang="en-US" altLang="en-US" dirty="0" smtClean="0"/>
              <a:t>Symptoms that impact morbidities:</a:t>
            </a:r>
          </a:p>
          <a:p>
            <a:pPr marL="181249" lvl="1" indent="-171710">
              <a:spcBef>
                <a:spcPct val="0"/>
              </a:spcBef>
            </a:pPr>
            <a:r>
              <a:rPr lang="en-US" altLang="en-US" dirty="0" smtClean="0"/>
              <a:t>Dysphagia</a:t>
            </a:r>
          </a:p>
          <a:p>
            <a:pPr marL="181249" lvl="1" indent="-171710">
              <a:spcBef>
                <a:spcPct val="0"/>
              </a:spcBef>
            </a:pPr>
            <a:r>
              <a:rPr lang="en-US" altLang="en-US" dirty="0" smtClean="0"/>
              <a:t>Fatigue</a:t>
            </a:r>
          </a:p>
          <a:p>
            <a:pPr marL="181249" lvl="1" indent="-171710">
              <a:spcBef>
                <a:spcPct val="0"/>
              </a:spcBef>
            </a:pPr>
            <a:r>
              <a:rPr lang="en-US" altLang="en-US" dirty="0" err="1" smtClean="0"/>
              <a:t>Hemoglobinuria</a:t>
            </a:r>
            <a:endParaRPr lang="en-US" altLang="en-US" dirty="0" smtClean="0"/>
          </a:p>
          <a:p>
            <a:pPr marL="181249" lvl="1" indent="-171710">
              <a:spcBef>
                <a:spcPct val="0"/>
              </a:spcBef>
            </a:pPr>
            <a:r>
              <a:rPr lang="en-US" altLang="en-US" dirty="0" smtClean="0"/>
              <a:t>Erectile dysfunction</a:t>
            </a:r>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380017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89183" indent="-37531290" eaLnBrk="0" hangingPunct="0">
              <a:defRPr>
                <a:solidFill>
                  <a:schemeClr val="tx1"/>
                </a:solidFill>
                <a:latin typeface="Arial" charset="0"/>
                <a:ea typeface="ＭＳ Ｐゴシック" pitchFamily="112" charset="-128"/>
              </a:defRPr>
            </a:lvl2pPr>
            <a:lvl3pPr marL="1144731" indent="-228946" eaLnBrk="0" hangingPunct="0">
              <a:defRPr>
                <a:solidFill>
                  <a:schemeClr val="tx1"/>
                </a:solidFill>
                <a:latin typeface="Arial" charset="0"/>
                <a:ea typeface="ＭＳ Ｐゴシック" pitchFamily="112" charset="-128"/>
              </a:defRPr>
            </a:lvl3pPr>
            <a:lvl4pPr marL="1602624" indent="-228946" eaLnBrk="0" hangingPunct="0">
              <a:defRPr>
                <a:solidFill>
                  <a:schemeClr val="tx1"/>
                </a:solidFill>
                <a:latin typeface="Arial" charset="0"/>
                <a:ea typeface="ＭＳ Ｐゴシック" pitchFamily="112" charset="-128"/>
              </a:defRPr>
            </a:lvl4pPr>
            <a:lvl5pPr marL="2060517" indent="-228946" eaLnBrk="0" hangingPunct="0">
              <a:defRPr>
                <a:solidFill>
                  <a:schemeClr val="tx1"/>
                </a:solidFill>
                <a:latin typeface="Arial" charset="0"/>
                <a:ea typeface="ＭＳ Ｐゴシック" pitchFamily="112" charset="-128"/>
              </a:defRPr>
            </a:lvl5pPr>
            <a:lvl6pPr marL="2518409" indent="-228946" defTabSz="457892" eaLnBrk="0" fontAlgn="base" hangingPunct="0">
              <a:spcBef>
                <a:spcPct val="0"/>
              </a:spcBef>
              <a:spcAft>
                <a:spcPct val="0"/>
              </a:spcAft>
              <a:defRPr>
                <a:solidFill>
                  <a:schemeClr val="tx1"/>
                </a:solidFill>
                <a:latin typeface="Arial" charset="0"/>
                <a:ea typeface="ＭＳ Ｐゴシック" pitchFamily="112" charset="-128"/>
              </a:defRPr>
            </a:lvl6pPr>
            <a:lvl7pPr marL="2976301" indent="-228946" defTabSz="457892" eaLnBrk="0" fontAlgn="base" hangingPunct="0">
              <a:spcBef>
                <a:spcPct val="0"/>
              </a:spcBef>
              <a:spcAft>
                <a:spcPct val="0"/>
              </a:spcAft>
              <a:defRPr>
                <a:solidFill>
                  <a:schemeClr val="tx1"/>
                </a:solidFill>
                <a:latin typeface="Arial" charset="0"/>
                <a:ea typeface="ＭＳ Ｐゴシック" pitchFamily="112" charset="-128"/>
              </a:defRPr>
            </a:lvl7pPr>
            <a:lvl8pPr marL="3434194" indent="-228946" defTabSz="457892" eaLnBrk="0" fontAlgn="base" hangingPunct="0">
              <a:spcBef>
                <a:spcPct val="0"/>
              </a:spcBef>
              <a:spcAft>
                <a:spcPct val="0"/>
              </a:spcAft>
              <a:defRPr>
                <a:solidFill>
                  <a:schemeClr val="tx1"/>
                </a:solidFill>
                <a:latin typeface="Arial" charset="0"/>
                <a:ea typeface="ＭＳ Ｐゴシック" pitchFamily="112" charset="-128"/>
              </a:defRPr>
            </a:lvl8pPr>
            <a:lvl9pPr marL="3892087" indent="-228946" defTabSz="457892"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933237" rtl="0" eaLnBrk="1" fontAlgn="auto" latinLnBrk="0" hangingPunct="1">
              <a:lnSpc>
                <a:spcPct val="100000"/>
              </a:lnSpc>
              <a:spcBef>
                <a:spcPts val="0"/>
              </a:spcBef>
              <a:spcAft>
                <a:spcPts val="0"/>
              </a:spcAft>
              <a:buClrTx/>
              <a:buSzTx/>
              <a:buFontTx/>
              <a:buNone/>
              <a:tabLst/>
              <a:defRPr/>
            </a:pPr>
            <a:fld id="{E531A8ED-4C30-45A4-8EBB-CD1CEED008E2}"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rPr>
              <a:pPr marL="0" marR="0" lvl="0" indent="0" algn="r" defTabSz="933237"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40111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06402" y="81600"/>
            <a:ext cx="11425767" cy="900336"/>
          </a:xfrm>
          <a:prstGeom prst="rect">
            <a:avLst/>
          </a:prstGeom>
        </p:spPr>
        <p:txBody>
          <a:bodyPr vert="horz" lIns="0" tIns="0" rIns="0" bIns="0" rtlCol="0" anchor="b" anchorCtr="0">
            <a:noAutofit/>
          </a:bodyPr>
          <a:lstStyle>
            <a:lvl1pPr>
              <a:defRPr>
                <a:solidFill>
                  <a:schemeClr val="tx1"/>
                </a:solidFill>
              </a:defRPr>
            </a:lvl1pPr>
          </a:lstStyle>
          <a:p>
            <a:r>
              <a:rPr lang="en-US" dirty="0"/>
              <a:t>Click to edit Master title style</a:t>
            </a:r>
            <a:endParaRPr lang="en-GB" dirty="0"/>
          </a:p>
        </p:txBody>
      </p:sp>
      <p:sp>
        <p:nvSpPr>
          <p:cNvPr id="7" name="Slide Number Placeholder 3"/>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a:defRPr sz="1067" b="0">
                <a:solidFill>
                  <a:schemeClr val="tx1"/>
                </a:solidFill>
              </a:defRPr>
            </a:lvl1pPr>
          </a:lstStyle>
          <a:p>
            <a:fld id="{4F41DD68-B399-4AE7-8E9C-6C1FA84F7099}" type="slidenum">
              <a:rPr lang="en-GB" smtClean="0"/>
              <a:pPr/>
              <a:t>‹#›</a:t>
            </a:fld>
            <a:endParaRPr lang="en-GB"/>
          </a:p>
        </p:txBody>
      </p:sp>
      <p:sp>
        <p:nvSpPr>
          <p:cNvPr id="6" name="Text Placeholder 3"/>
          <p:cNvSpPr>
            <a:spLocks noGrp="1"/>
          </p:cNvSpPr>
          <p:nvPr>
            <p:ph type="body" sz="quarter" idx="12" hasCustomPrompt="1"/>
          </p:nvPr>
        </p:nvSpPr>
        <p:spPr>
          <a:xfrm>
            <a:off x="399228" y="6089046"/>
            <a:ext cx="5181600" cy="393783"/>
          </a:xfrm>
          <a:prstGeom prst="rect">
            <a:avLst/>
          </a:prstGeom>
        </p:spPr>
        <p:txBody>
          <a:bodyPr anchor="b" anchorCtr="0"/>
          <a:lstStyle>
            <a:lvl1pPr marL="0" indent="0">
              <a:buFontTx/>
              <a:buNone/>
              <a:defRPr sz="1067" baseline="0">
                <a:solidFill>
                  <a:schemeClr val="tx2"/>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Abbreviations 8pt Arial</a:t>
            </a:r>
          </a:p>
        </p:txBody>
      </p:sp>
      <p:sp>
        <p:nvSpPr>
          <p:cNvPr id="8" name="Text Placeholder 3"/>
          <p:cNvSpPr>
            <a:spLocks noGrp="1"/>
          </p:cNvSpPr>
          <p:nvPr>
            <p:ph type="body" sz="quarter" idx="13" hasCustomPrompt="1"/>
          </p:nvPr>
        </p:nvSpPr>
        <p:spPr>
          <a:xfrm>
            <a:off x="6650567" y="6089046"/>
            <a:ext cx="5181600" cy="393783"/>
          </a:xfrm>
          <a:prstGeom prst="rect">
            <a:avLst/>
          </a:prstGeom>
        </p:spPr>
        <p:txBody>
          <a:bodyPr anchor="b" anchorCtr="0"/>
          <a:lstStyle>
            <a:lvl1pPr marL="0" indent="0" algn="r">
              <a:buFontTx/>
              <a:buNone/>
              <a:defRPr sz="1067" baseline="0">
                <a:solidFill>
                  <a:schemeClr val="tx2"/>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References 8pt Arial</a:t>
            </a:r>
          </a:p>
        </p:txBody>
      </p:sp>
      <p:sp>
        <p:nvSpPr>
          <p:cNvPr id="10" name="Text Placeholder 9"/>
          <p:cNvSpPr>
            <a:spLocks noGrp="1"/>
          </p:cNvSpPr>
          <p:nvPr>
            <p:ph type="body" sz="quarter" idx="14"/>
          </p:nvPr>
        </p:nvSpPr>
        <p:spPr>
          <a:xfrm>
            <a:off x="408000" y="1171200"/>
            <a:ext cx="11400000" cy="48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68772150"/>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318" t="18254" r="465" b="228"/>
          <a:stretch/>
        </p:blipFill>
        <p:spPr>
          <a:xfrm>
            <a:off x="0" y="-10109"/>
            <a:ext cx="12202603" cy="689063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9053" y="6267115"/>
            <a:ext cx="1560820" cy="284981"/>
          </a:xfrm>
          <a:prstGeom prst="rect">
            <a:avLst/>
          </a:prstGeom>
        </p:spPr>
      </p:pic>
      <p:sp>
        <p:nvSpPr>
          <p:cNvPr id="11" name="Subtitle 2"/>
          <p:cNvSpPr>
            <a:spLocks noGrp="1"/>
          </p:cNvSpPr>
          <p:nvPr>
            <p:ph type="subTitle" idx="1" hasCustomPrompt="1"/>
          </p:nvPr>
        </p:nvSpPr>
        <p:spPr>
          <a:xfrm>
            <a:off x="4972716" y="2986839"/>
            <a:ext cx="6859451" cy="419147"/>
          </a:xfrm>
          <a:prstGeom prst="rect">
            <a:avLst/>
          </a:prstGeom>
        </p:spPr>
        <p:txBody>
          <a:bodyPr anchor="t" anchorCtr="0"/>
          <a:lstStyle>
            <a:lvl1pPr marL="0" indent="0" algn="r">
              <a:lnSpc>
                <a:spcPct val="100000"/>
              </a:lnSpc>
              <a:spcAft>
                <a:spcPts val="0"/>
              </a:spcAft>
              <a:buNone/>
              <a:defRPr sz="1600" b="0" baseline="0">
                <a:solidFill>
                  <a:schemeClr val="accent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Speaker affiliation</a:t>
            </a:r>
            <a:endParaRPr lang="en-GB" dirty="0"/>
          </a:p>
        </p:txBody>
      </p:sp>
      <p:sp>
        <p:nvSpPr>
          <p:cNvPr id="12" name="Title 1"/>
          <p:cNvSpPr>
            <a:spLocks noGrp="1"/>
          </p:cNvSpPr>
          <p:nvPr>
            <p:ph type="ctrTitle" hasCustomPrompt="1"/>
          </p:nvPr>
        </p:nvSpPr>
        <p:spPr>
          <a:xfrm>
            <a:off x="4972717" y="973667"/>
            <a:ext cx="6859449" cy="1936157"/>
          </a:xfrm>
        </p:spPr>
        <p:txBody>
          <a:bodyPr anchor="b" anchorCtr="0"/>
          <a:lstStyle>
            <a:lvl1pPr algn="r">
              <a:lnSpc>
                <a:spcPct val="100000"/>
              </a:lnSpc>
              <a:defRPr lang="en-US" sz="3200" b="1" i="0" u="none" strike="noStrike" kern="1200" baseline="0" dirty="0" smtClean="0">
                <a:solidFill>
                  <a:schemeClr val="tx1"/>
                </a:solidFill>
                <a:latin typeface="+mj-lt"/>
                <a:ea typeface="+mn-ea"/>
                <a:cs typeface="+mn-cs"/>
              </a:defRPr>
            </a:lvl1pPr>
          </a:lstStyle>
          <a:p>
            <a:r>
              <a:rPr lang="en-US" dirty="0"/>
              <a:t>Click to edit master title style</a:t>
            </a:r>
            <a:endParaRPr lang="en-GB"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2383" y="5888077"/>
            <a:ext cx="1879784" cy="741323"/>
          </a:xfrm>
          <a:prstGeom prst="rect">
            <a:avLst/>
          </a:prstGeom>
        </p:spPr>
      </p:pic>
    </p:spTree>
    <p:extLst>
      <p:ext uri="{BB962C8B-B14F-4D97-AF65-F5344CB8AC3E}">
        <p14:creationId xmlns:p14="http://schemas.microsoft.com/office/powerpoint/2010/main" val="1432820289"/>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0318" t="18254" r="465" b="228"/>
          <a:stretch/>
        </p:blipFill>
        <p:spPr>
          <a:xfrm>
            <a:off x="0" y="-10109"/>
            <a:ext cx="12202603" cy="6890639"/>
          </a:xfrm>
          <a:prstGeom prst="rect">
            <a:avLst/>
          </a:prstGeom>
        </p:spPr>
      </p:pic>
      <p:sp>
        <p:nvSpPr>
          <p:cNvPr id="4" name="Rectangle 3"/>
          <p:cNvSpPr/>
          <p:nvPr userDrawn="1"/>
        </p:nvSpPr>
        <p:spPr>
          <a:xfrm>
            <a:off x="0" y="6001124"/>
            <a:ext cx="12192000" cy="869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solidFill>
                <a:schemeClr val="bg1"/>
              </a:solidFill>
            </a:endParaRPr>
          </a:p>
        </p:txBody>
      </p:sp>
      <p:sp>
        <p:nvSpPr>
          <p:cNvPr id="8" name="Title 1"/>
          <p:cNvSpPr>
            <a:spLocks noGrp="1"/>
          </p:cNvSpPr>
          <p:nvPr>
            <p:ph type="ctrTitle" hasCustomPrompt="1"/>
          </p:nvPr>
        </p:nvSpPr>
        <p:spPr>
          <a:xfrm>
            <a:off x="4972717" y="380459"/>
            <a:ext cx="6859449" cy="1418519"/>
          </a:xfrm>
        </p:spPr>
        <p:txBody>
          <a:bodyPr anchor="b" anchorCtr="0"/>
          <a:lstStyle>
            <a:lvl1pPr algn="r">
              <a:lnSpc>
                <a:spcPct val="100000"/>
              </a:lnSpc>
              <a:defRPr lang="en-US" sz="3200" b="1" i="0" u="none" strike="noStrike" kern="1200" baseline="0" dirty="0" smtClean="0">
                <a:solidFill>
                  <a:schemeClr val="tx1"/>
                </a:solidFill>
                <a:latin typeface="+mj-lt"/>
                <a:ea typeface="+mn-ea"/>
                <a:cs typeface="+mn-cs"/>
              </a:defRPr>
            </a:lvl1pPr>
          </a:lstStyle>
          <a:p>
            <a:r>
              <a:rPr lang="en-US" dirty="0"/>
              <a:t>Click to edit master title style</a:t>
            </a:r>
            <a:endParaRPr lang="en-GB" dirty="0"/>
          </a:p>
        </p:txBody>
      </p:sp>
      <p:sp>
        <p:nvSpPr>
          <p:cNvPr id="9" name="Rectangle 8"/>
          <p:cNvSpPr/>
          <p:nvPr userDrawn="1"/>
        </p:nvSpPr>
        <p:spPr>
          <a:xfrm rot="16200000" flipV="1">
            <a:off x="6026150" y="-36772"/>
            <a:ext cx="139701" cy="12192000"/>
          </a:xfrm>
          <a:prstGeom prst="rect">
            <a:avLst/>
          </a:prstGeom>
          <a:gradFill flip="none" rotWithShape="1">
            <a:gsLst>
              <a:gs pos="54000">
                <a:schemeClr val="bg1">
                  <a:lumMod val="65000"/>
                  <a:alpha val="0"/>
                </a:schemeClr>
              </a:gs>
              <a:gs pos="100000">
                <a:schemeClr val="bg1">
                  <a:lumMod val="6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err="1">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4434" y="6265260"/>
            <a:ext cx="1560820" cy="284981"/>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2383" y="4960027"/>
            <a:ext cx="1879784" cy="741323"/>
          </a:xfrm>
          <a:prstGeom prst="rect">
            <a:avLst/>
          </a:prstGeom>
        </p:spPr>
      </p:pic>
    </p:spTree>
    <p:extLst>
      <p:ext uri="{BB962C8B-B14F-4D97-AF65-F5344CB8AC3E}">
        <p14:creationId xmlns:p14="http://schemas.microsoft.com/office/powerpoint/2010/main" val="406555471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v1">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0318" t="18254" r="465" b="228"/>
          <a:stretch/>
        </p:blipFill>
        <p:spPr>
          <a:xfrm>
            <a:off x="0" y="-10109"/>
            <a:ext cx="12202603" cy="6890639"/>
          </a:xfrm>
          <a:prstGeom prst="rect">
            <a:avLst/>
          </a:prstGeom>
        </p:spPr>
      </p:pic>
      <p:sp>
        <p:nvSpPr>
          <p:cNvPr id="2" name="Rectangle 1"/>
          <p:cNvSpPr/>
          <p:nvPr userDrawn="1"/>
        </p:nvSpPr>
        <p:spPr>
          <a:xfrm flipH="1">
            <a:off x="11611" y="1"/>
            <a:ext cx="12180389" cy="6895492"/>
          </a:xfrm>
          <a:prstGeom prst="rect">
            <a:avLst/>
          </a:prstGeom>
          <a:gradFill>
            <a:gsLst>
              <a:gs pos="53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solidFill>
                <a:schemeClr val="bg1"/>
              </a:solidFill>
            </a:endParaRPr>
          </a:p>
        </p:txBody>
      </p:sp>
      <p:sp>
        <p:nvSpPr>
          <p:cNvPr id="16" name="Title 1"/>
          <p:cNvSpPr>
            <a:spLocks noGrp="1"/>
          </p:cNvSpPr>
          <p:nvPr>
            <p:ph type="ctrTitle" hasCustomPrompt="1"/>
          </p:nvPr>
        </p:nvSpPr>
        <p:spPr>
          <a:xfrm>
            <a:off x="5328318" y="2597582"/>
            <a:ext cx="6503849" cy="1744119"/>
          </a:xfrm>
        </p:spPr>
        <p:txBody>
          <a:bodyPr anchor="ctr" anchorCtr="0"/>
          <a:lstStyle>
            <a:lvl1pPr algn="r">
              <a:lnSpc>
                <a:spcPct val="100000"/>
              </a:lnSpc>
              <a:defRPr lang="en-US" sz="2667" b="1" i="0" u="none" strike="noStrike" kern="1200" baseline="0" dirty="0" smtClean="0">
                <a:solidFill>
                  <a:schemeClr val="tx1"/>
                </a:solidFill>
                <a:latin typeface="+mj-lt"/>
                <a:ea typeface="+mn-ea"/>
                <a:cs typeface="+mn-cs"/>
              </a:defRPr>
            </a:lvl1pPr>
          </a:lstStyle>
          <a:p>
            <a:r>
              <a:rPr lang="en-US" dirty="0"/>
              <a:t>Click to edit master title style</a:t>
            </a:r>
            <a:endParaRPr lang="en-GB" dirty="0"/>
          </a:p>
        </p:txBody>
      </p:sp>
    </p:spTree>
    <p:extLst>
      <p:ext uri="{BB962C8B-B14F-4D97-AF65-F5344CB8AC3E}">
        <p14:creationId xmlns:p14="http://schemas.microsoft.com/office/powerpoint/2010/main" val="2717239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06402" y="81600"/>
            <a:ext cx="11425767" cy="900336"/>
          </a:xfrm>
          <a:prstGeom prst="rect">
            <a:avLst/>
          </a:prstGeom>
        </p:spPr>
        <p:txBody>
          <a:bodyPr vert="horz" lIns="0" tIns="0" rIns="0" bIns="0" rtlCol="0" anchor="b" anchorCtr="0">
            <a:noAutofit/>
          </a:bodyPr>
          <a:lstStyle>
            <a:lvl1pPr>
              <a:defRPr>
                <a:solidFill>
                  <a:schemeClr val="tx1"/>
                </a:solidFill>
              </a:defRPr>
            </a:lvl1pPr>
          </a:lstStyle>
          <a:p>
            <a:r>
              <a:rPr lang="en-US" dirty="0"/>
              <a:t>Click to edit Master title style</a:t>
            </a:r>
            <a:endParaRPr lang="en-GB" dirty="0"/>
          </a:p>
        </p:txBody>
      </p:sp>
      <p:sp>
        <p:nvSpPr>
          <p:cNvPr id="7" name="Slide Number Placeholder 3"/>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a:defRPr sz="1067" b="0">
                <a:solidFill>
                  <a:schemeClr val="tx1"/>
                </a:solidFill>
              </a:defRPr>
            </a:lvl1pPr>
          </a:lstStyle>
          <a:p>
            <a:fld id="{4F41DD68-B399-4AE7-8E9C-6C1FA84F7099}" type="slidenum">
              <a:rPr lang="en-GB" smtClean="0"/>
              <a:pPr/>
              <a:t>‹#›</a:t>
            </a:fld>
            <a:endParaRPr lang="en-GB"/>
          </a:p>
        </p:txBody>
      </p:sp>
      <p:sp>
        <p:nvSpPr>
          <p:cNvPr id="6" name="Text Placeholder 3"/>
          <p:cNvSpPr>
            <a:spLocks noGrp="1"/>
          </p:cNvSpPr>
          <p:nvPr>
            <p:ph type="body" sz="quarter" idx="12" hasCustomPrompt="1"/>
          </p:nvPr>
        </p:nvSpPr>
        <p:spPr>
          <a:xfrm>
            <a:off x="399228" y="6089046"/>
            <a:ext cx="5181600" cy="393783"/>
          </a:xfrm>
          <a:prstGeom prst="rect">
            <a:avLst/>
          </a:prstGeom>
        </p:spPr>
        <p:txBody>
          <a:bodyPr anchor="b" anchorCtr="0"/>
          <a:lstStyle>
            <a:lvl1pPr marL="0" indent="0">
              <a:buFontTx/>
              <a:buNone/>
              <a:defRPr sz="1067" baseline="0">
                <a:solidFill>
                  <a:schemeClr val="tx2"/>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Abbreviations 8pt Arial</a:t>
            </a:r>
          </a:p>
        </p:txBody>
      </p:sp>
      <p:sp>
        <p:nvSpPr>
          <p:cNvPr id="8" name="Text Placeholder 3"/>
          <p:cNvSpPr>
            <a:spLocks noGrp="1"/>
          </p:cNvSpPr>
          <p:nvPr>
            <p:ph type="body" sz="quarter" idx="13" hasCustomPrompt="1"/>
          </p:nvPr>
        </p:nvSpPr>
        <p:spPr>
          <a:xfrm>
            <a:off x="6650567" y="6089046"/>
            <a:ext cx="5181600" cy="393783"/>
          </a:xfrm>
          <a:prstGeom prst="rect">
            <a:avLst/>
          </a:prstGeom>
        </p:spPr>
        <p:txBody>
          <a:bodyPr anchor="b" anchorCtr="0"/>
          <a:lstStyle>
            <a:lvl1pPr marL="0" indent="0" algn="r">
              <a:buFontTx/>
              <a:buNone/>
              <a:defRPr sz="1067" baseline="0">
                <a:solidFill>
                  <a:schemeClr val="tx2"/>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References 8pt Arial</a:t>
            </a:r>
          </a:p>
        </p:txBody>
      </p:sp>
      <p:sp>
        <p:nvSpPr>
          <p:cNvPr id="10" name="Text Placeholder 9"/>
          <p:cNvSpPr>
            <a:spLocks noGrp="1"/>
          </p:cNvSpPr>
          <p:nvPr>
            <p:ph type="body" sz="quarter" idx="14"/>
          </p:nvPr>
        </p:nvSpPr>
        <p:spPr>
          <a:xfrm>
            <a:off x="408000" y="1171200"/>
            <a:ext cx="11400000" cy="486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66716655"/>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reference">
    <p:spTree>
      <p:nvGrpSpPr>
        <p:cNvPr id="1" name=""/>
        <p:cNvGrpSpPr/>
        <p:nvPr/>
      </p:nvGrpSpPr>
      <p:grpSpPr>
        <a:xfrm>
          <a:off x="0" y="0"/>
          <a:ext cx="0" cy="0"/>
          <a:chOff x="0" y="0"/>
          <a:chExt cx="0" cy="0"/>
        </a:xfrm>
      </p:grpSpPr>
      <p:sp>
        <p:nvSpPr>
          <p:cNvPr id="3" name="Chart Placeholder 2"/>
          <p:cNvSpPr>
            <a:spLocks noGrp="1"/>
          </p:cNvSpPr>
          <p:nvPr>
            <p:ph type="chart" sz="quarter" idx="13"/>
          </p:nvPr>
        </p:nvSpPr>
        <p:spPr>
          <a:xfrm>
            <a:off x="939802" y="1576388"/>
            <a:ext cx="10301817" cy="4329112"/>
          </a:xfrm>
          <a:prstGeom prst="rect">
            <a:avLst/>
          </a:prstGeom>
        </p:spPr>
        <p:txBody>
          <a:bodyPr/>
          <a:lstStyle>
            <a:lvl1pPr>
              <a:buClr>
                <a:schemeClr val="accent1"/>
              </a:buClr>
              <a:buSzPct val="120000"/>
              <a:defRPr>
                <a:solidFill>
                  <a:schemeClr val="tx1"/>
                </a:solidFill>
              </a:defRPr>
            </a:lvl1pPr>
          </a:lstStyle>
          <a:p>
            <a:r>
              <a:rPr lang="en-US" dirty="0"/>
              <a:t>Click icon to add chart</a:t>
            </a:r>
            <a:endParaRPr lang="en-GB" dirty="0"/>
          </a:p>
        </p:txBody>
      </p:sp>
      <p:sp>
        <p:nvSpPr>
          <p:cNvPr id="11" name="Title Placeholder 1"/>
          <p:cNvSpPr>
            <a:spLocks noGrp="1"/>
          </p:cNvSpPr>
          <p:nvPr>
            <p:ph type="title"/>
          </p:nvPr>
        </p:nvSpPr>
        <p:spPr>
          <a:xfrm>
            <a:off x="406402" y="81600"/>
            <a:ext cx="11425767" cy="900336"/>
          </a:xfrm>
          <a:prstGeom prst="rect">
            <a:avLst/>
          </a:prstGeom>
        </p:spPr>
        <p:txBody>
          <a:bodyPr vert="horz" lIns="0" tIns="0" rIns="0" bIns="0" rtlCol="0" anchor="b" anchorCtr="0">
            <a:noAutofit/>
          </a:bodyPr>
          <a:lstStyle>
            <a:lvl1pPr>
              <a:defRPr>
                <a:solidFill>
                  <a:schemeClr val="tx1"/>
                </a:solidFill>
              </a:defRPr>
            </a:lvl1pPr>
          </a:lstStyle>
          <a:p>
            <a:r>
              <a:rPr lang="en-US" dirty="0"/>
              <a:t>Click to edit Master title style</a:t>
            </a:r>
            <a:endParaRPr lang="en-GB" dirty="0"/>
          </a:p>
        </p:txBody>
      </p:sp>
      <p:sp>
        <p:nvSpPr>
          <p:cNvPr id="12" name="Text Placeholder 3"/>
          <p:cNvSpPr>
            <a:spLocks noGrp="1"/>
          </p:cNvSpPr>
          <p:nvPr>
            <p:ph type="body" sz="quarter" idx="12" hasCustomPrompt="1"/>
          </p:nvPr>
        </p:nvSpPr>
        <p:spPr>
          <a:xfrm>
            <a:off x="399228" y="6097693"/>
            <a:ext cx="5181600" cy="393783"/>
          </a:xfrm>
          <a:prstGeom prst="rect">
            <a:avLst/>
          </a:prstGeom>
        </p:spPr>
        <p:txBody>
          <a:bodyPr anchor="b" anchorCtr="0"/>
          <a:lstStyle>
            <a:lvl1pPr marL="0" marR="0" indent="0" algn="l" defTabSz="914377" rtl="0" eaLnBrk="1" fontAlgn="auto" latinLnBrk="0" hangingPunct="1">
              <a:lnSpc>
                <a:spcPct val="95000"/>
              </a:lnSpc>
              <a:spcBef>
                <a:spcPts val="0"/>
              </a:spcBef>
              <a:spcAft>
                <a:spcPts val="1000"/>
              </a:spcAft>
              <a:buClr>
                <a:schemeClr val="accent4"/>
              </a:buClr>
              <a:buSzPct val="110000"/>
              <a:buFontTx/>
              <a:buNone/>
              <a:tabLst/>
              <a:defRPr sz="1067">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References 8pt Arial</a:t>
            </a:r>
          </a:p>
        </p:txBody>
      </p:sp>
      <p:sp>
        <p:nvSpPr>
          <p:cNvPr id="6" name="Slide Number Placeholder 3"/>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a:defRPr sz="1000" b="0">
                <a:solidFill>
                  <a:schemeClr val="tx1"/>
                </a:solidFill>
              </a:defRPr>
            </a:lvl1pPr>
          </a:lstStyle>
          <a:p>
            <a:fld id="{4F41DD68-B399-4AE7-8E9C-6C1FA84F7099}" type="slidenum">
              <a:rPr lang="en-GB" smtClean="0"/>
              <a:pPr/>
              <a:t>‹#›</a:t>
            </a:fld>
            <a:endParaRPr lang="en-GB"/>
          </a:p>
        </p:txBody>
      </p:sp>
      <p:sp>
        <p:nvSpPr>
          <p:cNvPr id="7" name="Text Placeholder 3"/>
          <p:cNvSpPr>
            <a:spLocks noGrp="1"/>
          </p:cNvSpPr>
          <p:nvPr>
            <p:ph type="body" sz="quarter" idx="14" hasCustomPrompt="1"/>
          </p:nvPr>
        </p:nvSpPr>
        <p:spPr>
          <a:xfrm>
            <a:off x="6650567" y="6097693"/>
            <a:ext cx="5181600" cy="393783"/>
          </a:xfrm>
          <a:prstGeom prst="rect">
            <a:avLst/>
          </a:prstGeom>
        </p:spPr>
        <p:txBody>
          <a:bodyPr anchor="b" anchorCtr="0"/>
          <a:lstStyle>
            <a:lvl1pPr marL="0" indent="0" algn="r">
              <a:buFontTx/>
              <a:buNone/>
              <a:defRPr sz="1067" baseline="0">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Abbreviations 8pt Arial</a:t>
            </a:r>
          </a:p>
        </p:txBody>
      </p:sp>
    </p:spTree>
    <p:extLst>
      <p:ext uri="{BB962C8B-B14F-4D97-AF65-F5344CB8AC3E}">
        <p14:creationId xmlns:p14="http://schemas.microsoft.com/office/powerpoint/2010/main" val="2315647989"/>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and referenc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939800" y="1576388"/>
            <a:ext cx="10322984" cy="4338637"/>
          </a:xfrm>
          <a:prstGeom prst="rect">
            <a:avLst/>
          </a:prstGeom>
        </p:spPr>
        <p:txBody>
          <a:bodyPr/>
          <a:lstStyle>
            <a:lvl1pPr>
              <a:buClr>
                <a:schemeClr val="accent1"/>
              </a:buClr>
              <a:buSzPct val="120000"/>
              <a:defRPr>
                <a:solidFill>
                  <a:schemeClr val="tx1"/>
                </a:solidFill>
              </a:defRPr>
            </a:lvl1pPr>
          </a:lstStyle>
          <a:p>
            <a:r>
              <a:rPr lang="en-US" dirty="0"/>
              <a:t>Click icon to add table</a:t>
            </a:r>
            <a:endParaRPr lang="en-GB" dirty="0"/>
          </a:p>
        </p:txBody>
      </p:sp>
      <p:sp>
        <p:nvSpPr>
          <p:cNvPr id="11" name="Title Placeholder 1"/>
          <p:cNvSpPr>
            <a:spLocks noGrp="1"/>
          </p:cNvSpPr>
          <p:nvPr>
            <p:ph type="title"/>
          </p:nvPr>
        </p:nvSpPr>
        <p:spPr>
          <a:xfrm>
            <a:off x="406402" y="81600"/>
            <a:ext cx="11425767" cy="900336"/>
          </a:xfrm>
          <a:prstGeom prst="rect">
            <a:avLst/>
          </a:prstGeom>
        </p:spPr>
        <p:txBody>
          <a:bodyPr vert="horz" lIns="0" tIns="0" rIns="0" bIns="0" rtlCol="0" anchor="b" anchorCtr="0">
            <a:noAutofit/>
          </a:bodyPr>
          <a:lstStyle>
            <a:lvl1pPr>
              <a:defRPr>
                <a:solidFill>
                  <a:schemeClr val="tx1"/>
                </a:solidFill>
              </a:defRPr>
            </a:lvl1pPr>
          </a:lstStyle>
          <a:p>
            <a:r>
              <a:rPr lang="en-US" dirty="0"/>
              <a:t>Click to edit Master title style</a:t>
            </a:r>
            <a:endParaRPr lang="en-GB" dirty="0"/>
          </a:p>
        </p:txBody>
      </p:sp>
      <p:sp>
        <p:nvSpPr>
          <p:cNvPr id="12" name="Text Placeholder 3"/>
          <p:cNvSpPr>
            <a:spLocks noGrp="1"/>
          </p:cNvSpPr>
          <p:nvPr>
            <p:ph type="body" sz="quarter" idx="12" hasCustomPrompt="1"/>
          </p:nvPr>
        </p:nvSpPr>
        <p:spPr>
          <a:xfrm>
            <a:off x="399228" y="6097693"/>
            <a:ext cx="5181600" cy="393783"/>
          </a:xfrm>
          <a:prstGeom prst="rect">
            <a:avLst/>
          </a:prstGeom>
        </p:spPr>
        <p:txBody>
          <a:bodyPr anchor="b" anchorCtr="0"/>
          <a:lstStyle>
            <a:lvl1pPr marL="0" marR="0" indent="0" algn="l" defTabSz="914377" rtl="0" eaLnBrk="1" fontAlgn="auto" latinLnBrk="0" hangingPunct="1">
              <a:lnSpc>
                <a:spcPct val="95000"/>
              </a:lnSpc>
              <a:spcBef>
                <a:spcPts val="0"/>
              </a:spcBef>
              <a:spcAft>
                <a:spcPts val="1000"/>
              </a:spcAft>
              <a:buClr>
                <a:schemeClr val="accent4"/>
              </a:buClr>
              <a:buSzPct val="110000"/>
              <a:buFontTx/>
              <a:buNone/>
              <a:tabLst/>
              <a:defRPr sz="1067">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References 8pt Arial</a:t>
            </a:r>
          </a:p>
        </p:txBody>
      </p:sp>
      <p:sp>
        <p:nvSpPr>
          <p:cNvPr id="6" name="Slide Number Placeholder 3"/>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a:defRPr sz="1000" b="0">
                <a:solidFill>
                  <a:schemeClr val="tx1"/>
                </a:solidFill>
              </a:defRPr>
            </a:lvl1pPr>
          </a:lstStyle>
          <a:p>
            <a:fld id="{4F41DD68-B399-4AE7-8E9C-6C1FA84F7099}" type="slidenum">
              <a:rPr lang="en-GB" smtClean="0"/>
              <a:pPr/>
              <a:t>‹#›</a:t>
            </a:fld>
            <a:endParaRPr lang="en-GB"/>
          </a:p>
        </p:txBody>
      </p:sp>
      <p:sp>
        <p:nvSpPr>
          <p:cNvPr id="7" name="Text Placeholder 3"/>
          <p:cNvSpPr>
            <a:spLocks noGrp="1"/>
          </p:cNvSpPr>
          <p:nvPr>
            <p:ph type="body" sz="quarter" idx="13" hasCustomPrompt="1"/>
          </p:nvPr>
        </p:nvSpPr>
        <p:spPr>
          <a:xfrm>
            <a:off x="6650567" y="6097693"/>
            <a:ext cx="5181600" cy="393783"/>
          </a:xfrm>
          <a:prstGeom prst="rect">
            <a:avLst/>
          </a:prstGeom>
        </p:spPr>
        <p:txBody>
          <a:bodyPr anchor="b" anchorCtr="0"/>
          <a:lstStyle>
            <a:lvl1pPr marL="0" indent="0" algn="r">
              <a:buFontTx/>
              <a:buNone/>
              <a:defRPr sz="1067" baseline="0">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Abbreviations 8pt Arial</a:t>
            </a:r>
          </a:p>
        </p:txBody>
      </p:sp>
    </p:spTree>
    <p:extLst>
      <p:ext uri="{BB962C8B-B14F-4D97-AF65-F5344CB8AC3E}">
        <p14:creationId xmlns:p14="http://schemas.microsoft.com/office/powerpoint/2010/main" val="2564401288"/>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06402" y="81600"/>
            <a:ext cx="11425767" cy="900336"/>
          </a:xfrm>
          <a:prstGeom prst="rect">
            <a:avLst/>
          </a:prstGeom>
        </p:spPr>
        <p:txBody>
          <a:bodyPr vert="horz" lIns="0" tIns="0" rIns="0" bIns="0" rtlCol="0" anchor="b" anchorCtr="0">
            <a:noAutofit/>
          </a:bodyPr>
          <a:lstStyle>
            <a:lvl1pPr>
              <a:defRPr>
                <a:solidFill>
                  <a:schemeClr val="tx1"/>
                </a:solidFill>
              </a:defRPr>
            </a:lvl1pPr>
          </a:lstStyle>
          <a:p>
            <a:r>
              <a:rPr lang="en-US" dirty="0"/>
              <a:t>Click to edit Master title style</a:t>
            </a:r>
            <a:endParaRPr lang="en-GB" dirty="0"/>
          </a:p>
        </p:txBody>
      </p:sp>
      <p:sp>
        <p:nvSpPr>
          <p:cNvPr id="8" name="Text Placeholder 3"/>
          <p:cNvSpPr>
            <a:spLocks noGrp="1"/>
          </p:cNvSpPr>
          <p:nvPr>
            <p:ph type="body" sz="quarter" idx="12" hasCustomPrompt="1"/>
          </p:nvPr>
        </p:nvSpPr>
        <p:spPr>
          <a:xfrm>
            <a:off x="399228" y="6089046"/>
            <a:ext cx="5181600" cy="393783"/>
          </a:xfrm>
          <a:prstGeom prst="rect">
            <a:avLst/>
          </a:prstGeom>
        </p:spPr>
        <p:txBody>
          <a:bodyPr anchor="b" anchorCtr="0"/>
          <a:lstStyle>
            <a:lvl1pPr marL="0" indent="0">
              <a:buFontTx/>
              <a:buNone/>
              <a:defRPr sz="1067">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References 8pt Arial</a:t>
            </a:r>
          </a:p>
        </p:txBody>
      </p:sp>
      <p:sp>
        <p:nvSpPr>
          <p:cNvPr id="5" name="Slide Number Placeholder 3"/>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a:defRPr sz="1000" b="0">
                <a:solidFill>
                  <a:schemeClr val="tx1"/>
                </a:solidFill>
              </a:defRPr>
            </a:lvl1pPr>
          </a:lstStyle>
          <a:p>
            <a:fld id="{4F41DD68-B399-4AE7-8E9C-6C1FA84F7099}" type="slidenum">
              <a:rPr lang="en-GB" smtClean="0"/>
              <a:pPr/>
              <a:t>‹#›</a:t>
            </a:fld>
            <a:endParaRPr lang="en-GB"/>
          </a:p>
        </p:txBody>
      </p:sp>
      <p:sp>
        <p:nvSpPr>
          <p:cNvPr id="6" name="Text Placeholder 3"/>
          <p:cNvSpPr>
            <a:spLocks noGrp="1"/>
          </p:cNvSpPr>
          <p:nvPr>
            <p:ph type="body" sz="quarter" idx="13" hasCustomPrompt="1"/>
          </p:nvPr>
        </p:nvSpPr>
        <p:spPr>
          <a:xfrm>
            <a:off x="6650567" y="6089046"/>
            <a:ext cx="5181600" cy="393783"/>
          </a:xfrm>
          <a:prstGeom prst="rect">
            <a:avLst/>
          </a:prstGeom>
        </p:spPr>
        <p:txBody>
          <a:bodyPr anchor="b" anchorCtr="0"/>
          <a:lstStyle>
            <a:lvl1pPr marL="0" indent="0" algn="r">
              <a:buFontTx/>
              <a:buNone/>
              <a:defRPr sz="1067" baseline="0">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Abbreviations 8pt Arial</a:t>
            </a:r>
          </a:p>
        </p:txBody>
      </p:sp>
    </p:spTree>
    <p:extLst>
      <p:ext uri="{BB962C8B-B14F-4D97-AF65-F5344CB8AC3E}">
        <p14:creationId xmlns:p14="http://schemas.microsoft.com/office/powerpoint/2010/main" val="3703200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06400" y="1366839"/>
            <a:ext cx="5588000" cy="48053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11"/>
          </p:nvPr>
        </p:nvSpPr>
        <p:spPr>
          <a:xfrm>
            <a:off x="6197602" y="1366839"/>
            <a:ext cx="5634567" cy="48053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Placeholder 1"/>
          <p:cNvSpPr>
            <a:spLocks noGrp="1"/>
          </p:cNvSpPr>
          <p:nvPr>
            <p:ph type="title"/>
          </p:nvPr>
        </p:nvSpPr>
        <p:spPr>
          <a:xfrm>
            <a:off x="406402" y="81600"/>
            <a:ext cx="11425767" cy="900336"/>
          </a:xfrm>
          <a:prstGeom prst="rect">
            <a:avLst/>
          </a:prstGeom>
        </p:spPr>
        <p:txBody>
          <a:bodyPr vert="horz" lIns="0" tIns="0" rIns="0" bIns="0" rtlCol="0" anchor="b" anchorCtr="0">
            <a:noAutofit/>
          </a:bodyPr>
          <a:lstStyle>
            <a:lvl1pPr>
              <a:defRPr>
                <a:solidFill>
                  <a:schemeClr val="tx1"/>
                </a:solidFill>
              </a:defRPr>
            </a:lvl1pPr>
          </a:lstStyle>
          <a:p>
            <a:r>
              <a:rPr lang="en-US" dirty="0"/>
              <a:t>Click to edit Master title style</a:t>
            </a:r>
            <a:endParaRPr lang="en-GB" dirty="0"/>
          </a:p>
        </p:txBody>
      </p:sp>
      <p:sp>
        <p:nvSpPr>
          <p:cNvPr id="10" name="Text Placeholder 3"/>
          <p:cNvSpPr>
            <a:spLocks noGrp="1"/>
          </p:cNvSpPr>
          <p:nvPr>
            <p:ph type="body" sz="quarter" idx="12" hasCustomPrompt="1"/>
          </p:nvPr>
        </p:nvSpPr>
        <p:spPr>
          <a:xfrm>
            <a:off x="399228" y="6097693"/>
            <a:ext cx="5181600" cy="393783"/>
          </a:xfrm>
          <a:prstGeom prst="rect">
            <a:avLst/>
          </a:prstGeom>
        </p:spPr>
        <p:txBody>
          <a:bodyPr anchor="b" anchorCtr="0"/>
          <a:lstStyle>
            <a:lvl1pPr marL="0" marR="0" indent="0" algn="l" defTabSz="914377" rtl="0" eaLnBrk="1" fontAlgn="auto" latinLnBrk="0" hangingPunct="1">
              <a:lnSpc>
                <a:spcPct val="95000"/>
              </a:lnSpc>
              <a:spcBef>
                <a:spcPts val="0"/>
              </a:spcBef>
              <a:spcAft>
                <a:spcPts val="1000"/>
              </a:spcAft>
              <a:buClr>
                <a:schemeClr val="accent4"/>
              </a:buClr>
              <a:buSzPct val="110000"/>
              <a:buFontTx/>
              <a:buNone/>
              <a:tabLst/>
              <a:defRPr sz="1067">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References 8pt Arial</a:t>
            </a:r>
          </a:p>
        </p:txBody>
      </p:sp>
      <p:sp>
        <p:nvSpPr>
          <p:cNvPr id="7" name="Slide Number Placeholder 3"/>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a:defRPr sz="1000" b="0">
                <a:solidFill>
                  <a:schemeClr val="tx1"/>
                </a:solidFill>
              </a:defRPr>
            </a:lvl1pPr>
          </a:lstStyle>
          <a:p>
            <a:fld id="{4F41DD68-B399-4AE7-8E9C-6C1FA84F7099}" type="slidenum">
              <a:rPr lang="en-GB" smtClean="0"/>
              <a:pPr/>
              <a:t>‹#›</a:t>
            </a:fld>
            <a:endParaRPr lang="en-GB"/>
          </a:p>
        </p:txBody>
      </p:sp>
      <p:sp>
        <p:nvSpPr>
          <p:cNvPr id="8" name="Text Placeholder 3"/>
          <p:cNvSpPr>
            <a:spLocks noGrp="1"/>
          </p:cNvSpPr>
          <p:nvPr>
            <p:ph type="body" sz="quarter" idx="13" hasCustomPrompt="1"/>
          </p:nvPr>
        </p:nvSpPr>
        <p:spPr>
          <a:xfrm>
            <a:off x="6650567" y="6097693"/>
            <a:ext cx="5181600" cy="393783"/>
          </a:xfrm>
          <a:prstGeom prst="rect">
            <a:avLst/>
          </a:prstGeom>
        </p:spPr>
        <p:txBody>
          <a:bodyPr anchor="b" anchorCtr="0"/>
          <a:lstStyle>
            <a:lvl1pPr marL="0" indent="0" algn="r">
              <a:buFontTx/>
              <a:buNone/>
              <a:defRPr sz="1067" baseline="0">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Abbreviations 8pt Arial</a:t>
            </a:r>
          </a:p>
        </p:txBody>
      </p:sp>
    </p:spTree>
    <p:extLst>
      <p:ext uri="{BB962C8B-B14F-4D97-AF65-F5344CB8AC3E}">
        <p14:creationId xmlns:p14="http://schemas.microsoft.com/office/powerpoint/2010/main" val="950866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a:xfrm>
            <a:off x="399228" y="6097693"/>
            <a:ext cx="5181600" cy="393783"/>
          </a:xfrm>
          <a:prstGeom prst="rect">
            <a:avLst/>
          </a:prstGeom>
        </p:spPr>
        <p:txBody>
          <a:bodyPr anchor="b" anchorCtr="0"/>
          <a:lstStyle>
            <a:lvl1pPr marL="0" marR="0" indent="0" algn="l" defTabSz="914377" rtl="0" eaLnBrk="1" fontAlgn="auto" latinLnBrk="0" hangingPunct="1">
              <a:lnSpc>
                <a:spcPct val="95000"/>
              </a:lnSpc>
              <a:spcBef>
                <a:spcPts val="0"/>
              </a:spcBef>
              <a:spcAft>
                <a:spcPts val="1000"/>
              </a:spcAft>
              <a:buClr>
                <a:schemeClr val="accent4"/>
              </a:buClr>
              <a:buSzPct val="110000"/>
              <a:buFontTx/>
              <a:buNone/>
              <a:tabLst/>
              <a:defRPr sz="1067">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References 8pt Arial</a:t>
            </a:r>
          </a:p>
        </p:txBody>
      </p:sp>
      <p:sp>
        <p:nvSpPr>
          <p:cNvPr id="5" name="Slide Number Placeholder 3"/>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a:defRPr sz="1000" b="0">
                <a:solidFill>
                  <a:schemeClr val="tx1"/>
                </a:solidFill>
              </a:defRPr>
            </a:lvl1pPr>
          </a:lstStyle>
          <a:p>
            <a:fld id="{4F41DD68-B399-4AE7-8E9C-6C1FA84F7099}" type="slidenum">
              <a:rPr lang="en-GB" smtClean="0"/>
              <a:pPr/>
              <a:t>‹#›</a:t>
            </a:fld>
            <a:endParaRPr lang="en-GB"/>
          </a:p>
        </p:txBody>
      </p:sp>
      <p:sp>
        <p:nvSpPr>
          <p:cNvPr id="7" name="Text Placeholder 3"/>
          <p:cNvSpPr>
            <a:spLocks noGrp="1"/>
          </p:cNvSpPr>
          <p:nvPr>
            <p:ph type="body" sz="quarter" idx="13" hasCustomPrompt="1"/>
          </p:nvPr>
        </p:nvSpPr>
        <p:spPr>
          <a:xfrm>
            <a:off x="6650567" y="6097693"/>
            <a:ext cx="5181600" cy="393783"/>
          </a:xfrm>
          <a:prstGeom prst="rect">
            <a:avLst/>
          </a:prstGeom>
        </p:spPr>
        <p:txBody>
          <a:bodyPr anchor="b" anchorCtr="0"/>
          <a:lstStyle>
            <a:lvl1pPr marL="0" indent="0" algn="r">
              <a:buFontTx/>
              <a:buNone/>
              <a:defRPr sz="1067" baseline="0">
                <a:solidFill>
                  <a:schemeClr val="tx1"/>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Abbreviations 8pt Arial</a:t>
            </a:r>
          </a:p>
        </p:txBody>
      </p:sp>
      <p:sp>
        <p:nvSpPr>
          <p:cNvPr id="6" name="Rectangle 5"/>
          <p:cNvSpPr/>
          <p:nvPr userDrawn="1"/>
        </p:nvSpPr>
        <p:spPr>
          <a:xfrm>
            <a:off x="1833123" y="6558296"/>
            <a:ext cx="8153940" cy="192362"/>
          </a:xfrm>
          <a:prstGeom prst="rect">
            <a:avLst/>
          </a:prstGeom>
        </p:spPr>
        <p:txBody>
          <a:bodyPr wrap="square" lIns="68580" tIns="34291" rIns="68580" bIns="34291">
            <a:spAutoFit/>
          </a:bodyPr>
          <a:lstStyle/>
          <a:p>
            <a:pPr algn="ctr"/>
            <a:r>
              <a:rPr lang="en-US" sz="800" dirty="0" smtClean="0">
                <a:solidFill>
                  <a:schemeClr val="tx1">
                    <a:lumMod val="75000"/>
                    <a:lumOff val="25000"/>
                  </a:schemeClr>
                </a:solidFill>
              </a:rPr>
              <a:t>For distribution in response to an unsolicited request for medical information or for presentation in educational settings subject to local NP4 approval</a:t>
            </a:r>
          </a:p>
        </p:txBody>
      </p:sp>
    </p:spTree>
    <p:extLst>
      <p:ext uri="{BB962C8B-B14F-4D97-AF65-F5344CB8AC3E}">
        <p14:creationId xmlns:p14="http://schemas.microsoft.com/office/powerpoint/2010/main" val="1763748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06402" y="1369886"/>
            <a:ext cx="11425767" cy="4793927"/>
          </a:xfrm>
        </p:spPr>
        <p:txBody>
          <a:bodyPr/>
          <a:lstStyle>
            <a:lvl1pPr>
              <a:buClr>
                <a:schemeClr val="accent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Placeholder 1"/>
          <p:cNvSpPr>
            <a:spLocks noGrp="1"/>
          </p:cNvSpPr>
          <p:nvPr>
            <p:ph type="title"/>
          </p:nvPr>
        </p:nvSpPr>
        <p:spPr>
          <a:xfrm>
            <a:off x="406402" y="151757"/>
            <a:ext cx="11425767" cy="900336"/>
          </a:xfrm>
          <a:prstGeom prst="rect">
            <a:avLst/>
          </a:prstGeom>
        </p:spPr>
        <p:txBody>
          <a:bodyPr vert="horz" lIns="0" tIns="0" rIns="0" bIns="0" rtlCol="0" anchor="b" anchorCtr="0">
            <a:noAutofit/>
          </a:bodyPr>
          <a:lstStyle>
            <a:lvl1pPr>
              <a:defRPr>
                <a:solidFill>
                  <a:schemeClr val="tx2"/>
                </a:solidFill>
              </a:defRPr>
            </a:lvl1pPr>
          </a:lstStyle>
          <a:p>
            <a:r>
              <a:rPr lang="en-US" dirty="0"/>
              <a:t>Click to edit Master title style</a:t>
            </a:r>
            <a:endParaRPr lang="en-GB" dirty="0"/>
          </a:p>
        </p:txBody>
      </p:sp>
      <p:sp>
        <p:nvSpPr>
          <p:cNvPr id="7" name="Slide Number Placeholder 3"/>
          <p:cNvSpPr>
            <a:spLocks noGrp="1"/>
          </p:cNvSpPr>
          <p:nvPr>
            <p:ph type="sldNum" sz="quarter" idx="4"/>
          </p:nvPr>
        </p:nvSpPr>
        <p:spPr>
          <a:xfrm>
            <a:off x="11528973" y="6482366"/>
            <a:ext cx="635000" cy="365125"/>
          </a:xfrm>
          <a:prstGeom prst="rect">
            <a:avLst/>
          </a:prstGeom>
        </p:spPr>
        <p:txBody>
          <a:bodyPr vert="horz" lIns="91440" tIns="45720" rIns="91440" bIns="45720" rtlCol="0" anchor="ctr"/>
          <a:lstStyle>
            <a:lvl1pPr algn="ctr">
              <a:defRPr sz="1000" b="0">
                <a:solidFill>
                  <a:schemeClr val="tx2"/>
                </a:solidFill>
              </a:defRPr>
            </a:lvl1pPr>
          </a:lstStyle>
          <a:p>
            <a:fld id="{4F41DD68-B399-4AE7-8E9C-6C1FA84F7099}" type="slidenum">
              <a:rPr lang="en-GB" smtClean="0">
                <a:solidFill>
                  <a:srgbClr val="595959"/>
                </a:solidFill>
              </a:rPr>
              <a:pPr/>
              <a:t>‹#›</a:t>
            </a:fld>
            <a:endParaRPr lang="en-GB">
              <a:solidFill>
                <a:srgbClr val="595959"/>
              </a:solidFill>
            </a:endParaRPr>
          </a:p>
        </p:txBody>
      </p:sp>
      <p:sp>
        <p:nvSpPr>
          <p:cNvPr id="6" name="Text Placeholder 3"/>
          <p:cNvSpPr>
            <a:spLocks noGrp="1"/>
          </p:cNvSpPr>
          <p:nvPr>
            <p:ph type="body" sz="quarter" idx="12" hasCustomPrompt="1"/>
          </p:nvPr>
        </p:nvSpPr>
        <p:spPr>
          <a:xfrm>
            <a:off x="399228" y="6097693"/>
            <a:ext cx="5181600" cy="393783"/>
          </a:xfrm>
        </p:spPr>
        <p:txBody>
          <a:bodyPr anchor="b" anchorCtr="0"/>
          <a:lstStyle>
            <a:lvl1pPr marL="0" indent="0">
              <a:buFontTx/>
              <a:buNone/>
              <a:defRPr sz="1000" baseline="0">
                <a:solidFill>
                  <a:schemeClr val="tx2"/>
                </a:solidFill>
              </a:defRPr>
            </a:lvl1pPr>
            <a:lvl2pPr marL="182558" indent="0">
              <a:buFontTx/>
              <a:buNone/>
              <a:defRPr sz="1000"/>
            </a:lvl2pPr>
            <a:lvl3pPr marL="357178" indent="0">
              <a:buFontTx/>
              <a:buNone/>
              <a:defRPr sz="1000"/>
            </a:lvl3pPr>
            <a:lvl4pPr marL="539737" indent="0">
              <a:buFontTx/>
              <a:buNone/>
              <a:defRPr sz="1000"/>
            </a:lvl4pPr>
            <a:lvl5pPr marL="714357" indent="0">
              <a:buFontTx/>
              <a:buNone/>
              <a:defRPr sz="1000"/>
            </a:lvl5pPr>
          </a:lstStyle>
          <a:p>
            <a:pPr lvl="0"/>
            <a:r>
              <a:rPr lang="en-US" dirty="0"/>
              <a:t>References 10pt Arial</a:t>
            </a:r>
          </a:p>
        </p:txBody>
      </p:sp>
    </p:spTree>
    <p:extLst>
      <p:ext uri="{BB962C8B-B14F-4D97-AF65-F5344CB8AC3E}">
        <p14:creationId xmlns:p14="http://schemas.microsoft.com/office/powerpoint/2010/main" val="2547089240"/>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WITH FOOTERS">
    <p:spTree>
      <p:nvGrpSpPr>
        <p:cNvPr id="1" name=""/>
        <p:cNvGrpSpPr/>
        <p:nvPr/>
      </p:nvGrpSpPr>
      <p:grpSpPr>
        <a:xfrm>
          <a:off x="0" y="0"/>
          <a:ext cx="0" cy="0"/>
          <a:chOff x="0" y="0"/>
          <a:chExt cx="0" cy="0"/>
        </a:xfrm>
      </p:grpSpPr>
      <p:sp>
        <p:nvSpPr>
          <p:cNvPr id="6" name="Text Placeholder 6"/>
          <p:cNvSpPr>
            <a:spLocks noGrp="1"/>
          </p:cNvSpPr>
          <p:nvPr>
            <p:ph type="body" sz="quarter" idx="10"/>
          </p:nvPr>
        </p:nvSpPr>
        <p:spPr>
          <a:xfrm flipH="1">
            <a:off x="408006" y="6282037"/>
            <a:ext cx="5568863" cy="146194"/>
          </a:xfrm>
          <a:prstGeom prst="rect">
            <a:avLst/>
          </a:prstGeom>
          <a:noFill/>
          <a:ln w="9525">
            <a:noFill/>
            <a:miter lim="800000"/>
            <a:headEnd/>
            <a:tailEnd/>
          </a:ln>
        </p:spPr>
        <p:txBody>
          <a:bodyPr wrap="square" lIns="0" tIns="0" rIns="0" bIns="0" anchor="b">
            <a:spAutoFit/>
          </a:bodyPr>
          <a:lstStyle>
            <a:lvl1pPr marL="0" indent="0">
              <a:buNone/>
              <a:defRPr lang="en-GB" sz="1000" dirty="0">
                <a:solidFill>
                  <a:schemeClr val="tx1"/>
                </a:solidFill>
                <a:cs typeface="Times New Roman" pitchFamily="18" charset="0"/>
              </a:defRPr>
            </a:lvl1pPr>
          </a:lstStyle>
          <a:p>
            <a:pPr marL="0" lvl="0"/>
            <a:r>
              <a:rPr lang="en-US"/>
              <a:t>Click to edit Master text styles</a:t>
            </a:r>
          </a:p>
        </p:txBody>
      </p:sp>
      <p:sp>
        <p:nvSpPr>
          <p:cNvPr id="9" name="Text Placeholder 6"/>
          <p:cNvSpPr>
            <a:spLocks noGrp="1"/>
          </p:cNvSpPr>
          <p:nvPr>
            <p:ph type="body" sz="quarter" idx="11"/>
          </p:nvPr>
        </p:nvSpPr>
        <p:spPr>
          <a:xfrm flipH="1">
            <a:off x="6263143" y="6282037"/>
            <a:ext cx="5568863" cy="146194"/>
          </a:xfrm>
          <a:prstGeom prst="rect">
            <a:avLst/>
          </a:prstGeom>
          <a:noFill/>
          <a:ln w="9525">
            <a:noFill/>
            <a:miter lim="800000"/>
            <a:headEnd/>
            <a:tailEnd/>
          </a:ln>
        </p:spPr>
        <p:txBody>
          <a:bodyPr wrap="square" lIns="0" tIns="0" rIns="0" bIns="0" anchor="b">
            <a:spAutoFit/>
          </a:bodyPr>
          <a:lstStyle>
            <a:lvl1pPr marL="0" indent="0" algn="r">
              <a:buNone/>
              <a:defRPr lang="en-GB" sz="1000" dirty="0">
                <a:solidFill>
                  <a:schemeClr val="tx1"/>
                </a:solidFill>
                <a:cs typeface="Times New Roman" pitchFamily="18" charset="0"/>
              </a:defRPr>
            </a:lvl1pPr>
          </a:lstStyle>
          <a:p>
            <a:pPr marL="0" lvl="0"/>
            <a:r>
              <a:rPr lang="en-US"/>
              <a:t>Click to edit Master text styles</a:t>
            </a:r>
          </a:p>
        </p:txBody>
      </p:sp>
      <p:sp>
        <p:nvSpPr>
          <p:cNvPr id="10" name="Content Placeholder 9"/>
          <p:cNvSpPr>
            <a:spLocks noGrp="1"/>
          </p:cNvSpPr>
          <p:nvPr>
            <p:ph sz="quarter" idx="12"/>
          </p:nvPr>
        </p:nvSpPr>
        <p:spPr>
          <a:xfrm>
            <a:off x="408000" y="1371600"/>
            <a:ext cx="11424000" cy="4795200"/>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8828733"/>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8" name="Content Placeholder 7"/>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171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970" y="365593"/>
            <a:ext cx="10514061" cy="132509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52210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p:nvPr userDrawn="1"/>
        </p:nvSpPr>
        <p:spPr>
          <a:xfrm>
            <a:off x="2006601" y="2797176"/>
            <a:ext cx="9209617" cy="892175"/>
          </a:xfrm>
          <a:prstGeom prst="rect">
            <a:avLst/>
          </a:prstGeom>
          <a:noFill/>
        </p:spPr>
        <p:txBody>
          <a:bodyPr>
            <a:spAutoFit/>
          </a:bodyPr>
          <a:lstStyle>
            <a:lvl1pPr>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defTabSz="457200" fontAlgn="base">
              <a:spcBef>
                <a:spcPct val="0"/>
              </a:spcBef>
              <a:spcAft>
                <a:spcPct val="0"/>
              </a:spcAft>
              <a:defRPr/>
            </a:pPr>
            <a:r>
              <a:rPr lang="en-US" altLang="en-US" sz="2600" dirty="0" smtClean="0">
                <a:solidFill>
                  <a:prstClr val="white"/>
                </a:solidFill>
                <a:latin typeface="Arial" pitchFamily="34" charset="0"/>
                <a:cs typeface="Arial" pitchFamily="34" charset="0"/>
              </a:rPr>
              <a:t>Chapter or section headline here Chapter or section headline here</a:t>
            </a:r>
          </a:p>
        </p:txBody>
      </p:sp>
      <p:pic>
        <p:nvPicPr>
          <p:cNvPr id="4" name="Picture 3" descr="jpegs_blue_section_Eng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14856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jpegs_blue_section_Eng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3"/>
          <p:cNvSpPr txBox="1">
            <a:spLocks noChangeArrowheads="1"/>
          </p:cNvSpPr>
          <p:nvPr userDrawn="1"/>
        </p:nvSpPr>
        <p:spPr bwMode="auto">
          <a:xfrm>
            <a:off x="345018" y="393701"/>
            <a:ext cx="86381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defTabSz="457200" eaLnBrk="1" fontAlgn="base" hangingPunct="1">
              <a:spcBef>
                <a:spcPct val="0"/>
              </a:spcBef>
              <a:spcAft>
                <a:spcPct val="0"/>
              </a:spcAft>
            </a:pPr>
            <a:r>
              <a:rPr lang="en-US" altLang="en-US" sz="1200" dirty="0">
                <a:solidFill>
                  <a:srgbClr val="A6A6A6"/>
                </a:solidFill>
                <a:cs typeface="Arial" charset="0"/>
              </a:rPr>
              <a:t>Chapter section here Chapter section here Chapter section here</a:t>
            </a:r>
          </a:p>
        </p:txBody>
      </p:sp>
      <p:sp>
        <p:nvSpPr>
          <p:cNvPr id="4" name="TextBox 3"/>
          <p:cNvSpPr txBox="1"/>
          <p:nvPr userDrawn="1"/>
        </p:nvSpPr>
        <p:spPr>
          <a:xfrm>
            <a:off x="1147234" y="1687514"/>
            <a:ext cx="9850967" cy="523220"/>
          </a:xfrm>
          <a:prstGeom prst="rect">
            <a:avLst/>
          </a:prstGeom>
          <a:noFill/>
        </p:spPr>
        <p:txBody>
          <a:bodyPr>
            <a:spAutoFit/>
          </a:bodyPr>
          <a:lstStyle>
            <a:lvl1pPr>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defTabSz="457200" fontAlgn="base">
              <a:spcBef>
                <a:spcPct val="0"/>
              </a:spcBef>
              <a:spcAft>
                <a:spcPct val="0"/>
              </a:spcAft>
              <a:defRPr/>
            </a:pPr>
            <a:r>
              <a:rPr lang="en-US" altLang="en-US" sz="1400" smtClean="0">
                <a:solidFill>
                  <a:prstClr val="white"/>
                </a:solidFill>
                <a:latin typeface="Arial" pitchFamily="34" charset="0"/>
                <a:cs typeface="Arial" pitchFamily="34" charset="0"/>
              </a:rPr>
              <a:t>body copy body copy body copy body copy body copy body copy body copy body copy body copy body copy body copy body copy body copy body copy body copy body copy body copy body copy etc </a:t>
            </a:r>
          </a:p>
        </p:txBody>
      </p:sp>
    </p:spTree>
    <p:extLst>
      <p:ext uri="{BB962C8B-B14F-4D97-AF65-F5344CB8AC3E}">
        <p14:creationId xmlns:p14="http://schemas.microsoft.com/office/powerpoint/2010/main" val="31480878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jpegs_blue_section_Eng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3"/>
          <p:cNvSpPr txBox="1">
            <a:spLocks noChangeArrowheads="1"/>
          </p:cNvSpPr>
          <p:nvPr userDrawn="1"/>
        </p:nvSpPr>
        <p:spPr bwMode="auto">
          <a:xfrm>
            <a:off x="1147234" y="1357314"/>
            <a:ext cx="9850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defTabSz="457200" eaLnBrk="1" fontAlgn="base" hangingPunct="1">
              <a:spcBef>
                <a:spcPct val="0"/>
              </a:spcBef>
              <a:spcAft>
                <a:spcPct val="0"/>
              </a:spcAft>
            </a:pPr>
            <a:r>
              <a:rPr lang="en-US" altLang="en-US" sz="1400">
                <a:solidFill>
                  <a:prstClr val="white"/>
                </a:solidFill>
                <a:cs typeface="Arial" charset="0"/>
              </a:rPr>
              <a:t>body copy body copy body copy body copy body copy body copy body copy body copy body copy body copy body copy body copy body copy body copy body copy body copy body copy body copy etc</a:t>
            </a:r>
          </a:p>
        </p:txBody>
      </p:sp>
      <p:sp>
        <p:nvSpPr>
          <p:cNvPr id="4"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defTabSz="457200" fontAlgn="base">
              <a:spcBef>
                <a:spcPct val="0"/>
              </a:spcBef>
              <a:spcAft>
                <a:spcPct val="0"/>
              </a:spcAft>
              <a:defRPr/>
            </a:pPr>
            <a:fld id="{186BF590-043D-4128-9F41-957CE8268EA6}" type="datetime1">
              <a:rPr lang="en-US" altLang="en-US" smtClean="0">
                <a:solidFill>
                  <a:prstClr val="black"/>
                </a:solidFill>
                <a:ea typeface="ＭＳ Ｐゴシック" pitchFamily="112" charset="-128"/>
              </a:rPr>
              <a:pPr defTabSz="457200" fontAlgn="base">
                <a:spcBef>
                  <a:spcPct val="0"/>
                </a:spcBef>
                <a:spcAft>
                  <a:spcPct val="0"/>
                </a:spcAft>
                <a:defRPr/>
              </a:pPr>
              <a:t>10/15/2019</a:t>
            </a:fld>
            <a:endParaRPr lang="en-US" altLang="en-US">
              <a:solidFill>
                <a:prstClr val="black"/>
              </a:solidFill>
              <a:ea typeface="ＭＳ Ｐゴシック" pitchFamily="112" charset="-128"/>
            </a:endParaRPr>
          </a:p>
        </p:txBody>
      </p:sp>
      <p:sp>
        <p:nvSpPr>
          <p:cNvPr id="5"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defRPr>
            </a:lvl1pPr>
          </a:lstStyle>
          <a:p>
            <a:pPr defTabSz="457200">
              <a:defRPr/>
            </a:pPr>
            <a:endParaRPr lang="en-US">
              <a:solidFill>
                <a:prstClr val="black"/>
              </a:solidFill>
            </a:endParaRPr>
          </a:p>
        </p:txBody>
      </p:sp>
      <p:sp>
        <p:nvSpPr>
          <p:cNvPr id="6"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defTabSz="457200" fontAlgn="base">
              <a:spcBef>
                <a:spcPct val="0"/>
              </a:spcBef>
              <a:spcAft>
                <a:spcPct val="0"/>
              </a:spcAft>
              <a:defRPr/>
            </a:pPr>
            <a:fld id="{4782C669-F56D-48E3-94F4-FD40FEB9DAF7}" type="slidenum">
              <a:rPr lang="en-US" altLang="en-US" smtClean="0">
                <a:solidFill>
                  <a:prstClr val="black"/>
                </a:solidFill>
                <a:ea typeface="ＭＳ Ｐゴシック" pitchFamily="112" charset="-128"/>
              </a:rPr>
              <a:pPr defTabSz="457200" fontAlgn="base">
                <a:spcBef>
                  <a:spcPct val="0"/>
                </a:spcBef>
                <a:spcAft>
                  <a:spcPct val="0"/>
                </a:spcAft>
                <a:defRPr/>
              </a:pPr>
              <a:t>‹#›</a:t>
            </a:fld>
            <a:endParaRPr lang="en-US" altLang="en-US">
              <a:solidFill>
                <a:prstClr val="black"/>
              </a:solidFill>
              <a:ea typeface="ＭＳ Ｐゴシック" pitchFamily="112" charset="-128"/>
            </a:endParaRPr>
          </a:p>
        </p:txBody>
      </p:sp>
    </p:spTree>
    <p:extLst>
      <p:ext uri="{BB962C8B-B14F-4D97-AF65-F5344CB8AC3E}">
        <p14:creationId xmlns:p14="http://schemas.microsoft.com/office/powerpoint/2010/main" val="29890262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CA"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Date Placeholder 3"/>
          <p:cNvSpPr>
            <a:spLocks noGrp="1" noChangeArrowheads="1"/>
          </p:cNvSpPr>
          <p:nvPr>
            <p:ph type="dt" sz="half" idx="10"/>
          </p:nvPr>
        </p:nvSpPr>
        <p:spPr>
          <a:xfrm>
            <a:off x="609600" y="6251575"/>
            <a:ext cx="2844800" cy="476250"/>
          </a:xfrm>
          <a:prstGeom prst="rect">
            <a:avLst/>
          </a:prstGeom>
        </p:spPr>
        <p:txBody>
          <a:bodyPr/>
          <a:lstStyle>
            <a:lvl1pPr fontAlgn="auto">
              <a:spcBef>
                <a:spcPts val="0"/>
              </a:spcBef>
              <a:spcAft>
                <a:spcPts val="0"/>
              </a:spcAft>
              <a:defRPr>
                <a:latin typeface="Arial" panose="020B0604020202020204" pitchFamily="34" charset="0"/>
                <a:ea typeface="+mn-ea"/>
                <a:cs typeface="Arial" panose="020B0604020202020204" pitchFamily="34" charset="0"/>
              </a:defRPr>
            </a:lvl1pPr>
          </a:lstStyle>
          <a:p>
            <a:pPr defTabSz="457200">
              <a:defRPr/>
            </a:pPr>
            <a:endParaRPr lang="en-US">
              <a:solidFill>
                <a:prstClr val="black"/>
              </a:solidFill>
            </a:endParaRPr>
          </a:p>
        </p:txBody>
      </p:sp>
      <p:sp>
        <p:nvSpPr>
          <p:cNvPr id="5" name="Slide Number Placeholder 4"/>
          <p:cNvSpPr>
            <a:spLocks noGrp="1" noChangeArrowheads="1"/>
          </p:cNvSpPr>
          <p:nvPr>
            <p:ph type="sldNum" sz="quarter" idx="11"/>
          </p:nvPr>
        </p:nvSpPr>
        <p:spPr>
          <a:xfrm>
            <a:off x="8737600" y="6248400"/>
            <a:ext cx="2844800" cy="476250"/>
          </a:xfrm>
          <a:prstGeom prst="rect">
            <a:avLst/>
          </a:prstGeom>
        </p:spPr>
        <p:txBody>
          <a:bodyPr vert="horz" wrap="square" lIns="91440" tIns="45720" rIns="91440" bIns="45720" numCol="1" anchor="t" anchorCtr="0" compatLnSpc="1">
            <a:prstTxWarp prst="textNoShape">
              <a:avLst/>
            </a:prstTxWarp>
          </a:bodyPr>
          <a:lstStyle>
            <a:lvl1pPr>
              <a:defRPr smtClean="0">
                <a:latin typeface="Arial" panose="020B0604020202020204" pitchFamily="34" charset="0"/>
                <a:cs typeface="Arial" panose="020B0604020202020204" pitchFamily="34" charset="0"/>
              </a:defRPr>
            </a:lvl1pPr>
          </a:lstStyle>
          <a:p>
            <a:pPr defTabSz="457200" fontAlgn="base">
              <a:spcBef>
                <a:spcPct val="0"/>
              </a:spcBef>
              <a:spcAft>
                <a:spcPct val="0"/>
              </a:spcAft>
              <a:defRPr/>
            </a:pPr>
            <a:fld id="{17149BCC-F52B-45C1-AF6B-D455F954B0EF}" type="slidenum">
              <a:rPr lang="en-US" altLang="en-US" smtClean="0">
                <a:solidFill>
                  <a:prstClr val="black"/>
                </a:solidFill>
                <a:ea typeface="ＭＳ Ｐゴシック" pitchFamily="112" charset="-128"/>
              </a:rPr>
              <a:pPr defTabSz="457200" fontAlgn="base">
                <a:spcBef>
                  <a:spcPct val="0"/>
                </a:spcBef>
                <a:spcAft>
                  <a:spcPct val="0"/>
                </a:spcAft>
                <a:defRPr/>
              </a:pPr>
              <a:t>‹#›</a:t>
            </a:fld>
            <a:endParaRPr lang="en-US" altLang="en-US">
              <a:solidFill>
                <a:prstClr val="black"/>
              </a:solidFill>
              <a:ea typeface="ＭＳ Ｐゴシック" pitchFamily="112" charset="-128"/>
            </a:endParaRPr>
          </a:p>
        </p:txBody>
      </p:sp>
      <p:sp>
        <p:nvSpPr>
          <p:cNvPr id="6" name="Rectangle 14"/>
          <p:cNvSpPr>
            <a:spLocks noGrp="1" noChangeArrowheads="1"/>
          </p:cNvSpPr>
          <p:nvPr>
            <p:ph type="ftr" sz="quarter" idx="12"/>
          </p:nvPr>
        </p:nvSpPr>
        <p:spPr>
          <a:xfrm>
            <a:off x="4165600" y="6248400"/>
            <a:ext cx="3860800" cy="476250"/>
          </a:xfrm>
          <a:prstGeom prst="rect">
            <a:avLst/>
          </a:prstGeom>
        </p:spPr>
        <p:txBody>
          <a:bodyPr/>
          <a:lstStyle>
            <a:lvl1pPr fontAlgn="auto">
              <a:spcBef>
                <a:spcPts val="0"/>
              </a:spcBef>
              <a:spcAft>
                <a:spcPts val="0"/>
              </a:spcAft>
              <a:defRPr>
                <a:latin typeface="Arial" panose="020B0604020202020204" pitchFamily="34" charset="0"/>
                <a:ea typeface="+mn-ea"/>
                <a:cs typeface="Arial" panose="020B0604020202020204" pitchFamily="34" charset="0"/>
              </a:defRPr>
            </a:lvl1pPr>
          </a:lstStyle>
          <a:p>
            <a:pPr defTabSz="457200">
              <a:defRPr/>
            </a:pPr>
            <a:endParaRPr lang="en-US">
              <a:solidFill>
                <a:prstClr val="black"/>
              </a:solidFill>
            </a:endParaRPr>
          </a:p>
        </p:txBody>
      </p:sp>
    </p:spTree>
    <p:extLst>
      <p:ext uri="{BB962C8B-B14F-4D97-AF65-F5344CB8AC3E}">
        <p14:creationId xmlns:p14="http://schemas.microsoft.com/office/powerpoint/2010/main" val="772048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767" y="101601"/>
            <a:ext cx="11438467" cy="11144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6767" y="1500188"/>
            <a:ext cx="11438467" cy="452596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41807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609600" y="18288"/>
            <a:ext cx="3860800" cy="329184"/>
          </a:xfrm>
          <a:prstGeom prst="rect">
            <a:avLst/>
          </a:prstGeom>
        </p:spPr>
        <p:txBody>
          <a:bodyPr/>
          <a:lstStyle/>
          <a:p>
            <a:pPr defTabSz="457200" fontAlgn="base">
              <a:spcBef>
                <a:spcPct val="0"/>
              </a:spcBef>
              <a:spcAft>
                <a:spcPct val="0"/>
              </a:spcAft>
            </a:pPr>
            <a:fld id="{79CD4847-11EF-4466-A8AD-85CDB7B49118}" type="datetime2">
              <a:rPr lang="en-US" smtClean="0">
                <a:solidFill>
                  <a:prstClr val="black"/>
                </a:solidFill>
                <a:latin typeface="Arial" charset="0"/>
                <a:ea typeface="ＭＳ Ｐゴシック" pitchFamily="112" charset="-128"/>
              </a:rPr>
              <a:pPr defTabSz="457200" fontAlgn="base">
                <a:spcBef>
                  <a:spcPct val="0"/>
                </a:spcBef>
                <a:spcAft>
                  <a:spcPct val="0"/>
                </a:spcAft>
              </a:pPr>
              <a:t>Tuesday, October 15, 2019</a:t>
            </a:fld>
            <a:endParaRPr lang="en-US">
              <a:solidFill>
                <a:prstClr val="black"/>
              </a:solidFill>
              <a:latin typeface="Arial" charset="0"/>
              <a:ea typeface="ＭＳ Ｐゴシック" pitchFamily="112" charset="-128"/>
            </a:endParaRPr>
          </a:p>
        </p:txBody>
      </p:sp>
      <p:sp>
        <p:nvSpPr>
          <p:cNvPr id="4" name="Footer Placeholder 3"/>
          <p:cNvSpPr>
            <a:spLocks noGrp="1"/>
          </p:cNvSpPr>
          <p:nvPr>
            <p:ph type="ftr" sz="quarter" idx="11"/>
          </p:nvPr>
        </p:nvSpPr>
        <p:spPr>
          <a:xfrm>
            <a:off x="4572000" y="18288"/>
            <a:ext cx="5486400" cy="329184"/>
          </a:xfrm>
          <a:prstGeom prst="rect">
            <a:avLst/>
          </a:prstGeom>
        </p:spPr>
        <p:txBody>
          <a:bodyPr/>
          <a:lstStyle/>
          <a:p>
            <a:pPr algn="r" defTabSz="457200" fontAlgn="base">
              <a:spcBef>
                <a:spcPct val="0"/>
              </a:spcBef>
              <a:spcAft>
                <a:spcPct val="0"/>
              </a:spcAft>
            </a:pPr>
            <a:endParaRPr lang="en-US" dirty="0">
              <a:solidFill>
                <a:prstClr val="black"/>
              </a:solidFill>
              <a:latin typeface="Arial" charset="0"/>
              <a:ea typeface="ＭＳ Ｐゴシック" pitchFamily="112" charset="-128"/>
            </a:endParaRPr>
          </a:p>
        </p:txBody>
      </p:sp>
      <p:sp>
        <p:nvSpPr>
          <p:cNvPr id="5" name="Slide Number Placeholder 4"/>
          <p:cNvSpPr>
            <a:spLocks noGrp="1"/>
          </p:cNvSpPr>
          <p:nvPr>
            <p:ph type="sldNum" sz="quarter" idx="12"/>
          </p:nvPr>
        </p:nvSpPr>
        <p:spPr>
          <a:xfrm>
            <a:off x="10160000" y="18288"/>
            <a:ext cx="1422400" cy="329184"/>
          </a:xfrm>
          <a:prstGeom prst="rect">
            <a:avLst/>
          </a:prstGeom>
        </p:spPr>
        <p:txBody>
          <a:bodyPr/>
          <a:lstStyle/>
          <a:p>
            <a:pPr defTabSz="457200" fontAlgn="base">
              <a:spcBef>
                <a:spcPct val="0"/>
              </a:spcBef>
              <a:spcAft>
                <a:spcPct val="0"/>
              </a:spcAft>
            </a:pPr>
            <a:fld id="{0CFEC368-1D7A-4F81-ABF6-AE0E36BAF64C}" type="slidenum">
              <a:rPr lang="en-US" smtClean="0">
                <a:solidFill>
                  <a:prstClr val="black"/>
                </a:solidFill>
                <a:latin typeface="Arial" charset="0"/>
                <a:ea typeface="ＭＳ Ｐゴシック" pitchFamily="112" charset="-128"/>
              </a:rPr>
              <a:pPr defTabSz="457200" fontAlgn="base">
                <a:spcBef>
                  <a:spcPct val="0"/>
                </a:spcBef>
                <a:spcAft>
                  <a:spcPct val="0"/>
                </a:spcAft>
              </a:pPr>
              <a:t>‹#›</a:t>
            </a:fld>
            <a:endParaRPr lang="en-US">
              <a:solidFill>
                <a:prstClr val="black"/>
              </a:solidFill>
              <a:latin typeface="Arial" charset="0"/>
              <a:ea typeface="ＭＳ Ｐゴシック" pitchFamily="112" charset="-128"/>
            </a:endParaRPr>
          </a:p>
        </p:txBody>
      </p:sp>
    </p:spTree>
    <p:extLst>
      <p:ext uri="{BB962C8B-B14F-4D97-AF65-F5344CB8AC3E}">
        <p14:creationId xmlns:p14="http://schemas.microsoft.com/office/powerpoint/2010/main" val="301586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123856"/>
            <a:ext cx="11885084" cy="914400"/>
          </a:xfrm>
          <a:prstGeom prst="rect">
            <a:avLst/>
          </a:prstGeom>
        </p:spPr>
        <p:txBody>
          <a:bodyPr/>
          <a:lstStyle/>
          <a:p>
            <a:r>
              <a:rPr lang="en-CA" smtClean="0"/>
              <a:t>Click to edit Master title style</a:t>
            </a:r>
            <a:endParaRPr/>
          </a:p>
        </p:txBody>
      </p:sp>
      <p:sp>
        <p:nvSpPr>
          <p:cNvPr id="3" name="Content Placeholder 2"/>
          <p:cNvSpPr>
            <a:spLocks noGrp="1"/>
          </p:cNvSpPr>
          <p:nvPr>
            <p:ph sz="half" idx="1"/>
          </p:nvPr>
        </p:nvSpPr>
        <p:spPr>
          <a:xfrm>
            <a:off x="1490133" y="2595563"/>
            <a:ext cx="4754880" cy="3681412"/>
          </a:xfrm>
          <a:prstGeom prst="rect">
            <a:avLst/>
          </a:prstGeo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6863379" y="2595563"/>
            <a:ext cx="4754880" cy="3681412"/>
          </a:xfrm>
          <a:prstGeom prst="rect">
            <a:avLst/>
          </a:prstGeo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8773459" y="188260"/>
            <a:ext cx="2844800" cy="365125"/>
          </a:xfrm>
          <a:prstGeom prst="rect">
            <a:avLst/>
          </a:prstGeom>
        </p:spPr>
        <p:txBody>
          <a:bodyPr/>
          <a:lstStyle/>
          <a:p>
            <a:pPr defTabSz="457200" fontAlgn="base">
              <a:spcBef>
                <a:spcPct val="0"/>
              </a:spcBef>
              <a:spcAft>
                <a:spcPct val="0"/>
              </a:spcAft>
            </a:pPr>
            <a:fld id="{CA5B9D45-77F6-6A43-B192-8EA74289E747}" type="datetimeFigureOut">
              <a:rPr lang="en-US" smtClean="0">
                <a:solidFill>
                  <a:prstClr val="black"/>
                </a:solidFill>
                <a:latin typeface="Arial" charset="0"/>
                <a:ea typeface="ＭＳ Ｐゴシック" pitchFamily="112" charset="-128"/>
              </a:rPr>
              <a:pPr defTabSz="457200" fontAlgn="base">
                <a:spcBef>
                  <a:spcPct val="0"/>
                </a:spcBef>
                <a:spcAft>
                  <a:spcPct val="0"/>
                </a:spcAft>
              </a:pPr>
              <a:t>10/15/2019</a:t>
            </a:fld>
            <a:endParaRPr lang="en-US">
              <a:solidFill>
                <a:prstClr val="black"/>
              </a:solidFill>
              <a:latin typeface="Arial" charset="0"/>
              <a:ea typeface="ＭＳ Ｐゴシック" pitchFamily="112" charset="-128"/>
            </a:endParaRPr>
          </a:p>
        </p:txBody>
      </p:sp>
      <p:sp>
        <p:nvSpPr>
          <p:cNvPr id="6" name="Footer Placeholder 5"/>
          <p:cNvSpPr>
            <a:spLocks noGrp="1"/>
          </p:cNvSpPr>
          <p:nvPr>
            <p:ph type="ftr" sz="quarter" idx="11"/>
          </p:nvPr>
        </p:nvSpPr>
        <p:spPr>
          <a:xfrm>
            <a:off x="1494117" y="188260"/>
            <a:ext cx="3860800" cy="365125"/>
          </a:xfrm>
          <a:prstGeom prst="rect">
            <a:avLst/>
          </a:prstGeom>
        </p:spPr>
        <p:txBody>
          <a:bodyPr/>
          <a:lstStyle/>
          <a:p>
            <a:pPr defTabSz="457200" fontAlgn="base">
              <a:spcBef>
                <a:spcPct val="0"/>
              </a:spcBef>
              <a:spcAft>
                <a:spcPct val="0"/>
              </a:spcAft>
            </a:pPr>
            <a:endParaRPr lang="en-US">
              <a:solidFill>
                <a:prstClr val="black"/>
              </a:solidFill>
              <a:latin typeface="Arial" charset="0"/>
              <a:ea typeface="ＭＳ Ｐゴシック" pitchFamily="112" charset="-128"/>
            </a:endParaRPr>
          </a:p>
        </p:txBody>
      </p:sp>
      <p:sp>
        <p:nvSpPr>
          <p:cNvPr id="7" name="Slide Number Placeholder 6"/>
          <p:cNvSpPr>
            <a:spLocks noGrp="1"/>
          </p:cNvSpPr>
          <p:nvPr>
            <p:ph type="sldNum" sz="quarter" idx="12"/>
          </p:nvPr>
        </p:nvSpPr>
        <p:spPr>
          <a:xfrm>
            <a:off x="11719859" y="6569076"/>
            <a:ext cx="609600" cy="365125"/>
          </a:xfrm>
          <a:prstGeom prst="rect">
            <a:avLst/>
          </a:prstGeom>
        </p:spPr>
        <p:txBody>
          <a:bodyPr/>
          <a:lstStyle/>
          <a:p>
            <a:pPr defTabSz="457200" fontAlgn="base">
              <a:spcBef>
                <a:spcPct val="0"/>
              </a:spcBef>
              <a:spcAft>
                <a:spcPct val="0"/>
              </a:spcAft>
            </a:pPr>
            <a:fld id="{734E86E6-0AA2-6249-8D92-1DE4AD39FFA9}" type="slidenum">
              <a:rPr lang="en-US" smtClean="0">
                <a:solidFill>
                  <a:prstClr val="black"/>
                </a:solidFill>
                <a:latin typeface="Arial" charset="0"/>
                <a:ea typeface="ＭＳ Ｐゴシック" pitchFamily="112" charset="-128"/>
              </a:rPr>
              <a:pPr defTabSz="457200" fontAlgn="base">
                <a:spcBef>
                  <a:spcPct val="0"/>
                </a:spcBef>
                <a:spcAft>
                  <a:spcPct val="0"/>
                </a:spcAft>
              </a:pPr>
              <a:t>‹#›</a:t>
            </a:fld>
            <a:endParaRPr lang="en-US">
              <a:solidFill>
                <a:prstClr val="black"/>
              </a:solidFill>
              <a:latin typeface="Arial" charset="0"/>
              <a:ea typeface="ＭＳ Ｐゴシック" pitchFamily="112" charset="-128"/>
            </a:endParaRPr>
          </a:p>
        </p:txBody>
      </p:sp>
    </p:spTree>
    <p:extLst>
      <p:ext uri="{BB962C8B-B14F-4D97-AF65-F5344CB8AC3E}">
        <p14:creationId xmlns:p14="http://schemas.microsoft.com/office/powerpoint/2010/main" val="173908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267821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a:prstGeom prst="rect">
            <a:avLst/>
          </a:prstGeom>
        </p:spPr>
        <p:txBody>
          <a:bodyPr lIns="82945" tIns="41473" rIns="82945" bIns="41473"/>
          <a:lstStyle/>
          <a:p>
            <a:r>
              <a:rPr lang="en-US" smtClean="0"/>
              <a:t>Click to edit Master title style</a:t>
            </a:r>
            <a:endParaRPr lang="en-US"/>
          </a:p>
        </p:txBody>
      </p:sp>
      <p:sp>
        <p:nvSpPr>
          <p:cNvPr id="3" name="Content Placeholder 2"/>
          <p:cNvSpPr>
            <a:spLocks noGrp="1"/>
          </p:cNvSpPr>
          <p:nvPr>
            <p:ph sz="half" idx="1"/>
          </p:nvPr>
        </p:nvSpPr>
        <p:spPr>
          <a:xfrm>
            <a:off x="608641" y="1604330"/>
            <a:ext cx="10968960" cy="2193351"/>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641" y="3935934"/>
            <a:ext cx="10968960" cy="2193350"/>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608641" y="6247376"/>
            <a:ext cx="2837760" cy="470930"/>
          </a:xfrm>
          <a:prstGeom prst="rect">
            <a:avLst/>
          </a:prstGeom>
          <a:ln/>
        </p:spPr>
        <p:txBody>
          <a:bodyPr lIns="82945" tIns="41473" rIns="82945" bIns="41473"/>
          <a:lstStyle>
            <a:lvl1pPr>
              <a:defRPr/>
            </a:lvl1pPr>
          </a:lstStyle>
          <a:p>
            <a:pPr defTabSz="457200" fontAlgn="base">
              <a:spcBef>
                <a:spcPct val="0"/>
              </a:spcBef>
              <a:spcAft>
                <a:spcPct val="0"/>
              </a:spcAft>
            </a:pPr>
            <a:endParaRPr lang="en-US">
              <a:solidFill>
                <a:prstClr val="black"/>
              </a:solidFill>
              <a:latin typeface="Arial" charset="0"/>
              <a:ea typeface="ＭＳ Ｐゴシック" pitchFamily="112" charset="-128"/>
            </a:endParaRPr>
          </a:p>
        </p:txBody>
      </p:sp>
      <p:sp>
        <p:nvSpPr>
          <p:cNvPr id="6" name="Rectangle 4"/>
          <p:cNvSpPr>
            <a:spLocks noGrp="1" noChangeArrowheads="1"/>
          </p:cNvSpPr>
          <p:nvPr>
            <p:ph type="ftr" idx="11"/>
          </p:nvPr>
        </p:nvSpPr>
        <p:spPr>
          <a:xfrm>
            <a:off x="4170240" y="6247376"/>
            <a:ext cx="3863040" cy="470930"/>
          </a:xfrm>
          <a:prstGeom prst="rect">
            <a:avLst/>
          </a:prstGeom>
          <a:ln/>
        </p:spPr>
        <p:txBody>
          <a:bodyPr lIns="82945" tIns="41473" rIns="82945" bIns="41473"/>
          <a:lstStyle>
            <a:lvl1pPr>
              <a:defRPr/>
            </a:lvl1pPr>
          </a:lstStyle>
          <a:p>
            <a:pPr defTabSz="457200" fontAlgn="base">
              <a:spcBef>
                <a:spcPct val="0"/>
              </a:spcBef>
              <a:spcAft>
                <a:spcPct val="0"/>
              </a:spcAft>
            </a:pPr>
            <a:endParaRPr lang="en-US">
              <a:solidFill>
                <a:prstClr val="black"/>
              </a:solidFill>
              <a:latin typeface="Arial" charset="0"/>
              <a:ea typeface="ＭＳ Ｐゴシック" pitchFamily="112" charset="-128"/>
            </a:endParaRPr>
          </a:p>
        </p:txBody>
      </p:sp>
      <p:sp>
        <p:nvSpPr>
          <p:cNvPr id="7" name="Rectangle 5"/>
          <p:cNvSpPr>
            <a:spLocks noGrp="1" noChangeArrowheads="1"/>
          </p:cNvSpPr>
          <p:nvPr>
            <p:ph type="sldNum" idx="12"/>
          </p:nvPr>
        </p:nvSpPr>
        <p:spPr>
          <a:xfrm>
            <a:off x="8741761" y="6247376"/>
            <a:ext cx="2837760" cy="470930"/>
          </a:xfrm>
          <a:prstGeom prst="rect">
            <a:avLst/>
          </a:prstGeom>
          <a:ln/>
        </p:spPr>
        <p:txBody>
          <a:bodyPr lIns="82945" tIns="41473" rIns="82945" bIns="41473"/>
          <a:lstStyle>
            <a:lvl1pPr>
              <a:defRPr/>
            </a:lvl1pPr>
          </a:lstStyle>
          <a:p>
            <a:pPr defTabSz="457200" fontAlgn="base">
              <a:spcBef>
                <a:spcPct val="0"/>
              </a:spcBef>
              <a:spcAft>
                <a:spcPct val="0"/>
              </a:spcAft>
            </a:pPr>
            <a:fld id="{D165E9B0-7DA8-466E-963D-86F25D5E43BA}" type="slidenum">
              <a:rPr lang="en-GB" smtClean="0">
                <a:solidFill>
                  <a:prstClr val="black"/>
                </a:solidFill>
                <a:latin typeface="Arial" charset="0"/>
                <a:ea typeface="ＭＳ Ｐゴシック" pitchFamily="112" charset="-128"/>
              </a:rPr>
              <a:pPr defTabSz="457200" fontAlgn="base">
                <a:spcBef>
                  <a:spcPct val="0"/>
                </a:spcBef>
                <a:spcAft>
                  <a:spcPct val="0"/>
                </a:spcAft>
              </a:pPr>
              <a:t>‹#›</a:t>
            </a:fld>
            <a:endParaRPr lang="en-GB">
              <a:solidFill>
                <a:prstClr val="black"/>
              </a:solidFill>
              <a:latin typeface="Arial" charset="0"/>
              <a:ea typeface="ＭＳ Ｐゴシック" pitchFamily="112" charset="-128"/>
            </a:endParaRPr>
          </a:p>
        </p:txBody>
      </p:sp>
    </p:spTree>
    <p:extLst>
      <p:ext uri="{BB962C8B-B14F-4D97-AF65-F5344CB8AC3E}">
        <p14:creationId xmlns:p14="http://schemas.microsoft.com/office/powerpoint/2010/main" val="190178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986" y="274544"/>
            <a:ext cx="10972031" cy="1143000"/>
          </a:xfrm>
          <a:prstGeom prst="rect">
            <a:avLst/>
          </a:prstGeom>
        </p:spPr>
        <p:txBody>
          <a:bodyPr vert="horz" lIns="82058" tIns="41029" rIns="82058" bIns="41029"/>
          <a:lstStyle/>
          <a:p>
            <a:r>
              <a:rPr lang="en-CA" smtClean="0"/>
              <a:t>Click to edit Master title style</a:t>
            </a:r>
            <a:endParaRPr lang="en-US"/>
          </a:p>
        </p:txBody>
      </p:sp>
    </p:spTree>
    <p:extLst>
      <p:ext uri="{BB962C8B-B14F-4D97-AF65-F5344CB8AC3E}">
        <p14:creationId xmlns:p14="http://schemas.microsoft.com/office/powerpoint/2010/main" val="2453991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jpegs_blue_section_Eng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2006601" y="2797176"/>
            <a:ext cx="9209617" cy="892175"/>
          </a:xfrm>
          <a:prstGeom prst="rect">
            <a:avLst/>
          </a:prstGeom>
          <a:noFill/>
        </p:spPr>
        <p:txBody>
          <a:bodyPr>
            <a:spAutoFit/>
          </a:bodyPr>
          <a:lstStyle>
            <a:lvl1pPr>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defTabSz="457200" fontAlgn="base">
              <a:spcBef>
                <a:spcPct val="0"/>
              </a:spcBef>
              <a:spcAft>
                <a:spcPct val="0"/>
              </a:spcAft>
              <a:defRPr/>
            </a:pPr>
            <a:r>
              <a:rPr lang="en-US" altLang="en-US" sz="2600" dirty="0" smtClean="0">
                <a:solidFill>
                  <a:prstClr val="white"/>
                </a:solidFill>
                <a:latin typeface="Arial" pitchFamily="34" charset="0"/>
                <a:cs typeface="Arial" pitchFamily="34" charset="0"/>
              </a:rPr>
              <a:t>Chapter or section headline here Chapter or section headline here</a:t>
            </a:r>
          </a:p>
        </p:txBody>
      </p:sp>
    </p:spTree>
    <p:extLst>
      <p:ext uri="{BB962C8B-B14F-4D97-AF65-F5344CB8AC3E}">
        <p14:creationId xmlns:p14="http://schemas.microsoft.com/office/powerpoint/2010/main" val="360524578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descr="jpegs_blue_section_Eng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p:cNvSpPr txBox="1">
            <a:spLocks noChangeArrowheads="1"/>
          </p:cNvSpPr>
          <p:nvPr userDrawn="1"/>
        </p:nvSpPr>
        <p:spPr bwMode="auto">
          <a:xfrm>
            <a:off x="345018" y="393701"/>
            <a:ext cx="86381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defTabSz="457200" eaLnBrk="1" fontAlgn="base" hangingPunct="1">
              <a:spcBef>
                <a:spcPct val="0"/>
              </a:spcBef>
              <a:spcAft>
                <a:spcPct val="0"/>
              </a:spcAft>
            </a:pPr>
            <a:r>
              <a:rPr lang="en-US" altLang="en-US" sz="1200">
                <a:solidFill>
                  <a:srgbClr val="A6A6A6"/>
                </a:solidFill>
                <a:cs typeface="Arial" charset="0"/>
              </a:rPr>
              <a:t>Chapter section here Chapter section here Chapter section here</a:t>
            </a:r>
          </a:p>
        </p:txBody>
      </p:sp>
      <p:sp>
        <p:nvSpPr>
          <p:cNvPr id="4" name="TextBox 3"/>
          <p:cNvSpPr txBox="1"/>
          <p:nvPr userDrawn="1"/>
        </p:nvSpPr>
        <p:spPr>
          <a:xfrm>
            <a:off x="1147234" y="1687514"/>
            <a:ext cx="9850967" cy="523220"/>
          </a:xfrm>
          <a:prstGeom prst="rect">
            <a:avLst/>
          </a:prstGeom>
          <a:noFill/>
        </p:spPr>
        <p:txBody>
          <a:bodyPr>
            <a:spAutoFit/>
          </a:bodyPr>
          <a:lstStyle>
            <a:lvl1pPr>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defTabSz="457200" fontAlgn="base">
              <a:spcBef>
                <a:spcPct val="0"/>
              </a:spcBef>
              <a:spcAft>
                <a:spcPct val="0"/>
              </a:spcAft>
              <a:defRPr/>
            </a:pPr>
            <a:r>
              <a:rPr lang="en-US" altLang="en-US" sz="1400" smtClean="0">
                <a:solidFill>
                  <a:prstClr val="white"/>
                </a:solidFill>
                <a:latin typeface="Arial" pitchFamily="34" charset="0"/>
                <a:cs typeface="Arial" pitchFamily="34" charset="0"/>
              </a:rPr>
              <a:t>body copy body copy body copy body copy body copy body copy body copy body copy body copy body copy body copy body copy body copy body copy body copy body copy body copy body copy etc </a:t>
            </a:r>
          </a:p>
        </p:txBody>
      </p:sp>
    </p:spTree>
    <p:extLst>
      <p:ext uri="{BB962C8B-B14F-4D97-AF65-F5344CB8AC3E}">
        <p14:creationId xmlns:p14="http://schemas.microsoft.com/office/powerpoint/2010/main" val="20244949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jpegs_blue_section_Eng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p:cNvSpPr txBox="1">
            <a:spLocks noChangeArrowheads="1"/>
          </p:cNvSpPr>
          <p:nvPr userDrawn="1"/>
        </p:nvSpPr>
        <p:spPr bwMode="auto">
          <a:xfrm>
            <a:off x="1147234" y="1357314"/>
            <a:ext cx="9850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defTabSz="457200" eaLnBrk="1" fontAlgn="base" hangingPunct="1">
              <a:spcBef>
                <a:spcPct val="0"/>
              </a:spcBef>
              <a:spcAft>
                <a:spcPct val="0"/>
              </a:spcAft>
            </a:pPr>
            <a:r>
              <a:rPr lang="en-US" altLang="en-US" sz="1400">
                <a:solidFill>
                  <a:prstClr val="white"/>
                </a:solidFill>
                <a:cs typeface="Arial" charset="0"/>
              </a:rPr>
              <a:t>body copy body copy body copy body copy body copy body copy body copy body copy body copy body copy body copy body copy body copy body copy body copy body copy body copy body copy etc</a:t>
            </a:r>
          </a:p>
        </p:txBody>
      </p:sp>
      <p:sp>
        <p:nvSpPr>
          <p:cNvPr id="4"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defTabSz="457200" fontAlgn="base">
              <a:spcBef>
                <a:spcPct val="0"/>
              </a:spcBef>
              <a:spcAft>
                <a:spcPct val="0"/>
              </a:spcAft>
              <a:defRPr/>
            </a:pPr>
            <a:fld id="{186BF590-043D-4128-9F41-957CE8268EA6}" type="datetime1">
              <a:rPr lang="en-US" altLang="en-US" smtClean="0">
                <a:solidFill>
                  <a:prstClr val="black"/>
                </a:solidFill>
              </a:rPr>
              <a:pPr defTabSz="457200" fontAlgn="base">
                <a:spcBef>
                  <a:spcPct val="0"/>
                </a:spcBef>
                <a:spcAft>
                  <a:spcPct val="0"/>
                </a:spcAft>
                <a:defRPr/>
              </a:pPr>
              <a:t>10/15/2019</a:t>
            </a:fld>
            <a:endParaRPr lang="en-US" altLang="en-US">
              <a:solidFill>
                <a:prstClr val="black"/>
              </a:solidFill>
            </a:endParaRPr>
          </a:p>
        </p:txBody>
      </p:sp>
      <p:sp>
        <p:nvSpPr>
          <p:cNvPr id="5"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defRPr>
            </a:lvl1pPr>
          </a:lstStyle>
          <a:p>
            <a:pPr defTabSz="457200">
              <a:defRPr/>
            </a:pPr>
            <a:endParaRPr lang="en-US">
              <a:solidFill>
                <a:prstClr val="black"/>
              </a:solidFill>
            </a:endParaRPr>
          </a:p>
        </p:txBody>
      </p:sp>
      <p:sp>
        <p:nvSpPr>
          <p:cNvPr id="6"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defTabSz="457200" fontAlgn="base">
              <a:spcBef>
                <a:spcPct val="0"/>
              </a:spcBef>
              <a:spcAft>
                <a:spcPct val="0"/>
              </a:spcAft>
              <a:defRPr/>
            </a:pPr>
            <a:fld id="{4782C669-F56D-48E3-94F4-FD40FEB9DAF7}" type="slidenum">
              <a:rPr lang="en-US" altLang="en-US" smtClean="0">
                <a:solidFill>
                  <a:prstClr val="black"/>
                </a:solidFill>
              </a:rPr>
              <a:pPr defTabSz="457200" fontAlgn="base">
                <a:spcBef>
                  <a:spcPct val="0"/>
                </a:spcBef>
                <a:spcAft>
                  <a:spcPct val="0"/>
                </a:spcAft>
                <a:defRPr/>
              </a:pPr>
              <a:t>‹#›</a:t>
            </a:fld>
            <a:endParaRPr lang="en-US" altLang="en-US">
              <a:solidFill>
                <a:prstClr val="black"/>
              </a:solidFill>
            </a:endParaRPr>
          </a:p>
        </p:txBody>
      </p:sp>
    </p:spTree>
    <p:extLst>
      <p:ext uri="{BB962C8B-B14F-4D97-AF65-F5344CB8AC3E}">
        <p14:creationId xmlns:p14="http://schemas.microsoft.com/office/powerpoint/2010/main" val="19299608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767" y="101601"/>
            <a:ext cx="11438467" cy="11144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6767" y="1500188"/>
            <a:ext cx="11438467" cy="452596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14280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609600" y="18288"/>
            <a:ext cx="3860800" cy="329184"/>
          </a:xfrm>
          <a:prstGeom prst="rect">
            <a:avLst/>
          </a:prstGeom>
        </p:spPr>
        <p:txBody>
          <a:bodyPr/>
          <a:lstStyle/>
          <a:p>
            <a:pPr defTabSz="457200" fontAlgn="base">
              <a:spcBef>
                <a:spcPct val="0"/>
              </a:spcBef>
              <a:spcAft>
                <a:spcPct val="0"/>
              </a:spcAft>
            </a:pPr>
            <a:fld id="{79CD4847-11EF-4466-A8AD-85CDB7B49118}" type="datetime2">
              <a:rPr lang="en-US" smtClean="0">
                <a:solidFill>
                  <a:prstClr val="black"/>
                </a:solidFill>
                <a:latin typeface="Arial" charset="0"/>
              </a:rPr>
              <a:pPr defTabSz="457200" fontAlgn="base">
                <a:spcBef>
                  <a:spcPct val="0"/>
                </a:spcBef>
                <a:spcAft>
                  <a:spcPct val="0"/>
                </a:spcAft>
              </a:pPr>
              <a:t>Tuesday, October 15, 2019</a:t>
            </a:fld>
            <a:endParaRPr lang="en-US">
              <a:solidFill>
                <a:prstClr val="black"/>
              </a:solidFill>
              <a:latin typeface="Arial" charset="0"/>
            </a:endParaRPr>
          </a:p>
        </p:txBody>
      </p:sp>
      <p:sp>
        <p:nvSpPr>
          <p:cNvPr id="4" name="Footer Placeholder 3"/>
          <p:cNvSpPr>
            <a:spLocks noGrp="1"/>
          </p:cNvSpPr>
          <p:nvPr>
            <p:ph type="ftr" sz="quarter" idx="11"/>
          </p:nvPr>
        </p:nvSpPr>
        <p:spPr>
          <a:xfrm>
            <a:off x="4572000" y="18288"/>
            <a:ext cx="5486400" cy="329184"/>
          </a:xfrm>
          <a:prstGeom prst="rect">
            <a:avLst/>
          </a:prstGeom>
        </p:spPr>
        <p:txBody>
          <a:bodyPr/>
          <a:lstStyle/>
          <a:p>
            <a:pPr algn="r" defTabSz="457200" fontAlgn="base">
              <a:spcBef>
                <a:spcPct val="0"/>
              </a:spcBef>
              <a:spcAft>
                <a:spcPct val="0"/>
              </a:spcAft>
            </a:pPr>
            <a:endParaRPr lang="en-US" dirty="0">
              <a:solidFill>
                <a:prstClr val="black"/>
              </a:solidFill>
              <a:latin typeface="Arial" charset="0"/>
            </a:endParaRPr>
          </a:p>
        </p:txBody>
      </p:sp>
      <p:sp>
        <p:nvSpPr>
          <p:cNvPr id="5" name="Slide Number Placeholder 4"/>
          <p:cNvSpPr>
            <a:spLocks noGrp="1"/>
          </p:cNvSpPr>
          <p:nvPr>
            <p:ph type="sldNum" sz="quarter" idx="12"/>
          </p:nvPr>
        </p:nvSpPr>
        <p:spPr>
          <a:xfrm>
            <a:off x="10160000" y="18288"/>
            <a:ext cx="1422400" cy="329184"/>
          </a:xfrm>
          <a:prstGeom prst="rect">
            <a:avLst/>
          </a:prstGeom>
        </p:spPr>
        <p:txBody>
          <a:bodyPr/>
          <a:lstStyle/>
          <a:p>
            <a:pPr defTabSz="457200" fontAlgn="base">
              <a:spcBef>
                <a:spcPct val="0"/>
              </a:spcBef>
              <a:spcAft>
                <a:spcPct val="0"/>
              </a:spcAft>
            </a:pPr>
            <a:fld id="{0CFEC368-1D7A-4F81-ABF6-AE0E36BAF64C}" type="slidenum">
              <a:rPr lang="en-US" smtClean="0">
                <a:solidFill>
                  <a:prstClr val="black"/>
                </a:solidFill>
                <a:latin typeface="Arial" charset="0"/>
              </a:rPr>
              <a:pPr defTabSz="457200" fontAlgn="base">
                <a:spcBef>
                  <a:spcPct val="0"/>
                </a:spcBef>
                <a:spcAft>
                  <a:spcPct val="0"/>
                </a:spcAft>
              </a:pPr>
              <a:t>‹#›</a:t>
            </a:fld>
            <a:endParaRPr lang="en-US">
              <a:solidFill>
                <a:prstClr val="black"/>
              </a:solidFill>
              <a:latin typeface="Arial" charset="0"/>
            </a:endParaRPr>
          </a:p>
        </p:txBody>
      </p:sp>
    </p:spTree>
    <p:extLst>
      <p:ext uri="{BB962C8B-B14F-4D97-AF65-F5344CB8AC3E}">
        <p14:creationId xmlns:p14="http://schemas.microsoft.com/office/powerpoint/2010/main" val="873037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CA"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Date Placeholder 3"/>
          <p:cNvSpPr>
            <a:spLocks noGrp="1" noChangeArrowheads="1"/>
          </p:cNvSpPr>
          <p:nvPr>
            <p:ph type="dt" sz="half" idx="10"/>
          </p:nvPr>
        </p:nvSpPr>
        <p:spPr>
          <a:xfrm>
            <a:off x="609600" y="6251575"/>
            <a:ext cx="2844800" cy="476250"/>
          </a:xfrm>
          <a:prstGeom prst="rect">
            <a:avLst/>
          </a:prstGeom>
        </p:spPr>
        <p:txBody>
          <a:bodyPr/>
          <a:lstStyle>
            <a:lvl1pPr fontAlgn="auto">
              <a:spcBef>
                <a:spcPts val="0"/>
              </a:spcBef>
              <a:spcAft>
                <a:spcPts val="0"/>
              </a:spcAft>
              <a:defRPr>
                <a:latin typeface="Arial" panose="020B0604020202020204" pitchFamily="34" charset="0"/>
                <a:ea typeface="+mn-ea"/>
                <a:cs typeface="Arial" panose="020B0604020202020204" pitchFamily="34" charset="0"/>
              </a:defRPr>
            </a:lvl1pPr>
          </a:lstStyle>
          <a:p>
            <a:pPr defTabSz="457200">
              <a:defRPr/>
            </a:pPr>
            <a:endParaRPr lang="en-US">
              <a:solidFill>
                <a:prstClr val="black"/>
              </a:solidFill>
            </a:endParaRPr>
          </a:p>
        </p:txBody>
      </p:sp>
      <p:sp>
        <p:nvSpPr>
          <p:cNvPr id="5" name="Slide Number Placeholder 4"/>
          <p:cNvSpPr>
            <a:spLocks noGrp="1" noChangeArrowheads="1"/>
          </p:cNvSpPr>
          <p:nvPr>
            <p:ph type="sldNum" sz="quarter" idx="11"/>
          </p:nvPr>
        </p:nvSpPr>
        <p:spPr>
          <a:xfrm>
            <a:off x="8737600" y="6248400"/>
            <a:ext cx="2844800" cy="476250"/>
          </a:xfrm>
          <a:prstGeom prst="rect">
            <a:avLst/>
          </a:prstGeom>
        </p:spPr>
        <p:txBody>
          <a:bodyPr vert="horz" wrap="square" lIns="91440" tIns="45720" rIns="91440" bIns="45720" numCol="1" anchor="t" anchorCtr="0" compatLnSpc="1">
            <a:prstTxWarp prst="textNoShape">
              <a:avLst/>
            </a:prstTxWarp>
          </a:bodyPr>
          <a:lstStyle>
            <a:lvl1pPr>
              <a:defRPr smtClean="0">
                <a:latin typeface="Arial" panose="020B0604020202020204" pitchFamily="34" charset="0"/>
                <a:cs typeface="Arial" panose="020B0604020202020204" pitchFamily="34" charset="0"/>
              </a:defRPr>
            </a:lvl1pPr>
          </a:lstStyle>
          <a:p>
            <a:pPr defTabSz="457200" fontAlgn="base">
              <a:spcBef>
                <a:spcPct val="0"/>
              </a:spcBef>
              <a:spcAft>
                <a:spcPct val="0"/>
              </a:spcAft>
              <a:defRPr/>
            </a:pPr>
            <a:fld id="{17149BCC-F52B-45C1-AF6B-D455F954B0EF}" type="slidenum">
              <a:rPr lang="en-US" altLang="en-US" smtClean="0">
                <a:solidFill>
                  <a:prstClr val="black"/>
                </a:solidFill>
              </a:rPr>
              <a:pPr defTabSz="457200" fontAlgn="base">
                <a:spcBef>
                  <a:spcPct val="0"/>
                </a:spcBef>
                <a:spcAft>
                  <a:spcPct val="0"/>
                </a:spcAft>
                <a:defRPr/>
              </a:pPr>
              <a:t>‹#›</a:t>
            </a:fld>
            <a:endParaRPr lang="en-US" altLang="en-US">
              <a:solidFill>
                <a:prstClr val="black"/>
              </a:solidFill>
            </a:endParaRPr>
          </a:p>
        </p:txBody>
      </p:sp>
      <p:sp>
        <p:nvSpPr>
          <p:cNvPr id="6" name="Rectangle 14"/>
          <p:cNvSpPr>
            <a:spLocks noGrp="1" noChangeArrowheads="1"/>
          </p:cNvSpPr>
          <p:nvPr>
            <p:ph type="ftr" sz="quarter" idx="12"/>
          </p:nvPr>
        </p:nvSpPr>
        <p:spPr>
          <a:xfrm>
            <a:off x="4165600" y="6248400"/>
            <a:ext cx="3860800" cy="476250"/>
          </a:xfrm>
          <a:prstGeom prst="rect">
            <a:avLst/>
          </a:prstGeom>
        </p:spPr>
        <p:txBody>
          <a:bodyPr/>
          <a:lstStyle>
            <a:lvl1pPr fontAlgn="auto">
              <a:spcBef>
                <a:spcPts val="0"/>
              </a:spcBef>
              <a:spcAft>
                <a:spcPts val="0"/>
              </a:spcAft>
              <a:defRPr>
                <a:latin typeface="Arial" panose="020B0604020202020204" pitchFamily="34" charset="0"/>
                <a:ea typeface="+mn-ea"/>
                <a:cs typeface="Arial" panose="020B0604020202020204" pitchFamily="34" charset="0"/>
              </a:defRPr>
            </a:lvl1pPr>
          </a:lstStyle>
          <a:p>
            <a:pPr defTabSz="457200">
              <a:defRPr/>
            </a:pPr>
            <a:endParaRPr lang="en-US">
              <a:solidFill>
                <a:prstClr val="black"/>
              </a:solidFill>
            </a:endParaRPr>
          </a:p>
        </p:txBody>
      </p:sp>
    </p:spTree>
    <p:extLst>
      <p:ext uri="{BB962C8B-B14F-4D97-AF65-F5344CB8AC3E}">
        <p14:creationId xmlns:p14="http://schemas.microsoft.com/office/powerpoint/2010/main" val="301687461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123856"/>
            <a:ext cx="11885084" cy="914400"/>
          </a:xfrm>
          <a:prstGeom prst="rect">
            <a:avLst/>
          </a:prstGeom>
        </p:spPr>
        <p:txBody>
          <a:bodyPr/>
          <a:lstStyle/>
          <a:p>
            <a:r>
              <a:rPr lang="en-CA" smtClean="0"/>
              <a:t>Click to edit Master title style</a:t>
            </a:r>
            <a:endParaRPr/>
          </a:p>
        </p:txBody>
      </p:sp>
      <p:sp>
        <p:nvSpPr>
          <p:cNvPr id="3" name="Content Placeholder 2"/>
          <p:cNvSpPr>
            <a:spLocks noGrp="1"/>
          </p:cNvSpPr>
          <p:nvPr>
            <p:ph sz="half" idx="1"/>
          </p:nvPr>
        </p:nvSpPr>
        <p:spPr>
          <a:xfrm>
            <a:off x="1490133" y="2595563"/>
            <a:ext cx="4754880" cy="3681412"/>
          </a:xfrm>
          <a:prstGeom prst="rect">
            <a:avLst/>
          </a:prstGeo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6863379" y="2595563"/>
            <a:ext cx="4754880" cy="3681412"/>
          </a:xfrm>
          <a:prstGeom prst="rect">
            <a:avLst/>
          </a:prstGeo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a:xfrm>
            <a:off x="8773459" y="188260"/>
            <a:ext cx="2844800" cy="365125"/>
          </a:xfrm>
          <a:prstGeom prst="rect">
            <a:avLst/>
          </a:prstGeom>
        </p:spPr>
        <p:txBody>
          <a:bodyPr/>
          <a:lstStyle/>
          <a:p>
            <a:pPr defTabSz="457200" fontAlgn="base">
              <a:spcBef>
                <a:spcPct val="0"/>
              </a:spcBef>
              <a:spcAft>
                <a:spcPct val="0"/>
              </a:spcAft>
            </a:pPr>
            <a:fld id="{CA5B9D45-77F6-6A43-B192-8EA74289E747}" type="datetimeFigureOut">
              <a:rPr lang="en-US" smtClean="0">
                <a:solidFill>
                  <a:prstClr val="black"/>
                </a:solidFill>
                <a:latin typeface="Arial" charset="0"/>
              </a:rPr>
              <a:pPr defTabSz="457200" fontAlgn="base">
                <a:spcBef>
                  <a:spcPct val="0"/>
                </a:spcBef>
                <a:spcAft>
                  <a:spcPct val="0"/>
                </a:spcAft>
              </a:pPr>
              <a:t>10/15/2019</a:t>
            </a:fld>
            <a:endParaRPr lang="en-US">
              <a:solidFill>
                <a:prstClr val="black"/>
              </a:solidFill>
              <a:latin typeface="Arial" charset="0"/>
            </a:endParaRPr>
          </a:p>
        </p:txBody>
      </p:sp>
      <p:sp>
        <p:nvSpPr>
          <p:cNvPr id="6" name="Footer Placeholder 5"/>
          <p:cNvSpPr>
            <a:spLocks noGrp="1"/>
          </p:cNvSpPr>
          <p:nvPr>
            <p:ph type="ftr" sz="quarter" idx="11"/>
          </p:nvPr>
        </p:nvSpPr>
        <p:spPr>
          <a:xfrm>
            <a:off x="1494117" y="188260"/>
            <a:ext cx="3860800" cy="365125"/>
          </a:xfrm>
          <a:prstGeom prst="rect">
            <a:avLst/>
          </a:prstGeom>
        </p:spPr>
        <p:txBody>
          <a:bodyPr/>
          <a:lstStyle/>
          <a:p>
            <a:pPr defTabSz="457200" fontAlgn="base">
              <a:spcBef>
                <a:spcPct val="0"/>
              </a:spcBef>
              <a:spcAft>
                <a:spcPct val="0"/>
              </a:spcAft>
            </a:pPr>
            <a:endParaRPr lang="en-US">
              <a:solidFill>
                <a:prstClr val="black"/>
              </a:solidFill>
              <a:latin typeface="Arial" charset="0"/>
            </a:endParaRPr>
          </a:p>
        </p:txBody>
      </p:sp>
      <p:sp>
        <p:nvSpPr>
          <p:cNvPr id="7" name="Slide Number Placeholder 6"/>
          <p:cNvSpPr>
            <a:spLocks noGrp="1"/>
          </p:cNvSpPr>
          <p:nvPr>
            <p:ph type="sldNum" sz="quarter" idx="12"/>
          </p:nvPr>
        </p:nvSpPr>
        <p:spPr>
          <a:xfrm>
            <a:off x="11719859" y="6569076"/>
            <a:ext cx="609600" cy="365125"/>
          </a:xfrm>
          <a:prstGeom prst="rect">
            <a:avLst/>
          </a:prstGeom>
        </p:spPr>
        <p:txBody>
          <a:bodyPr/>
          <a:lstStyle/>
          <a:p>
            <a:pPr defTabSz="457200" fontAlgn="base">
              <a:spcBef>
                <a:spcPct val="0"/>
              </a:spcBef>
              <a:spcAft>
                <a:spcPct val="0"/>
              </a:spcAft>
            </a:pPr>
            <a:fld id="{734E86E6-0AA2-6249-8D92-1DE4AD39FFA9}" type="slidenum">
              <a:rPr lang="en-US" smtClean="0">
                <a:solidFill>
                  <a:prstClr val="black"/>
                </a:solidFill>
                <a:latin typeface="Arial" charset="0"/>
              </a:rPr>
              <a:pPr defTabSz="457200" fontAlgn="base">
                <a:spcBef>
                  <a:spcPct val="0"/>
                </a:spcBef>
                <a:spcAft>
                  <a:spcPct val="0"/>
                </a:spcAft>
              </a:pPr>
              <a:t>‹#›</a:t>
            </a:fld>
            <a:endParaRPr lang="en-US">
              <a:solidFill>
                <a:prstClr val="black"/>
              </a:solidFill>
              <a:latin typeface="Arial" charset="0"/>
            </a:endParaRPr>
          </a:p>
        </p:txBody>
      </p:sp>
    </p:spTree>
    <p:extLst>
      <p:ext uri="{BB962C8B-B14F-4D97-AF65-F5344CB8AC3E}">
        <p14:creationId xmlns:p14="http://schemas.microsoft.com/office/powerpoint/2010/main" val="1094267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04560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5.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8.jpeg"/><Relationship Id="rId4" Type="http://schemas.openxmlformats.org/officeDocument/2006/relationships/slideLayout" Target="../slideLayouts/slideLayout4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80"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3" y="80637"/>
            <a:ext cx="11399517" cy="900336"/>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4" name="Text Placeholder 3"/>
          <p:cNvSpPr>
            <a:spLocks noGrp="1"/>
          </p:cNvSpPr>
          <p:nvPr>
            <p:ph type="body" idx="1"/>
          </p:nvPr>
        </p:nvSpPr>
        <p:spPr>
          <a:xfrm>
            <a:off x="406403" y="1170406"/>
            <a:ext cx="11399517" cy="48646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0" y="1049867"/>
            <a:ext cx="12192000" cy="60960"/>
          </a:xfrm>
          <a:prstGeom prst="rect">
            <a:avLst/>
          </a:prstGeom>
          <a:gradFill flip="none" rotWithShape="1">
            <a:gsLst>
              <a:gs pos="6849">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err="1">
              <a:solidFill>
                <a:schemeClr val="bg1"/>
              </a:solidFill>
            </a:endParaRPr>
          </a:p>
        </p:txBody>
      </p:sp>
      <p:sp>
        <p:nvSpPr>
          <p:cNvPr id="6" name="Rectangle 5"/>
          <p:cNvSpPr/>
          <p:nvPr userDrawn="1"/>
        </p:nvSpPr>
        <p:spPr>
          <a:xfrm>
            <a:off x="1833123" y="6558296"/>
            <a:ext cx="8153940" cy="192362"/>
          </a:xfrm>
          <a:prstGeom prst="rect">
            <a:avLst/>
          </a:prstGeom>
        </p:spPr>
        <p:txBody>
          <a:bodyPr wrap="square" lIns="68580" tIns="34291" rIns="68580" bIns="34291">
            <a:spAutoFit/>
          </a:bodyPr>
          <a:lstStyle/>
          <a:p>
            <a:pPr algn="ctr"/>
            <a:r>
              <a:rPr lang="en-US" sz="800" dirty="0" smtClean="0">
                <a:solidFill>
                  <a:schemeClr val="tx1">
                    <a:lumMod val="75000"/>
                    <a:lumOff val="25000"/>
                  </a:schemeClr>
                </a:solidFill>
              </a:rPr>
              <a:t>For distribution in response to an unsolicited request for medical information or for presentation in educational settings subject to local NP4 approval</a:t>
            </a:r>
          </a:p>
        </p:txBody>
      </p:sp>
    </p:spTree>
    <p:extLst>
      <p:ext uri="{BB962C8B-B14F-4D97-AF65-F5344CB8AC3E}">
        <p14:creationId xmlns:p14="http://schemas.microsoft.com/office/powerpoint/2010/main" val="11660039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lvl1pPr algn="l" defTabSz="914377" rtl="0" eaLnBrk="1" latinLnBrk="0" hangingPunct="1">
        <a:lnSpc>
          <a:spcPct val="100000"/>
        </a:lnSpc>
        <a:spcBef>
          <a:spcPct val="0"/>
        </a:spcBef>
        <a:buClr>
          <a:schemeClr val="accent4">
            <a:lumMod val="75000"/>
          </a:schemeClr>
        </a:buClr>
        <a:buNone/>
        <a:defRPr sz="3200" b="0" kern="1200">
          <a:solidFill>
            <a:schemeClr val="tx1"/>
          </a:solidFill>
          <a:latin typeface="Arial" pitchFamily="34" charset="0"/>
          <a:ea typeface="+mj-ea"/>
          <a:cs typeface="Arial" pitchFamily="34" charset="0"/>
        </a:defRPr>
      </a:lvl1pPr>
    </p:titleStyle>
    <p:bodyStyle>
      <a:lvl1pPr marL="355591" indent="-355591" algn="l" defTabSz="914377" rtl="0" eaLnBrk="1" latinLnBrk="0" hangingPunct="1">
        <a:lnSpc>
          <a:spcPct val="95000"/>
        </a:lnSpc>
        <a:spcBef>
          <a:spcPts val="0"/>
        </a:spcBef>
        <a:spcAft>
          <a:spcPts val="1000"/>
        </a:spcAft>
        <a:buClr>
          <a:schemeClr val="accent1"/>
        </a:buClr>
        <a:buSzPct val="120000"/>
        <a:buFont typeface="Wingdings" panose="05000000000000000000" pitchFamily="2" charset="2"/>
        <a:buChar char="§"/>
        <a:defRPr sz="2667" b="0" kern="1200">
          <a:solidFill>
            <a:schemeClr val="tx1"/>
          </a:solidFill>
          <a:latin typeface="+mn-lt"/>
          <a:ea typeface="+mn-ea"/>
          <a:cs typeface="+mn-cs"/>
        </a:defRPr>
      </a:lvl1pPr>
      <a:lvl2pPr marL="478355" indent="-296326" algn="l" defTabSz="914377" rtl="0" eaLnBrk="1" latinLnBrk="0" hangingPunct="1">
        <a:lnSpc>
          <a:spcPct val="95000"/>
        </a:lnSpc>
        <a:spcBef>
          <a:spcPts val="0"/>
        </a:spcBef>
        <a:spcAft>
          <a:spcPts val="1000"/>
        </a:spcAft>
        <a:buClr>
          <a:schemeClr val="accent1"/>
        </a:buClr>
        <a:buSzPct val="120000"/>
        <a:buFont typeface="Arial" panose="020B0604020202020204" pitchFamily="34" charset="0"/>
        <a:buChar char="•"/>
        <a:defRPr sz="2400" b="0" kern="1200">
          <a:solidFill>
            <a:schemeClr val="tx1"/>
          </a:solidFill>
          <a:latin typeface="+mn-lt"/>
          <a:ea typeface="+mn-ea"/>
          <a:cs typeface="+mn-cs"/>
        </a:defRPr>
      </a:lvl2pPr>
      <a:lvl3pPr marL="599002" indent="-241294" algn="l" defTabSz="925490" rtl="0" eaLnBrk="1" latinLnBrk="0" hangingPunct="1">
        <a:lnSpc>
          <a:spcPct val="95000"/>
        </a:lnSpc>
        <a:spcBef>
          <a:spcPts val="0"/>
        </a:spcBef>
        <a:spcAft>
          <a:spcPts val="1000"/>
        </a:spcAft>
        <a:buClr>
          <a:schemeClr val="accent1"/>
        </a:buClr>
        <a:buSzPct val="120000"/>
        <a:buFont typeface="Arial" panose="020B0604020202020204" pitchFamily="34" charset="0"/>
        <a:buChar char="-"/>
        <a:defRPr sz="2133" b="0" kern="1200">
          <a:solidFill>
            <a:schemeClr val="tx1"/>
          </a:solidFill>
          <a:latin typeface="+mn-lt"/>
          <a:ea typeface="+mn-ea"/>
          <a:cs typeface="+mn-cs"/>
        </a:defRPr>
      </a:lvl3pPr>
      <a:lvl4pPr marL="833946" indent="-294210" algn="l" defTabSz="914377" rtl="0" eaLnBrk="1" latinLnBrk="0" hangingPunct="1">
        <a:lnSpc>
          <a:spcPct val="95000"/>
        </a:lnSpc>
        <a:spcBef>
          <a:spcPts val="0"/>
        </a:spcBef>
        <a:spcAft>
          <a:spcPts val="1000"/>
        </a:spcAft>
        <a:buClr>
          <a:schemeClr val="accent1"/>
        </a:buClr>
        <a:buSzPct val="120000"/>
        <a:buFont typeface="Arial" panose="020B0604020202020204" pitchFamily="34" charset="0"/>
        <a:buChar char="•"/>
        <a:defRPr sz="1600" b="0" kern="1200">
          <a:solidFill>
            <a:schemeClr val="tx1"/>
          </a:solidFill>
          <a:latin typeface="+mn-lt"/>
          <a:ea typeface="+mn-ea"/>
          <a:cs typeface="+mn-cs"/>
        </a:defRPr>
      </a:lvl4pPr>
      <a:lvl5pPr marL="954593" indent="-241294" algn="l" defTabSz="914377" rtl="0" eaLnBrk="1" latinLnBrk="0" hangingPunct="1">
        <a:lnSpc>
          <a:spcPct val="95000"/>
        </a:lnSpc>
        <a:spcBef>
          <a:spcPts val="0"/>
        </a:spcBef>
        <a:spcAft>
          <a:spcPts val="1000"/>
        </a:spcAft>
        <a:buClr>
          <a:schemeClr val="accent1"/>
        </a:buClr>
        <a:buSzPct val="120000"/>
        <a:buFont typeface="Arial" panose="020B0604020202020204" pitchFamily="34" charset="0"/>
        <a:buChar char="»"/>
        <a:defRPr sz="1333" b="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jpegs_blue_section_Eng3.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08449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jpegs_blue_section_Eng3.jp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9528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icines.org.uk/EMC/medicine/22949/SPC/Revolade/"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ags" Target="../tags/tag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airview.org/HealthLibrary/Article/40317" TargetMode="Externa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Aplastic anemia and PNH</a:t>
            </a:r>
            <a:endParaRPr lang="en-US" dirty="0"/>
          </a:p>
        </p:txBody>
      </p:sp>
      <p:sp>
        <p:nvSpPr>
          <p:cNvPr id="3" name="Subtitle 2"/>
          <p:cNvSpPr>
            <a:spLocks noGrp="1"/>
          </p:cNvSpPr>
          <p:nvPr>
            <p:ph type="subTitle" idx="1"/>
          </p:nvPr>
        </p:nvSpPr>
        <p:spPr/>
        <p:txBody>
          <a:bodyPr/>
          <a:lstStyle/>
          <a:p>
            <a:r>
              <a:rPr lang="en-US" dirty="0" smtClean="0"/>
              <a:t>Loree Larratt</a:t>
            </a:r>
          </a:p>
          <a:p>
            <a:r>
              <a:rPr lang="en-US" dirty="0" smtClean="0"/>
              <a:t>Clinical Hematologist University of Alberta Edmonton</a:t>
            </a:r>
            <a:endParaRPr lang="en-US" dirty="0"/>
          </a:p>
        </p:txBody>
      </p:sp>
    </p:spTree>
    <p:extLst>
      <p:ext uri="{BB962C8B-B14F-4D97-AF65-F5344CB8AC3E}">
        <p14:creationId xmlns:p14="http://schemas.microsoft.com/office/powerpoint/2010/main" val="1736993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treatment options for SAA?</a:t>
            </a:r>
            <a:endParaRPr lang="en-GB" dirty="0"/>
          </a:p>
        </p:txBody>
      </p:sp>
      <p:sp>
        <p:nvSpPr>
          <p:cNvPr id="4" name="Text Placeholder 3"/>
          <p:cNvSpPr>
            <a:spLocks noGrp="1"/>
          </p:cNvSpPr>
          <p:nvPr>
            <p:ph type="body" sz="quarter" idx="12"/>
          </p:nvPr>
        </p:nvSpPr>
        <p:spPr/>
        <p:txBody>
          <a:bodyPr>
            <a:noAutofit/>
          </a:bodyPr>
          <a:lstStyle/>
          <a:p>
            <a:r>
              <a:rPr lang="en-US" dirty="0">
                <a:solidFill>
                  <a:srgbClr val="5F5F5F"/>
                </a:solidFill>
              </a:rPr>
              <a:t>BMT, bone marrow transplant; </a:t>
            </a:r>
            <a:br>
              <a:rPr lang="en-US" dirty="0">
                <a:solidFill>
                  <a:srgbClr val="5F5F5F"/>
                </a:solidFill>
              </a:rPr>
            </a:br>
            <a:r>
              <a:rPr lang="en-US" dirty="0">
                <a:solidFill>
                  <a:srgbClr val="5F5F5F"/>
                </a:solidFill>
              </a:rPr>
              <a:t>HSCT, hematopoietic stem cell transplant; IST, immunosuppressive therapy</a:t>
            </a:r>
            <a:endParaRPr lang="en-GB" b="1" dirty="0"/>
          </a:p>
        </p:txBody>
      </p:sp>
      <p:sp>
        <p:nvSpPr>
          <p:cNvPr id="5" name="Text Placeholder 4"/>
          <p:cNvSpPr>
            <a:spLocks noGrp="1"/>
          </p:cNvSpPr>
          <p:nvPr>
            <p:ph type="body" sz="quarter" idx="13"/>
          </p:nvPr>
        </p:nvSpPr>
        <p:spPr>
          <a:xfrm>
            <a:off x="6650567" y="6089046"/>
            <a:ext cx="5181600" cy="393783"/>
          </a:xfrm>
        </p:spPr>
        <p:txBody>
          <a:bodyPr>
            <a:normAutofit/>
          </a:bodyPr>
          <a:lstStyle/>
          <a:p>
            <a:r>
              <a:rPr lang="en-US" dirty="0">
                <a:solidFill>
                  <a:srgbClr val="5F5F5F"/>
                </a:solidFill>
              </a:rPr>
              <a:t>Marsh JCW </a:t>
            </a:r>
            <a:r>
              <a:rPr lang="en-US" i="1" dirty="0">
                <a:solidFill>
                  <a:srgbClr val="5F5F5F"/>
                </a:solidFill>
              </a:rPr>
              <a:t>et al</a:t>
            </a:r>
            <a:r>
              <a:rPr lang="en-US" dirty="0">
                <a:solidFill>
                  <a:srgbClr val="5F5F5F"/>
                </a:solidFill>
              </a:rPr>
              <a:t>. </a:t>
            </a:r>
            <a:r>
              <a:rPr lang="en-US" i="1" dirty="0">
                <a:solidFill>
                  <a:srgbClr val="5F5F5F"/>
                </a:solidFill>
              </a:rPr>
              <a:t>Br J Haematol </a:t>
            </a:r>
            <a:r>
              <a:rPr lang="en-US" dirty="0">
                <a:solidFill>
                  <a:srgbClr val="5F5F5F"/>
                </a:solidFill>
              </a:rPr>
              <a:t>2009;</a:t>
            </a:r>
            <a:r>
              <a:rPr lang="en-GB" dirty="0">
                <a:solidFill>
                  <a:srgbClr val="5F5F5F"/>
                </a:solidFill>
              </a:rPr>
              <a:t>147:43–70</a:t>
            </a:r>
          </a:p>
        </p:txBody>
      </p:sp>
      <p:grpSp>
        <p:nvGrpSpPr>
          <p:cNvPr id="7" name="Group 37"/>
          <p:cNvGrpSpPr/>
          <p:nvPr/>
        </p:nvGrpSpPr>
        <p:grpSpPr>
          <a:xfrm>
            <a:off x="1490134" y="1125579"/>
            <a:ext cx="7728999" cy="4655067"/>
            <a:chOff x="-196410" y="1532509"/>
            <a:chExt cx="8937181" cy="5382744"/>
          </a:xfrm>
        </p:grpSpPr>
        <p:cxnSp>
          <p:nvCxnSpPr>
            <p:cNvPr id="8" name="Straight Arrow Connector 7"/>
            <p:cNvCxnSpPr>
              <a:endCxn id="13" idx="0"/>
            </p:cNvCxnSpPr>
            <p:nvPr/>
          </p:nvCxnSpPr>
          <p:spPr>
            <a:xfrm>
              <a:off x="1952928" y="3665743"/>
              <a:ext cx="0" cy="313867"/>
            </a:xfrm>
            <a:prstGeom prst="straightConnector1">
              <a:avLst/>
            </a:prstGeom>
            <a:ln w="381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ZoneTexte 1"/>
            <p:cNvSpPr txBox="1">
              <a:spLocks noChangeArrowheads="1"/>
            </p:cNvSpPr>
            <p:nvPr/>
          </p:nvSpPr>
          <p:spPr bwMode="auto">
            <a:xfrm>
              <a:off x="3592590" y="1532509"/>
              <a:ext cx="1631950" cy="433385"/>
            </a:xfrm>
            <a:prstGeom prst="rect">
              <a:avLst/>
            </a:prstGeom>
            <a:noFill/>
            <a:ln>
              <a:no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95959"/>
                  </a:solidFill>
                  <a:effectLst/>
                  <a:uLnTx/>
                  <a:uFillTx/>
                  <a:latin typeface="Arial"/>
                  <a:ea typeface="+mn-ea"/>
                  <a:cs typeface="Arial" charset="0"/>
                </a:rPr>
                <a:t>SAA</a:t>
              </a:r>
            </a:p>
          </p:txBody>
        </p:sp>
        <p:sp>
          <p:nvSpPr>
            <p:cNvPr id="10" name="ZoneTexte 1"/>
            <p:cNvSpPr txBox="1">
              <a:spLocks noChangeArrowheads="1"/>
            </p:cNvSpPr>
            <p:nvPr/>
          </p:nvSpPr>
          <p:spPr bwMode="auto">
            <a:xfrm>
              <a:off x="3046433" y="1782756"/>
              <a:ext cx="2724259" cy="572330"/>
            </a:xfrm>
            <a:prstGeom prst="rect">
              <a:avLst/>
            </a:prstGeom>
            <a:noFill/>
            <a:ln>
              <a:no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133" b="0" i="0" u="none" strike="noStrike" kern="1200" cap="none" spc="0" normalizeH="0" baseline="0" noProof="0" dirty="0">
                  <a:ln>
                    <a:noFill/>
                  </a:ln>
                  <a:solidFill>
                    <a:srgbClr val="595959"/>
                  </a:solidFill>
                  <a:effectLst/>
                  <a:uLnTx/>
                  <a:uFillTx/>
                  <a:latin typeface="Arial"/>
                  <a:ea typeface="+mn-ea"/>
                  <a:cs typeface="Arial" charset="0"/>
                </a:rPr>
                <a:t>Age</a:t>
              </a:r>
            </a:p>
          </p:txBody>
        </p:sp>
        <p:sp>
          <p:nvSpPr>
            <p:cNvPr id="11" name="ZoneTexte 1"/>
            <p:cNvSpPr txBox="1">
              <a:spLocks noChangeArrowheads="1"/>
            </p:cNvSpPr>
            <p:nvPr/>
          </p:nvSpPr>
          <p:spPr bwMode="auto">
            <a:xfrm>
              <a:off x="6503285" y="2575836"/>
              <a:ext cx="1891881" cy="433385"/>
            </a:xfrm>
            <a:prstGeom prst="rect">
              <a:avLst/>
            </a:prstGeom>
            <a:noFill/>
            <a:ln>
              <a:no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95959"/>
                  </a:solidFill>
                  <a:effectLst/>
                  <a:uLnTx/>
                  <a:uFillTx/>
                  <a:latin typeface="Arial"/>
                  <a:ea typeface="+mn-ea"/>
                  <a:cs typeface="Arial" charset="0"/>
                </a:rPr>
                <a:t>&gt;40 years</a:t>
              </a:r>
            </a:p>
          </p:txBody>
        </p:sp>
        <p:sp>
          <p:nvSpPr>
            <p:cNvPr id="12" name="ZoneTexte 1"/>
            <p:cNvSpPr txBox="1">
              <a:spLocks noChangeArrowheads="1"/>
            </p:cNvSpPr>
            <p:nvPr/>
          </p:nvSpPr>
          <p:spPr bwMode="auto">
            <a:xfrm>
              <a:off x="1015704" y="2595974"/>
              <a:ext cx="1917584" cy="433385"/>
            </a:xfrm>
            <a:prstGeom prst="rect">
              <a:avLst/>
            </a:prstGeom>
            <a:noFill/>
            <a:ln>
              <a:no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95959"/>
                  </a:solidFill>
                  <a:effectLst/>
                  <a:uLnTx/>
                  <a:uFillTx/>
                  <a:latin typeface="Arial"/>
                  <a:ea typeface="+mn-ea"/>
                  <a:cs typeface="Arial" charset="0"/>
                </a:rPr>
                <a:t>&lt;40 years</a:t>
              </a:r>
            </a:p>
          </p:txBody>
        </p:sp>
        <p:sp>
          <p:nvSpPr>
            <p:cNvPr id="13" name="ZoneTexte 1"/>
            <p:cNvSpPr txBox="1">
              <a:spLocks noChangeArrowheads="1"/>
            </p:cNvSpPr>
            <p:nvPr/>
          </p:nvSpPr>
          <p:spPr bwMode="auto">
            <a:xfrm>
              <a:off x="1136953" y="3979610"/>
              <a:ext cx="1631950" cy="433385"/>
            </a:xfrm>
            <a:prstGeom prst="rect">
              <a:avLst/>
            </a:prstGeom>
            <a:noFill/>
            <a:ln>
              <a:no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95959"/>
                  </a:solidFill>
                  <a:effectLst/>
                  <a:uLnTx/>
                  <a:uFillTx/>
                  <a:latin typeface="Arial"/>
                  <a:ea typeface="+mn-ea"/>
                  <a:cs typeface="Arial" charset="0"/>
                </a:rPr>
                <a:t>Yes</a:t>
              </a:r>
            </a:p>
          </p:txBody>
        </p:sp>
        <p:sp>
          <p:nvSpPr>
            <p:cNvPr id="14" name="ZoneTexte 1"/>
            <p:cNvSpPr txBox="1">
              <a:spLocks noChangeArrowheads="1"/>
            </p:cNvSpPr>
            <p:nvPr/>
          </p:nvSpPr>
          <p:spPr bwMode="auto">
            <a:xfrm>
              <a:off x="6432413" y="4006904"/>
              <a:ext cx="895348" cy="433385"/>
            </a:xfrm>
            <a:prstGeom prst="rect">
              <a:avLst/>
            </a:prstGeom>
            <a:noFill/>
            <a:ln>
              <a:no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95959"/>
                  </a:solidFill>
                  <a:effectLst/>
                  <a:uLnTx/>
                  <a:uFillTx/>
                  <a:latin typeface="Arial"/>
                  <a:ea typeface="+mn-ea"/>
                  <a:cs typeface="Arial" charset="0"/>
                </a:rPr>
                <a:t>No</a:t>
              </a:r>
            </a:p>
          </p:txBody>
        </p:sp>
        <p:sp>
          <p:nvSpPr>
            <p:cNvPr id="15" name="ZoneTexte 1"/>
            <p:cNvSpPr txBox="1">
              <a:spLocks noChangeArrowheads="1"/>
            </p:cNvSpPr>
            <p:nvPr/>
          </p:nvSpPr>
          <p:spPr bwMode="auto">
            <a:xfrm>
              <a:off x="6632678" y="4955862"/>
              <a:ext cx="1761916" cy="439332"/>
            </a:xfrm>
            <a:prstGeom prst="roundRect">
              <a:avLst/>
            </a:prstGeom>
            <a:noFill/>
            <a:ln w="38100" cmpd="sng">
              <a:solidFill>
                <a:schemeClr val="accent2"/>
              </a:solid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95959"/>
                  </a:solidFill>
                  <a:effectLst/>
                  <a:uLnTx/>
                  <a:uFillTx/>
                  <a:latin typeface="Arial"/>
                  <a:ea typeface="+mn-ea"/>
                  <a:cs typeface="Arial" charset="0"/>
                </a:rPr>
                <a:t>IST</a:t>
              </a:r>
            </a:p>
          </p:txBody>
        </p:sp>
        <p:sp>
          <p:nvSpPr>
            <p:cNvPr id="16" name="ZoneTexte 1"/>
            <p:cNvSpPr txBox="1">
              <a:spLocks noChangeArrowheads="1"/>
            </p:cNvSpPr>
            <p:nvPr/>
          </p:nvSpPr>
          <p:spPr bwMode="auto">
            <a:xfrm>
              <a:off x="1158522" y="4986069"/>
              <a:ext cx="1631950" cy="433385"/>
            </a:xfrm>
            <a:prstGeom prst="roundRect">
              <a:avLst/>
            </a:prstGeom>
            <a:noFill/>
            <a:ln w="38100" cmpd="sng">
              <a:solidFill>
                <a:schemeClr val="accent2"/>
              </a:solid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95959"/>
                  </a:solidFill>
                  <a:effectLst/>
                  <a:uLnTx/>
                  <a:uFillTx/>
                  <a:latin typeface="Arial"/>
                  <a:ea typeface="+mn-ea"/>
                  <a:cs typeface="Arial" charset="0"/>
                </a:rPr>
                <a:t>HSCT</a:t>
              </a:r>
            </a:p>
          </p:txBody>
        </p:sp>
        <p:cxnSp>
          <p:nvCxnSpPr>
            <p:cNvPr id="17" name="Straight Connector 16"/>
            <p:cNvCxnSpPr/>
            <p:nvPr/>
          </p:nvCxnSpPr>
          <p:spPr>
            <a:xfrm flipH="1">
              <a:off x="2867333" y="2320320"/>
              <a:ext cx="1591826" cy="37708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44476" y="2312605"/>
              <a:ext cx="1563368" cy="37006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13638" y="3088394"/>
              <a:ext cx="0" cy="181689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99667" y="4435384"/>
              <a:ext cx="0" cy="4699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60248" y="4412996"/>
              <a:ext cx="0" cy="4699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4" idx="0"/>
            </p:cNvCxnSpPr>
            <p:nvPr/>
          </p:nvCxnSpPr>
          <p:spPr>
            <a:xfrm>
              <a:off x="6870700" y="3334668"/>
              <a:ext cx="9386" cy="672236"/>
            </a:xfrm>
            <a:prstGeom prst="straightConnector1">
              <a:avLst/>
            </a:prstGeom>
            <a:ln w="38100" cap="sq">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137031" y="3322186"/>
              <a:ext cx="2733669" cy="2"/>
            </a:xfrm>
            <a:prstGeom prst="line">
              <a:avLst/>
            </a:prstGeom>
            <a:ln w="38100"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4" name="ZoneTexte 1"/>
            <p:cNvSpPr txBox="1">
              <a:spLocks noChangeArrowheads="1"/>
            </p:cNvSpPr>
            <p:nvPr/>
          </p:nvSpPr>
          <p:spPr bwMode="auto">
            <a:xfrm>
              <a:off x="-196410" y="3069636"/>
              <a:ext cx="4307080" cy="596107"/>
            </a:xfrm>
            <a:prstGeom prst="roundRect">
              <a:avLst/>
            </a:prstGeom>
            <a:solidFill>
              <a:schemeClr val="bg1"/>
            </a:solidFill>
            <a:ln w="38100" cmpd="sng">
              <a:solidFill>
                <a:schemeClr val="accent5"/>
              </a:solidFill>
            </a:ln>
          </p:spPr>
          <p:txBody>
            <a:bodyPr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595959"/>
                  </a:solidFill>
                  <a:effectLst/>
                  <a:uLnTx/>
                  <a:uFillTx/>
                  <a:latin typeface="Arial"/>
                  <a:ea typeface="+mn-ea"/>
                  <a:cs typeface="Arial" charset="0"/>
                </a:rPr>
                <a:t>Matched family donor available</a:t>
              </a:r>
            </a:p>
          </p:txBody>
        </p:sp>
        <p:sp>
          <p:nvSpPr>
            <p:cNvPr id="25" name="Rounded Rectangle 35"/>
            <p:cNvSpPr/>
            <p:nvPr/>
          </p:nvSpPr>
          <p:spPr>
            <a:xfrm>
              <a:off x="6169021" y="2507368"/>
              <a:ext cx="2571750" cy="2997983"/>
            </a:xfrm>
            <a:prstGeom prst="roundRect">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Arial"/>
                <a:ea typeface="+mn-ea"/>
                <a:cs typeface="+mn-cs"/>
              </a:endParaRPr>
            </a:p>
          </p:txBody>
        </p:sp>
        <p:cxnSp>
          <p:nvCxnSpPr>
            <p:cNvPr id="26" name="Straight Arrow Connector 25"/>
            <p:cNvCxnSpPr>
              <a:stCxn id="28" idx="2"/>
            </p:cNvCxnSpPr>
            <p:nvPr/>
          </p:nvCxnSpPr>
          <p:spPr>
            <a:xfrm flipH="1">
              <a:off x="7545093" y="6406679"/>
              <a:ext cx="2849" cy="50857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27" name="Rounded Rectangle 36"/>
          <p:cNvSpPr/>
          <p:nvPr/>
        </p:nvSpPr>
        <p:spPr>
          <a:xfrm>
            <a:off x="5770065" y="5798064"/>
            <a:ext cx="4830055" cy="374571"/>
          </a:xfrm>
          <a:prstGeom prst="roundRect">
            <a:avLst/>
          </a:prstGeom>
          <a:ln w="38100">
            <a:solidFill>
              <a:schemeClr val="accent2"/>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95959"/>
                </a:solidFill>
                <a:effectLst/>
                <a:uLnTx/>
                <a:uFillTx/>
                <a:latin typeface="Arial"/>
                <a:ea typeface="+mn-ea"/>
                <a:cs typeface="Arial" charset="0"/>
              </a:rPr>
              <a:t>Unrelated &amp; alternative BMT/other treatments</a:t>
            </a:r>
          </a:p>
        </p:txBody>
      </p:sp>
      <p:sp>
        <p:nvSpPr>
          <p:cNvPr id="28" name="Rounded Rectangle 25"/>
          <p:cNvSpPr/>
          <p:nvPr/>
        </p:nvSpPr>
        <p:spPr>
          <a:xfrm>
            <a:off x="7075670" y="4975059"/>
            <a:ext cx="2223775" cy="36576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95959"/>
                </a:solidFill>
                <a:effectLst/>
                <a:uLnTx/>
                <a:uFillTx/>
                <a:latin typeface="Arial"/>
                <a:ea typeface="+mn-ea"/>
                <a:cs typeface="Arial" charset="0"/>
              </a:rPr>
              <a:t>Failure/relapse</a:t>
            </a:r>
          </a:p>
        </p:txBody>
      </p:sp>
      <p:sp>
        <p:nvSpPr>
          <p:cNvPr id="29" name="Rectangle 28"/>
          <p:cNvSpPr/>
          <p:nvPr/>
        </p:nvSpPr>
        <p:spPr>
          <a:xfrm>
            <a:off x="5674495" y="4587067"/>
            <a:ext cx="5203779" cy="338554"/>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95959"/>
                </a:solidFill>
                <a:effectLst/>
                <a:uLnTx/>
                <a:uFillTx/>
                <a:latin typeface="Arial"/>
                <a:ea typeface="+mn-ea"/>
                <a:cs typeface="Arial" charset="0"/>
              </a:rPr>
              <a:t>No matched family donor or patients ≥40 years</a:t>
            </a:r>
          </a:p>
        </p:txBody>
      </p:sp>
    </p:spTree>
    <p:extLst>
      <p:ext uri="{BB962C8B-B14F-4D97-AF65-F5344CB8AC3E}">
        <p14:creationId xmlns:p14="http://schemas.microsoft.com/office/powerpoint/2010/main" val="4110208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Immunosuppressive therapy is an effective treatment for patients ineligible for HSCT</a:t>
            </a:r>
          </a:p>
        </p:txBody>
      </p:sp>
      <p:sp>
        <p:nvSpPr>
          <p:cNvPr id="4" name="Text Placeholder 3"/>
          <p:cNvSpPr>
            <a:spLocks noGrp="1"/>
          </p:cNvSpPr>
          <p:nvPr>
            <p:ph type="body" sz="quarter" idx="12"/>
          </p:nvPr>
        </p:nvSpPr>
        <p:spPr>
          <a:xfrm>
            <a:off x="416644" y="6148710"/>
            <a:ext cx="6014272" cy="393783"/>
          </a:xfrm>
        </p:spPr>
        <p:txBody>
          <a:bodyPr>
            <a:noAutofit/>
          </a:bodyPr>
          <a:lstStyle/>
          <a:p>
            <a:r>
              <a:rPr lang="en-GB" dirty="0"/>
              <a:t>*mean age</a:t>
            </a:r>
            <a:br>
              <a:rPr lang="en-GB" dirty="0"/>
            </a:br>
            <a:r>
              <a:rPr lang="en-GB" dirty="0"/>
              <a:t>CSA, cyclosporine A; EGBMT, European Group for Bone Marrow Transplantation; </a:t>
            </a:r>
            <a:br>
              <a:rPr lang="en-GB" dirty="0"/>
            </a:br>
            <a:r>
              <a:rPr lang="en-GB" dirty="0"/>
              <a:t>hATG, horse </a:t>
            </a:r>
            <a:r>
              <a:rPr lang="en-GB" dirty="0" err="1"/>
              <a:t>antithymocyte</a:t>
            </a:r>
            <a:r>
              <a:rPr lang="en-GB" dirty="0"/>
              <a:t> globulin; NIH, National Institutes of Health</a:t>
            </a:r>
          </a:p>
        </p:txBody>
      </p:sp>
      <p:sp>
        <p:nvSpPr>
          <p:cNvPr id="5" name="Text Placeholder 4"/>
          <p:cNvSpPr>
            <a:spLocks noGrp="1"/>
          </p:cNvSpPr>
          <p:nvPr>
            <p:ph type="body" sz="quarter" idx="13"/>
          </p:nvPr>
        </p:nvSpPr>
        <p:spPr/>
        <p:txBody>
          <a:bodyPr>
            <a:noAutofit/>
          </a:bodyPr>
          <a:lstStyle/>
          <a:p>
            <a:r>
              <a:rPr lang="en-GB" dirty="0">
                <a:solidFill>
                  <a:srgbClr val="595959"/>
                </a:solidFill>
              </a:rPr>
              <a:t>1. </a:t>
            </a:r>
            <a:r>
              <a:rPr lang="nl-NL" dirty="0"/>
              <a:t>Scheinberg P &amp; Young NS. </a:t>
            </a:r>
            <a:r>
              <a:rPr lang="nl-NL" i="1" dirty="0"/>
              <a:t>Blood </a:t>
            </a:r>
            <a:r>
              <a:rPr lang="nl-NL" dirty="0"/>
              <a:t>2012;120:1185</a:t>
            </a:r>
            <a:r>
              <a:rPr lang="en-US" dirty="0">
                <a:cs typeface="Arial"/>
              </a:rPr>
              <a:t>–1196; </a:t>
            </a:r>
            <a:br>
              <a:rPr lang="en-US" dirty="0">
                <a:cs typeface="Arial"/>
              </a:rPr>
            </a:br>
            <a:r>
              <a:rPr lang="en-US" dirty="0">
                <a:cs typeface="Arial"/>
              </a:rPr>
              <a:t>Table: </a:t>
            </a:r>
            <a:r>
              <a:rPr lang="en-GB" dirty="0">
                <a:solidFill>
                  <a:srgbClr val="595959"/>
                </a:solidFill>
              </a:rPr>
              <a:t>Young NS </a:t>
            </a:r>
            <a:r>
              <a:rPr lang="en-GB" i="1" dirty="0">
                <a:solidFill>
                  <a:srgbClr val="595959"/>
                </a:solidFill>
              </a:rPr>
              <a:t>et al</a:t>
            </a:r>
            <a:r>
              <a:rPr lang="en-GB" dirty="0">
                <a:solidFill>
                  <a:srgbClr val="595959"/>
                </a:solidFill>
              </a:rPr>
              <a:t>. </a:t>
            </a:r>
            <a:r>
              <a:rPr lang="en-GB" i="1" dirty="0">
                <a:solidFill>
                  <a:srgbClr val="595959"/>
                </a:solidFill>
              </a:rPr>
              <a:t>Blood</a:t>
            </a:r>
            <a:r>
              <a:rPr lang="en-GB" dirty="0">
                <a:solidFill>
                  <a:srgbClr val="595959"/>
                </a:solidFill>
              </a:rPr>
              <a:t> 2006;108:2509–2519</a:t>
            </a:r>
          </a:p>
        </p:txBody>
      </p:sp>
      <p:sp>
        <p:nvSpPr>
          <p:cNvPr id="8" name="Rectangle 7"/>
          <p:cNvSpPr/>
          <p:nvPr/>
        </p:nvSpPr>
        <p:spPr>
          <a:xfrm>
            <a:off x="219001" y="1141859"/>
            <a:ext cx="11785600" cy="50273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srgbClr val="FFFFFF"/>
                </a:solidFill>
                <a:effectLst/>
                <a:uLnTx/>
                <a:uFillTx/>
                <a:latin typeface="Arial"/>
                <a:ea typeface="+mn-ea"/>
                <a:cs typeface="+mn-cs"/>
              </a:rPr>
              <a:t>IST: Standard regimen consists of hATG and CSA</a:t>
            </a:r>
            <a:r>
              <a:rPr kumimoji="0" lang="en-GB" sz="1867" b="0" i="0" u="none" strike="noStrike" kern="1200" cap="none" spc="0" normalizeH="0" baseline="30000" noProof="0" dirty="0">
                <a:ln>
                  <a:noFill/>
                </a:ln>
                <a:solidFill>
                  <a:srgbClr val="FFFFFF"/>
                </a:solidFill>
                <a:effectLst/>
                <a:uLnTx/>
                <a:uFillTx/>
                <a:latin typeface="Arial"/>
                <a:ea typeface="+mn-ea"/>
                <a:cs typeface="+mn-cs"/>
              </a:rPr>
              <a:t>1</a:t>
            </a:r>
          </a:p>
        </p:txBody>
      </p:sp>
      <p:graphicFrame>
        <p:nvGraphicFramePr>
          <p:cNvPr id="13" name="Group 248"/>
          <p:cNvGraphicFramePr>
            <a:graphicFrameLocks noGrp="1"/>
          </p:cNvGraphicFramePr>
          <p:nvPr>
            <p:extLst/>
          </p:nvPr>
        </p:nvGraphicFramePr>
        <p:xfrm>
          <a:off x="219001" y="1678249"/>
          <a:ext cx="11785600" cy="4304482"/>
        </p:xfrm>
        <a:graphic>
          <a:graphicData uri="http://schemas.openxmlformats.org/drawingml/2006/table">
            <a:tbl>
              <a:tblPr firstRow="1" bandRow="1">
                <a:tableStyleId>{3B4B98B0-60AC-42C2-AFA5-B58CD77FA1E5}</a:tableStyleId>
              </a:tblPr>
              <a:tblGrid>
                <a:gridCol w="1653341">
                  <a:extLst>
                    <a:ext uri="{9D8B030D-6E8A-4147-A177-3AD203B41FA5}">
                      <a16:colId xmlns:a16="http://schemas.microsoft.com/office/drawing/2014/main" val="20000"/>
                    </a:ext>
                  </a:extLst>
                </a:gridCol>
                <a:gridCol w="1341912">
                  <a:extLst>
                    <a:ext uri="{9D8B030D-6E8A-4147-A177-3AD203B41FA5}">
                      <a16:colId xmlns:a16="http://schemas.microsoft.com/office/drawing/2014/main" val="20001"/>
                    </a:ext>
                  </a:extLst>
                </a:gridCol>
                <a:gridCol w="991052">
                  <a:extLst>
                    <a:ext uri="{9D8B030D-6E8A-4147-A177-3AD203B41FA5}">
                      <a16:colId xmlns:a16="http://schemas.microsoft.com/office/drawing/2014/main" val="20002"/>
                    </a:ext>
                  </a:extLst>
                </a:gridCol>
                <a:gridCol w="1553883">
                  <a:extLst>
                    <a:ext uri="{9D8B030D-6E8A-4147-A177-3AD203B41FA5}">
                      <a16:colId xmlns:a16="http://schemas.microsoft.com/office/drawing/2014/main" val="20003"/>
                    </a:ext>
                  </a:extLst>
                </a:gridCol>
                <a:gridCol w="1386541">
                  <a:extLst>
                    <a:ext uri="{9D8B030D-6E8A-4147-A177-3AD203B41FA5}">
                      <a16:colId xmlns:a16="http://schemas.microsoft.com/office/drawing/2014/main" val="20004"/>
                    </a:ext>
                  </a:extLst>
                </a:gridCol>
                <a:gridCol w="1221759">
                  <a:extLst>
                    <a:ext uri="{9D8B030D-6E8A-4147-A177-3AD203B41FA5}">
                      <a16:colId xmlns:a16="http://schemas.microsoft.com/office/drawing/2014/main" val="20005"/>
                    </a:ext>
                  </a:extLst>
                </a:gridCol>
                <a:gridCol w="1480457">
                  <a:extLst>
                    <a:ext uri="{9D8B030D-6E8A-4147-A177-3AD203B41FA5}">
                      <a16:colId xmlns:a16="http://schemas.microsoft.com/office/drawing/2014/main" val="20006"/>
                    </a:ext>
                  </a:extLst>
                </a:gridCol>
                <a:gridCol w="2156655">
                  <a:extLst>
                    <a:ext uri="{9D8B030D-6E8A-4147-A177-3AD203B41FA5}">
                      <a16:colId xmlns:a16="http://schemas.microsoft.com/office/drawing/2014/main" val="20007"/>
                    </a:ext>
                  </a:extLst>
                </a:gridCol>
              </a:tblGrid>
              <a:tr h="54862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Study</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Years</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N</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Median age (years)</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Response (%) </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Relapse (%)</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Clonal evolution (%)</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Survival</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extLst>
                  <a:ext uri="{0D108BD9-81ED-4DB2-BD59-A6C34878D82A}">
                    <a16:rowId xmlns:a16="http://schemas.microsoft.com/office/drawing/2014/main" val="10000"/>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Germany</a:t>
                      </a:r>
                      <a:endParaRPr kumimoji="0" lang="en-US" sz="1400" u="none" strike="noStrike" cap="none" normalizeH="0" baseline="0" dirty="0">
                        <a:ln>
                          <a:noFill/>
                        </a:ln>
                        <a:solidFill>
                          <a:schemeClr val="tx2"/>
                        </a:solidFill>
                        <a:effectLst/>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1986–1989</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84</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65%</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8%</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58% at 11 years</a:t>
                      </a:r>
                      <a:endParaRPr kumimoji="0" lang="en-US" sz="1400" u="none" strike="noStrike" cap="none" normalizeH="0" baseline="0" dirty="0">
                        <a:ln>
                          <a:noFill/>
                        </a:ln>
                        <a:solidFill>
                          <a:schemeClr val="tx2"/>
                        </a:solidFill>
                        <a:effectLst/>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1"/>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NIH</a:t>
                      </a:r>
                      <a:endParaRPr kumimoji="0" lang="en-US" sz="1400" u="none" strike="noStrike" cap="none" normalizeH="0" baseline="0" dirty="0">
                        <a:ln>
                          <a:noFill/>
                        </a:ln>
                        <a:solidFill>
                          <a:schemeClr val="tx2"/>
                        </a:solidFill>
                        <a:effectLst/>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1991–1998</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122</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35</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61%</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35%</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11%</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55% at 7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2"/>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EGBMT</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1991–1998</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100</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16</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77%</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12%</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11%</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87% at 5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3"/>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Japan</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1992–1997</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119</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9</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68%</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22%</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6%</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88% at 3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4"/>
                  </a:ext>
                </a:extLst>
              </a:tr>
              <a:tr h="403152">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Germany/Austria</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1993–1997</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114</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9</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77%</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12%</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6%</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87% at 4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5"/>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Japan</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1996–2000</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101</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54</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74%</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42%</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8%</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88% at 4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6"/>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NIH</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1999–2003</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104</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62%</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37%</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9%</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80% at 4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7"/>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EGBMT</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2002–2008</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192</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46</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70%</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33%</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4%</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76% at 6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8"/>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NIH</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2003–2005</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77</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26</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57%</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26%</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10%</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93% at 3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09"/>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NIH</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2005–2010</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120</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68%</a:t>
                      </a:r>
                      <a:endParaRPr kumimoji="0" lang="en-US" sz="1400" b="1"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21%</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u="none" strike="noStrike" cap="none" normalizeH="0" baseline="0" dirty="0">
                          <a:ln>
                            <a:noFill/>
                          </a:ln>
                          <a:effectLst/>
                        </a:rPr>
                        <a:t>96% at 3 years</a:t>
                      </a:r>
                      <a:endParaRPr kumimoji="0" lang="en-US" sz="1400" b="0" i="0" u="none" strike="noStrike" cap="none" normalizeH="0" baseline="0" dirty="0">
                        <a:ln>
                          <a:noFill/>
                        </a:ln>
                        <a:solidFill>
                          <a:schemeClr val="tx2"/>
                        </a:solidFill>
                        <a:effectLst/>
                        <a:latin typeface="Arial" pitchFamily="-109" charset="0"/>
                        <a:ea typeface="Times New Roman" pitchFamily="-109" charset="0"/>
                        <a:cs typeface="Times New Roman" pitchFamily="-109" charset="0"/>
                      </a:endParaRP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10010"/>
                  </a:ext>
                </a:extLst>
              </a:tr>
              <a:tr h="33526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a:ln>
                            <a:noFill/>
                          </a:ln>
                          <a:solidFill>
                            <a:schemeClr val="tx1"/>
                          </a:solidFill>
                          <a:effectLst/>
                          <a:latin typeface="Arial" pitchFamily="-109" charset="0"/>
                          <a:ea typeface="Times New Roman" pitchFamily="-109" charset="0"/>
                          <a:cs typeface="Times New Roman" pitchFamily="-109" charset="0"/>
                        </a:rPr>
                        <a:t>Iran</a:t>
                      </a: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a:ln>
                            <a:noFill/>
                          </a:ln>
                          <a:solidFill>
                            <a:schemeClr val="tx1"/>
                          </a:solidFill>
                          <a:effectLst/>
                          <a:latin typeface="Arial" pitchFamily="-109" charset="0"/>
                          <a:ea typeface="Times New Roman" pitchFamily="-109" charset="0"/>
                          <a:cs typeface="Times New Roman" pitchFamily="-109" charset="0"/>
                        </a:rPr>
                        <a:t>1998–2013 </a:t>
                      </a: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a:ln>
                            <a:noFill/>
                          </a:ln>
                          <a:solidFill>
                            <a:schemeClr val="tx1"/>
                          </a:solidFill>
                          <a:effectLst/>
                          <a:latin typeface="Arial" pitchFamily="-109" charset="0"/>
                          <a:ea typeface="Times New Roman" pitchFamily="-109" charset="0"/>
                          <a:cs typeface="Times New Roman" pitchFamily="-109" charset="0"/>
                        </a:rPr>
                        <a:t>63</a:t>
                      </a: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a:ln>
                            <a:noFill/>
                          </a:ln>
                          <a:solidFill>
                            <a:schemeClr val="tx1"/>
                          </a:solidFill>
                          <a:effectLst/>
                          <a:latin typeface="Arial" pitchFamily="-109" charset="0"/>
                          <a:ea typeface="Times New Roman" pitchFamily="-109" charset="0"/>
                          <a:cs typeface="Times New Roman" pitchFamily="-109" charset="0"/>
                        </a:rPr>
                        <a:t>31*</a:t>
                      </a: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a:ln>
                            <a:noFill/>
                          </a:ln>
                          <a:solidFill>
                            <a:schemeClr val="tx1"/>
                          </a:solidFill>
                          <a:effectLst/>
                          <a:latin typeface="Arial" pitchFamily="-109" charset="0"/>
                          <a:ea typeface="Times New Roman" pitchFamily="-109" charset="0"/>
                          <a:cs typeface="Times New Roman" pitchFamily="-109" charset="0"/>
                        </a:rPr>
                        <a:t>57%</a:t>
                      </a:r>
                    </a:p>
                  </a:txBody>
                  <a:tcPr marL="121920" marR="121920" marT="60955" marB="60955" anchor="ctr"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a:ln>
                            <a:noFill/>
                          </a:ln>
                          <a:solidFill>
                            <a:schemeClr val="tx1"/>
                          </a:solidFill>
                          <a:effectLst/>
                          <a:latin typeface="Arial" pitchFamily="-109" charset="0"/>
                          <a:ea typeface="Times New Roman" pitchFamily="-109" charset="0"/>
                          <a:cs typeface="Times New Roman" pitchFamily="-109" charset="0"/>
                        </a:rPr>
                        <a:t>23%</a:t>
                      </a: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a:ln>
                            <a:noFill/>
                          </a:ln>
                          <a:solidFill>
                            <a:schemeClr val="tx1"/>
                          </a:solidFill>
                          <a:effectLst/>
                          <a:latin typeface="Arial" pitchFamily="-109" charset="0"/>
                          <a:ea typeface="Times New Roman" pitchFamily="-109" charset="0"/>
                          <a:cs typeface="Times New Roman" pitchFamily="-109" charset="0"/>
                        </a:rPr>
                        <a:t>6%</a:t>
                      </a:r>
                    </a:p>
                  </a:txBody>
                  <a:tcPr marL="121920" marR="121920" marT="60955" marB="6095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400" b="0" i="0" u="none" strike="noStrike" cap="none" normalizeH="0" baseline="0" dirty="0">
                          <a:ln>
                            <a:noFill/>
                          </a:ln>
                          <a:solidFill>
                            <a:schemeClr val="tx1"/>
                          </a:solidFill>
                          <a:effectLst/>
                          <a:latin typeface="Arial" pitchFamily="-109" charset="0"/>
                          <a:ea typeface="Times New Roman" pitchFamily="-109" charset="0"/>
                          <a:cs typeface="Times New Roman" pitchFamily="-109" charset="0"/>
                        </a:rPr>
                        <a:t>49% at 15 years</a:t>
                      </a:r>
                    </a:p>
                  </a:txBody>
                  <a:tcPr marL="121920" marR="121920" marT="60955" marB="60955" anchor="ctr" horzOverflow="overflow">
                    <a:solidFill>
                      <a:schemeClr val="accent5">
                        <a:lumMod val="20000"/>
                        <a:lumOff val="80000"/>
                      </a:schemeClr>
                    </a:solidFill>
                  </a:tcPr>
                </a:tc>
                <a:extLst>
                  <a:ext uri="{0D108BD9-81ED-4DB2-BD59-A6C34878D82A}">
                    <a16:rowId xmlns:a16="http://schemas.microsoft.com/office/drawing/2014/main" val="3710480360"/>
                  </a:ext>
                </a:extLst>
              </a:tr>
            </a:tbl>
          </a:graphicData>
        </a:graphic>
      </p:graphicFrame>
      <p:sp>
        <p:nvSpPr>
          <p:cNvPr id="6" name="Rectangle 5"/>
          <p:cNvSpPr/>
          <p:nvPr/>
        </p:nvSpPr>
        <p:spPr>
          <a:xfrm>
            <a:off x="5761085" y="2235201"/>
            <a:ext cx="1379681" cy="3747524"/>
          </a:xfrm>
          <a:prstGeom prst="rect">
            <a:avLst/>
          </a:prstGeom>
          <a:noFill/>
          <a:ln>
            <a:solidFill>
              <a:srgbClr val="55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p:cNvSpPr/>
          <p:nvPr/>
        </p:nvSpPr>
        <p:spPr>
          <a:xfrm>
            <a:off x="9861387" y="2235201"/>
            <a:ext cx="2143215" cy="3747524"/>
          </a:xfrm>
          <a:prstGeom prst="rect">
            <a:avLst/>
          </a:prstGeom>
          <a:noFill/>
          <a:ln>
            <a:solidFill>
              <a:srgbClr val="55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75393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Pathogenesis</a:t>
            </a:r>
          </a:p>
        </p:txBody>
      </p:sp>
      <p:sp>
        <p:nvSpPr>
          <p:cNvPr id="13315" name="Rectangle 3"/>
          <p:cNvSpPr>
            <a:spLocks noGrp="1" noChangeArrowheads="1"/>
          </p:cNvSpPr>
          <p:nvPr>
            <p:ph type="body" idx="1"/>
          </p:nvPr>
        </p:nvSpPr>
        <p:spPr>
          <a:xfrm>
            <a:off x="2438400" y="1676401"/>
            <a:ext cx="7772400" cy="4422775"/>
          </a:xfrm>
        </p:spPr>
        <p:txBody>
          <a:bodyPr/>
          <a:lstStyle/>
          <a:p>
            <a:pPr eaLnBrk="1" hangingPunct="1"/>
            <a:r>
              <a:rPr lang="en-US" altLang="en-US" smtClean="0"/>
              <a:t>Primary defect or damage to stem cell or less commonly microenvironment</a:t>
            </a:r>
          </a:p>
          <a:p>
            <a:pPr eaLnBrk="1" hangingPunct="1"/>
            <a:r>
              <a:rPr lang="en-US" altLang="en-US" smtClean="0"/>
              <a:t>Evidence for immune mechanism: </a:t>
            </a:r>
          </a:p>
          <a:p>
            <a:pPr lvl="1" eaLnBrk="1" hangingPunct="1"/>
            <a:r>
              <a:rPr lang="en-US" altLang="en-US" smtClean="0"/>
              <a:t>Autologous engraftment after allogeneic transplant</a:t>
            </a:r>
          </a:p>
          <a:p>
            <a:pPr lvl="1" eaLnBrk="1" hangingPunct="1"/>
            <a:r>
              <a:rPr lang="en-US" altLang="en-US" smtClean="0"/>
              <a:t>Failure of engraftment with syngeneic transplant</a:t>
            </a:r>
          </a:p>
          <a:p>
            <a:pPr lvl="1" eaLnBrk="1" hangingPunct="1"/>
            <a:r>
              <a:rPr lang="en-US" altLang="en-US" smtClean="0"/>
              <a:t>Response to immunosuppressive therapy</a:t>
            </a:r>
          </a:p>
          <a:p>
            <a:pPr eaLnBrk="1" hangingPunct="1"/>
            <a:endParaRPr lang="en-US" altLang="en-US" smtClean="0"/>
          </a:p>
        </p:txBody>
      </p:sp>
    </p:spTree>
    <p:extLst>
      <p:ext uri="{BB962C8B-B14F-4D97-AF65-F5344CB8AC3E}">
        <p14:creationId xmlns:p14="http://schemas.microsoft.com/office/powerpoint/2010/main" val="571101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Treatment failure</a:t>
            </a:r>
          </a:p>
        </p:txBody>
      </p:sp>
      <p:sp>
        <p:nvSpPr>
          <p:cNvPr id="17411" name="Rectangle 3"/>
          <p:cNvSpPr>
            <a:spLocks noGrp="1" noChangeArrowheads="1"/>
          </p:cNvSpPr>
          <p:nvPr>
            <p:ph type="body" idx="1"/>
          </p:nvPr>
        </p:nvSpPr>
        <p:spPr/>
        <p:txBody>
          <a:bodyPr/>
          <a:lstStyle/>
          <a:p>
            <a:pPr eaLnBrk="1" hangingPunct="1"/>
            <a:r>
              <a:rPr lang="en-US" altLang="en-US" smtClean="0"/>
              <a:t>Exhaustion of stem cell reserves</a:t>
            </a:r>
          </a:p>
          <a:p>
            <a:pPr lvl="1" eaLnBrk="1" hangingPunct="1"/>
            <a:r>
              <a:rPr lang="en-US" altLang="en-US" smtClean="0"/>
              <a:t>Immune mediated AA</a:t>
            </a:r>
          </a:p>
          <a:p>
            <a:pPr eaLnBrk="1" hangingPunct="1"/>
            <a:r>
              <a:rPr lang="en-US" altLang="en-US" smtClean="0"/>
              <a:t>Insufficient Immunosuppression</a:t>
            </a:r>
          </a:p>
          <a:p>
            <a:pPr lvl="1" eaLnBrk="1" hangingPunct="1"/>
            <a:r>
              <a:rPr lang="en-US" altLang="en-US" smtClean="0"/>
              <a:t>Persistent attack</a:t>
            </a:r>
          </a:p>
          <a:p>
            <a:pPr eaLnBrk="1" hangingPunct="1"/>
            <a:r>
              <a:rPr lang="en-US" altLang="en-US" smtClean="0"/>
              <a:t>Misdiagnosis</a:t>
            </a:r>
          </a:p>
          <a:p>
            <a:pPr eaLnBrk="1" hangingPunct="1"/>
            <a:r>
              <a:rPr lang="en-US" altLang="en-US" smtClean="0"/>
              <a:t>Hereditary Bone Marrow failure</a:t>
            </a:r>
          </a:p>
          <a:p>
            <a:pPr lvl="1" eaLnBrk="1" hangingPunct="1"/>
            <a:r>
              <a:rPr lang="en-US" altLang="en-US" smtClean="0"/>
              <a:t>Non-immune pathogenesis</a:t>
            </a:r>
          </a:p>
        </p:txBody>
      </p:sp>
    </p:spTree>
    <p:extLst>
      <p:ext uri="{BB962C8B-B14F-4D97-AF65-F5344CB8AC3E}">
        <p14:creationId xmlns:p14="http://schemas.microsoft.com/office/powerpoint/2010/main" val="259621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p:cNvSpPr/>
          <p:nvPr/>
        </p:nvSpPr>
        <p:spPr>
          <a:xfrm>
            <a:off x="1293034" y="1158564"/>
            <a:ext cx="9374967" cy="122306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2" name="Title 11"/>
          <p:cNvSpPr>
            <a:spLocks noGrp="1"/>
          </p:cNvSpPr>
          <p:nvPr>
            <p:ph type="title"/>
          </p:nvPr>
        </p:nvSpPr>
        <p:spPr/>
        <p:txBody>
          <a:bodyPr/>
          <a:lstStyle/>
          <a:p>
            <a:r>
              <a:rPr lang="en-GB" dirty="0"/>
              <a:t>Patients may become refractory to IST, requiring efficacious second-line treatments: Eltrombopag</a:t>
            </a:r>
          </a:p>
        </p:txBody>
      </p:sp>
      <p:sp>
        <p:nvSpPr>
          <p:cNvPr id="76" name="Text Placeholder 75"/>
          <p:cNvSpPr>
            <a:spLocks noGrp="1"/>
          </p:cNvSpPr>
          <p:nvPr>
            <p:ph type="body" sz="quarter" idx="12"/>
          </p:nvPr>
        </p:nvSpPr>
        <p:spPr/>
        <p:txBody>
          <a:bodyPr/>
          <a:lstStyle/>
          <a:p>
            <a:r>
              <a:rPr lang="en-GB" dirty="0">
                <a:solidFill>
                  <a:srgbClr val="5F5F5F"/>
                </a:solidFill>
              </a:rPr>
              <a:t>TPO, thrombopoietin; TPO-R, TPO receptor</a:t>
            </a:r>
          </a:p>
        </p:txBody>
      </p:sp>
      <p:sp>
        <p:nvSpPr>
          <p:cNvPr id="11" name="Text Placeholder 10"/>
          <p:cNvSpPr>
            <a:spLocks noGrp="1"/>
          </p:cNvSpPr>
          <p:nvPr>
            <p:ph type="body" sz="quarter" idx="13"/>
          </p:nvPr>
        </p:nvSpPr>
        <p:spPr>
          <a:noFill/>
          <a:ln>
            <a:noFill/>
          </a:ln>
        </p:spPr>
        <p:txBody>
          <a:bodyPr>
            <a:noAutofit/>
          </a:bodyPr>
          <a:lstStyle/>
          <a:p>
            <a:pPr marL="0" lvl="1" algn="r"/>
            <a:r>
              <a:rPr lang="en-GB" sz="1067" dirty="0">
                <a:solidFill>
                  <a:srgbClr val="5F5F5F"/>
                </a:solidFill>
              </a:rPr>
              <a:t>1. Erickson-Miller CL </a:t>
            </a:r>
            <a:r>
              <a:rPr lang="en-GB" sz="1067" i="1" dirty="0">
                <a:solidFill>
                  <a:srgbClr val="5F5F5F"/>
                </a:solidFill>
              </a:rPr>
              <a:t>et al. Stem Cells </a:t>
            </a:r>
            <a:r>
              <a:rPr lang="en-GB" sz="1067" dirty="0">
                <a:solidFill>
                  <a:srgbClr val="5F5F5F"/>
                </a:solidFill>
              </a:rPr>
              <a:t>2009;27:424</a:t>
            </a:r>
            <a:r>
              <a:rPr lang="en-US" sz="1067" dirty="0">
                <a:solidFill>
                  <a:srgbClr val="5F5F5F"/>
                </a:solidFill>
                <a:cs typeface="Arial"/>
              </a:rPr>
              <a:t>–</a:t>
            </a:r>
            <a:r>
              <a:rPr lang="en-GB" sz="1067" dirty="0">
                <a:solidFill>
                  <a:srgbClr val="5F5F5F"/>
                </a:solidFill>
              </a:rPr>
              <a:t>430; </a:t>
            </a:r>
            <a:br>
              <a:rPr lang="en-GB" sz="1067" dirty="0">
                <a:solidFill>
                  <a:srgbClr val="5F5F5F"/>
                </a:solidFill>
              </a:rPr>
            </a:br>
            <a:r>
              <a:rPr lang="en-GB" sz="1067" dirty="0">
                <a:solidFill>
                  <a:srgbClr val="5F5F5F"/>
                </a:solidFill>
              </a:rPr>
              <a:t>2. </a:t>
            </a:r>
            <a:r>
              <a:rPr lang="en-US" sz="1067" dirty="0">
                <a:solidFill>
                  <a:srgbClr val="5F5F5F"/>
                </a:solidFill>
                <a:cs typeface="Arial"/>
              </a:rPr>
              <a:t>Desmond R </a:t>
            </a:r>
            <a:r>
              <a:rPr lang="en-US" sz="1067" i="1" dirty="0">
                <a:solidFill>
                  <a:srgbClr val="5F5F5F"/>
                </a:solidFill>
                <a:cs typeface="Arial"/>
              </a:rPr>
              <a:t>et al</a:t>
            </a:r>
            <a:r>
              <a:rPr lang="en-US" sz="1067" dirty="0">
                <a:solidFill>
                  <a:srgbClr val="5F5F5F"/>
                </a:solidFill>
                <a:cs typeface="Arial"/>
              </a:rPr>
              <a:t>. </a:t>
            </a:r>
            <a:r>
              <a:rPr lang="en-US" sz="1067" i="1" dirty="0">
                <a:solidFill>
                  <a:srgbClr val="5F5F5F"/>
                </a:solidFill>
                <a:cs typeface="Arial"/>
              </a:rPr>
              <a:t>Blood </a:t>
            </a:r>
            <a:r>
              <a:rPr lang="en-US" sz="1067" dirty="0">
                <a:solidFill>
                  <a:srgbClr val="5F5F5F"/>
                </a:solidFill>
                <a:cs typeface="Arial"/>
              </a:rPr>
              <a:t>2014;123:1818–1825</a:t>
            </a:r>
            <a:endParaRPr lang="en-US" sz="1067" dirty="0">
              <a:solidFill>
                <a:srgbClr val="5F5F5F"/>
              </a:solidFill>
            </a:endParaRPr>
          </a:p>
        </p:txBody>
      </p:sp>
      <p:grpSp>
        <p:nvGrpSpPr>
          <p:cNvPr id="5" name="Group 4"/>
          <p:cNvGrpSpPr/>
          <p:nvPr/>
        </p:nvGrpSpPr>
        <p:grpSpPr>
          <a:xfrm>
            <a:off x="701454" y="1180995"/>
            <a:ext cx="1183159" cy="1400551"/>
            <a:chOff x="701453" y="1329030"/>
            <a:chExt cx="1183159" cy="1400551"/>
          </a:xfrm>
        </p:grpSpPr>
        <p:sp>
          <p:nvSpPr>
            <p:cNvPr id="2" name="Oval 1"/>
            <p:cNvSpPr/>
            <p:nvPr/>
          </p:nvSpPr>
          <p:spPr>
            <a:xfrm>
              <a:off x="701453" y="1329030"/>
              <a:ext cx="1183159" cy="1184400"/>
            </a:xfrm>
            <a:prstGeom prst="ellipse">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pic>
          <p:nvPicPr>
            <p:cNvPr id="2050" name="Picture 2" descr="Image result for cogs ic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20628">
              <a:off x="847583" y="1504230"/>
              <a:ext cx="888948" cy="88894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stCxn id="9" idx="0"/>
              <a:endCxn id="2" idx="4"/>
            </p:cNvCxnSpPr>
            <p:nvPr/>
          </p:nvCxnSpPr>
          <p:spPr>
            <a:xfrm flipV="1">
              <a:off x="1293033" y="2513430"/>
              <a:ext cx="0" cy="21615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Oval 5" descr="© INSCALE GmbH, 26.05.2010&#10;http://www.presentationload.com/"/>
          <p:cNvSpPr>
            <a:spLocks noChangeAspect="1" noChangeArrowheads="1"/>
          </p:cNvSpPr>
          <p:nvPr/>
        </p:nvSpPr>
        <p:spPr bwMode="gray">
          <a:xfrm>
            <a:off x="237325" y="2581546"/>
            <a:ext cx="2111416" cy="1982311"/>
          </a:xfrm>
          <a:prstGeom prst="ellipse">
            <a:avLst/>
          </a:prstGeom>
          <a:solidFill>
            <a:schemeClr val="accent1"/>
          </a:solidFill>
          <a:ln w="12700" algn="ctr">
            <a:solidFill>
              <a:schemeClr val="bg1"/>
            </a:solidFill>
            <a:round/>
            <a:headEnd/>
            <a:tailEnd/>
          </a:ln>
          <a:effectLst/>
          <a:scene3d>
            <a:camera prst="orthographicFront"/>
            <a:lightRig rig="threePt" dir="t">
              <a:rot lat="0" lon="0" rev="3000000"/>
            </a:lightRig>
          </a:scene3d>
          <a:sp3d prstMaterial="matte">
            <a:bevelT w="889000" h="889000"/>
          </a:sp3d>
        </p:spPr>
        <p:txBody>
          <a:bodyPr wrap="square" lIns="0" tIns="90000" rIns="0" bIns="90000" anchor="ct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1">
                <a:ln>
                  <a:noFill/>
                </a:ln>
                <a:solidFill>
                  <a:srgbClr val="FFFFFF"/>
                </a:solidFill>
                <a:effectLst/>
                <a:uLnTx/>
                <a:uFillTx/>
                <a:latin typeface="Arial"/>
                <a:ea typeface="+mn-ea"/>
                <a:cs typeface="+mn-cs"/>
              </a:rPr>
              <a:t>Eltrombopag</a:t>
            </a:r>
          </a:p>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1">
                <a:ln>
                  <a:noFill/>
                </a:ln>
                <a:solidFill>
                  <a:srgbClr val="FFFFFF"/>
                </a:solidFill>
                <a:effectLst/>
                <a:uLnTx/>
                <a:uFillTx/>
                <a:latin typeface="Arial"/>
                <a:ea typeface="+mn-ea"/>
                <a:cs typeface="+mn-cs"/>
              </a:rPr>
              <a:t>(Refractory AA)</a:t>
            </a:r>
          </a:p>
        </p:txBody>
      </p:sp>
      <p:grpSp>
        <p:nvGrpSpPr>
          <p:cNvPr id="6" name="Group 5"/>
          <p:cNvGrpSpPr/>
          <p:nvPr/>
        </p:nvGrpSpPr>
        <p:grpSpPr>
          <a:xfrm>
            <a:off x="2348742" y="2631065"/>
            <a:ext cx="9357487" cy="1922739"/>
            <a:chOff x="2348741" y="2778538"/>
            <a:chExt cx="9357486" cy="1922738"/>
          </a:xfrm>
        </p:grpSpPr>
        <p:sp>
          <p:nvSpPr>
            <p:cNvPr id="18" name="Rectangle: Rounded Corners 17"/>
            <p:cNvSpPr/>
            <p:nvPr/>
          </p:nvSpPr>
          <p:spPr>
            <a:xfrm>
              <a:off x="3040580" y="2778538"/>
              <a:ext cx="8665647" cy="1922738"/>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6" name="Content Placeholder 8"/>
            <p:cNvSpPr txBox="1">
              <a:spLocks/>
            </p:cNvSpPr>
            <p:nvPr/>
          </p:nvSpPr>
          <p:spPr>
            <a:xfrm>
              <a:off x="3956918" y="2797988"/>
              <a:ext cx="7653147" cy="1853769"/>
            </a:xfrm>
            <a:prstGeom prst="rect">
              <a:avLst/>
            </a:prstGeom>
          </p:spPr>
          <p:txBody>
            <a:bodyPr vert="horz" lIns="0" tIns="0" rIns="0" bIns="0" rtlCol="0" anchor="ctr">
              <a:noAutofit/>
            </a:bodyPr>
            <a:lstStyle>
              <a:lvl1pPr marL="266700" indent="-266700" algn="l" defTabSz="914377" rtl="0" eaLnBrk="1" latinLnBrk="0" hangingPunct="1">
                <a:spcBef>
                  <a:spcPts val="0"/>
                </a:spcBef>
                <a:spcAft>
                  <a:spcPts val="600"/>
                </a:spcAft>
                <a:buClr>
                  <a:schemeClr val="accent2"/>
                </a:buClr>
                <a:buFont typeface="Arial" panose="020B0604020202020204" pitchFamily="34" charset="0"/>
                <a:buChar char="•"/>
                <a:defRPr sz="2400" b="0" kern="1200">
                  <a:solidFill>
                    <a:schemeClr val="tx1"/>
                  </a:solidFill>
                  <a:latin typeface="+mn-lt"/>
                  <a:ea typeface="+mn-ea"/>
                  <a:cs typeface="+mn-cs"/>
                </a:defRPr>
              </a:lvl1pPr>
              <a:lvl2pPr marL="604838" indent="-295275" algn="l" defTabSz="914377" rtl="0" eaLnBrk="1" latinLnBrk="0" hangingPunct="1">
                <a:spcBef>
                  <a:spcPts val="0"/>
                </a:spcBef>
                <a:spcAft>
                  <a:spcPts val="600"/>
                </a:spcAft>
                <a:buClr>
                  <a:schemeClr val="accent2"/>
                </a:buClr>
                <a:buFont typeface="Arial" panose="020B0604020202020204" pitchFamily="34" charset="0"/>
                <a:buChar char="–"/>
                <a:defRPr sz="2000" b="0" kern="1200">
                  <a:solidFill>
                    <a:schemeClr val="tx1"/>
                  </a:solidFill>
                  <a:latin typeface="+mn-lt"/>
                  <a:ea typeface="+mn-ea"/>
                  <a:cs typeface="+mn-cs"/>
                </a:defRPr>
              </a:lvl2pPr>
              <a:lvl3pPr marL="898525" indent="-277813" algn="l" defTabSz="914377" rtl="0" eaLnBrk="1" latinLnBrk="0" hangingPunct="1">
                <a:spcBef>
                  <a:spcPts val="0"/>
                </a:spcBef>
                <a:spcAft>
                  <a:spcPts val="600"/>
                </a:spcAft>
                <a:buClr>
                  <a:schemeClr val="accent2"/>
                </a:buClr>
                <a:buFont typeface="Wingdings" panose="05000000000000000000" pitchFamily="2" charset="2"/>
                <a:buChar char="§"/>
                <a:defRPr sz="1800" b="0" kern="1200">
                  <a:solidFill>
                    <a:schemeClr val="tx1"/>
                  </a:solidFill>
                  <a:latin typeface="+mn-lt"/>
                  <a:ea typeface="+mn-ea"/>
                  <a:cs typeface="+mn-cs"/>
                </a:defRPr>
              </a:lvl3pPr>
              <a:lvl4pPr marL="1076325" indent="-266700" algn="l" defTabSz="914377" rtl="0" eaLnBrk="1" latinLnBrk="0" hangingPunct="1">
                <a:spcBef>
                  <a:spcPts val="0"/>
                </a:spcBef>
                <a:spcAft>
                  <a:spcPts val="600"/>
                </a:spcAft>
                <a:buClr>
                  <a:schemeClr val="accent2"/>
                </a:buClr>
                <a:buFont typeface="Arial" pitchFamily="34" charset="0"/>
                <a:buChar char="•"/>
                <a:defRPr sz="1600" b="0" kern="1200">
                  <a:solidFill>
                    <a:schemeClr val="tx1"/>
                  </a:solidFill>
                  <a:latin typeface="+mn-lt"/>
                  <a:ea typeface="+mn-ea"/>
                  <a:cs typeface="+mn-cs"/>
                </a:defRPr>
              </a:lvl4pPr>
              <a:lvl5pPr marL="1343025" indent="-266700" algn="l" defTabSz="914377" rtl="0" eaLnBrk="1" latinLnBrk="0" hangingPunct="1">
                <a:spcBef>
                  <a:spcPts val="0"/>
                </a:spcBef>
                <a:spcAft>
                  <a:spcPts val="600"/>
                </a:spcAft>
                <a:buClr>
                  <a:schemeClr val="accent2"/>
                </a:buClr>
                <a:buFont typeface="Arial" pitchFamily="34" charset="0"/>
                <a:buChar char="»"/>
                <a:defRPr sz="1400" b="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591" marR="0" lvl="0" indent="-355591" algn="l" defTabSz="1219139" rtl="0" eaLnBrk="1" fontAlgn="auto" latinLnBrk="0" hangingPunct="1">
                <a:lnSpc>
                  <a:spcPct val="100000"/>
                </a:lnSpc>
                <a:spcBef>
                  <a:spcPts val="0"/>
                </a:spcBef>
                <a:spcAft>
                  <a:spcPts val="800"/>
                </a:spcAft>
                <a:buClr>
                  <a:srgbClr val="1C7DAD"/>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40% response rates observed with eltrombopag in refractory SAA patients</a:t>
              </a:r>
              <a:r>
                <a:rPr kumimoji="0" lang="en-GB" sz="2400" b="0" i="0" u="none" strike="noStrike" kern="1200" cap="none" spc="0" normalizeH="0" baseline="30000" noProof="0" dirty="0">
                  <a:ln>
                    <a:noFill/>
                  </a:ln>
                  <a:solidFill>
                    <a:srgbClr val="000000"/>
                  </a:solidFill>
                  <a:effectLst/>
                  <a:uLnTx/>
                  <a:uFillTx/>
                  <a:latin typeface="Arial"/>
                  <a:ea typeface="+mn-ea"/>
                  <a:cs typeface="+mn-cs"/>
                </a:rPr>
                <a:t>2</a:t>
              </a:r>
            </a:p>
            <a:p>
              <a:pPr marL="806431" marR="0" lvl="1" indent="-393690" algn="l" defTabSz="1219139" rtl="0" eaLnBrk="1" fontAlgn="auto" latinLnBrk="0" hangingPunct="1">
                <a:lnSpc>
                  <a:spcPct val="100000"/>
                </a:lnSpc>
                <a:spcBef>
                  <a:spcPts val="0"/>
                </a:spcBef>
                <a:spcAft>
                  <a:spcPts val="800"/>
                </a:spcAft>
                <a:buClr>
                  <a:srgbClr val="1C7DAD"/>
                </a:buClr>
                <a:buSzTx/>
                <a:buFont typeface="Arial" panose="020B0604020202020204" pitchFamily="34" charset="0"/>
                <a:buChar char="–"/>
                <a:tabLst/>
                <a:defRPr/>
              </a:pPr>
              <a:r>
                <a:rPr kumimoji="0" lang="en-GB" sz="1867" b="0" i="0" u="none" strike="noStrike" kern="1200" cap="none" spc="0" normalizeH="0" baseline="0" noProof="0" dirty="0">
                  <a:ln>
                    <a:noFill/>
                  </a:ln>
                  <a:solidFill>
                    <a:srgbClr val="000000"/>
                  </a:solidFill>
                  <a:effectLst/>
                  <a:uLnTx/>
                  <a:uFillTx/>
                  <a:latin typeface="Arial"/>
                  <a:ea typeface="+mn-ea"/>
                  <a:cs typeface="+mn-cs"/>
                </a:rPr>
                <a:t>7/17 patients exhibited tri-lineage responses at follow-up</a:t>
              </a:r>
              <a:r>
                <a:rPr kumimoji="0" lang="en-GB" sz="1867" b="0" i="0" u="none" strike="noStrike" kern="1200" cap="none" spc="0" normalizeH="0" baseline="30000" noProof="0" dirty="0">
                  <a:ln>
                    <a:noFill/>
                  </a:ln>
                  <a:solidFill>
                    <a:srgbClr val="000000"/>
                  </a:solidFill>
                  <a:effectLst/>
                  <a:uLnTx/>
                  <a:uFillTx/>
                  <a:latin typeface="Arial"/>
                  <a:ea typeface="+mn-ea"/>
                  <a:cs typeface="+mn-cs"/>
                </a:rPr>
                <a:t>2</a:t>
              </a:r>
            </a:p>
            <a:p>
              <a:pPr marL="806431" marR="0" lvl="1" indent="-393690" algn="l" defTabSz="1219139" rtl="0" eaLnBrk="1" fontAlgn="auto" latinLnBrk="0" hangingPunct="1">
                <a:lnSpc>
                  <a:spcPct val="100000"/>
                </a:lnSpc>
                <a:spcBef>
                  <a:spcPts val="0"/>
                </a:spcBef>
                <a:spcAft>
                  <a:spcPts val="800"/>
                </a:spcAft>
                <a:buClr>
                  <a:srgbClr val="1C7DAD"/>
                </a:buClr>
                <a:buSzTx/>
                <a:buFont typeface="Arial" panose="020B0604020202020204" pitchFamily="34" charset="0"/>
                <a:buChar char="–"/>
                <a:tabLst/>
                <a:defRPr/>
              </a:pPr>
              <a:r>
                <a:rPr kumimoji="0" lang="en-GB" sz="1867" b="0" i="0" u="none" strike="noStrike" kern="1200" cap="none" spc="0" normalizeH="0" baseline="0" noProof="0" dirty="0">
                  <a:ln>
                    <a:noFill/>
                  </a:ln>
                  <a:solidFill>
                    <a:srgbClr val="000000"/>
                  </a:solidFill>
                  <a:effectLst/>
                  <a:uLnTx/>
                  <a:uFillTx/>
                  <a:latin typeface="Arial"/>
                  <a:ea typeface="+mn-ea"/>
                  <a:cs typeface="+mn-cs"/>
                </a:rPr>
                <a:t>Five patients tapered off drug following robust response – median duration without drug: 13 months</a:t>
              </a:r>
              <a:r>
                <a:rPr kumimoji="0" lang="en-GB" sz="1867" b="0" i="0" u="none" strike="noStrike" kern="1200" cap="none" spc="0" normalizeH="0" baseline="30000" noProof="0" dirty="0">
                  <a:ln>
                    <a:noFill/>
                  </a:ln>
                  <a:solidFill>
                    <a:srgbClr val="000000"/>
                  </a:solidFill>
                  <a:effectLst/>
                  <a:uLnTx/>
                  <a:uFillTx/>
                  <a:latin typeface="Arial"/>
                  <a:ea typeface="+mn-ea"/>
                  <a:cs typeface="+mn-cs"/>
                </a:rPr>
                <a:t>2</a:t>
              </a:r>
            </a:p>
          </p:txBody>
        </p:sp>
        <p:sp>
          <p:nvSpPr>
            <p:cNvPr id="21" name="Oval 20"/>
            <p:cNvSpPr/>
            <p:nvPr/>
          </p:nvSpPr>
          <p:spPr>
            <a:xfrm>
              <a:off x="2563300" y="3128181"/>
              <a:ext cx="1183159" cy="1184400"/>
            </a:xfrm>
            <a:prstGeom prst="ellipse">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cxnSp>
          <p:nvCxnSpPr>
            <p:cNvPr id="23" name="Straight Connector 22"/>
            <p:cNvCxnSpPr>
              <a:stCxn id="9" idx="6"/>
              <a:endCxn id="21" idx="2"/>
            </p:cNvCxnSpPr>
            <p:nvPr/>
          </p:nvCxnSpPr>
          <p:spPr>
            <a:xfrm>
              <a:off x="2348741" y="3711466"/>
              <a:ext cx="214559" cy="891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chart icon"/>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7688" y="3286335"/>
              <a:ext cx="924512" cy="8578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700215" y="4563858"/>
            <a:ext cx="9967787" cy="1462447"/>
            <a:chOff x="700211" y="4711882"/>
            <a:chExt cx="9967787" cy="1462443"/>
          </a:xfrm>
        </p:grpSpPr>
        <p:sp>
          <p:nvSpPr>
            <p:cNvPr id="22" name="Rectangle: Rounded Corners 21"/>
            <p:cNvSpPr/>
            <p:nvPr/>
          </p:nvSpPr>
          <p:spPr>
            <a:xfrm>
              <a:off x="1293029" y="4951267"/>
              <a:ext cx="9374969" cy="1223058"/>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29" name="Content Placeholder 8"/>
            <p:cNvSpPr txBox="1">
              <a:spLocks/>
            </p:cNvSpPr>
            <p:nvPr/>
          </p:nvSpPr>
          <p:spPr>
            <a:xfrm>
              <a:off x="2089126" y="5169361"/>
              <a:ext cx="8210571" cy="862694"/>
            </a:xfrm>
            <a:prstGeom prst="rect">
              <a:avLst/>
            </a:prstGeom>
          </p:spPr>
          <p:txBody>
            <a:bodyPr vert="horz" lIns="0" tIns="0" rIns="0" bIns="0" rtlCol="0" anchor="t">
              <a:noAutofit/>
            </a:bodyPr>
            <a:lstStyle>
              <a:lvl1pPr marL="266700" indent="-266700" algn="l" defTabSz="914377" rtl="0" eaLnBrk="1" latinLnBrk="0" hangingPunct="1">
                <a:spcBef>
                  <a:spcPts val="0"/>
                </a:spcBef>
                <a:spcAft>
                  <a:spcPts val="600"/>
                </a:spcAft>
                <a:buClr>
                  <a:schemeClr val="accent2"/>
                </a:buClr>
                <a:buFont typeface="Arial" panose="020B0604020202020204" pitchFamily="34" charset="0"/>
                <a:buChar char="•"/>
                <a:defRPr sz="2400" b="0" kern="1200">
                  <a:solidFill>
                    <a:schemeClr val="tx1"/>
                  </a:solidFill>
                  <a:latin typeface="+mn-lt"/>
                  <a:ea typeface="+mn-ea"/>
                  <a:cs typeface="+mn-cs"/>
                </a:defRPr>
              </a:lvl1pPr>
              <a:lvl2pPr marL="604838" indent="-295275" algn="l" defTabSz="914377" rtl="0" eaLnBrk="1" latinLnBrk="0" hangingPunct="1">
                <a:spcBef>
                  <a:spcPts val="0"/>
                </a:spcBef>
                <a:spcAft>
                  <a:spcPts val="600"/>
                </a:spcAft>
                <a:buClr>
                  <a:schemeClr val="accent2"/>
                </a:buClr>
                <a:buFont typeface="Arial" panose="020B0604020202020204" pitchFamily="34" charset="0"/>
                <a:buChar char="–"/>
                <a:defRPr sz="2000" b="0" kern="1200">
                  <a:solidFill>
                    <a:schemeClr val="tx1"/>
                  </a:solidFill>
                  <a:latin typeface="+mn-lt"/>
                  <a:ea typeface="+mn-ea"/>
                  <a:cs typeface="+mn-cs"/>
                </a:defRPr>
              </a:lvl2pPr>
              <a:lvl3pPr marL="898525" indent="-277813" algn="l" defTabSz="914377" rtl="0" eaLnBrk="1" latinLnBrk="0" hangingPunct="1">
                <a:spcBef>
                  <a:spcPts val="0"/>
                </a:spcBef>
                <a:spcAft>
                  <a:spcPts val="600"/>
                </a:spcAft>
                <a:buClr>
                  <a:schemeClr val="accent2"/>
                </a:buClr>
                <a:buFont typeface="Wingdings" panose="05000000000000000000" pitchFamily="2" charset="2"/>
                <a:buChar char="§"/>
                <a:defRPr sz="1800" b="0" kern="1200">
                  <a:solidFill>
                    <a:schemeClr val="tx1"/>
                  </a:solidFill>
                  <a:latin typeface="+mn-lt"/>
                  <a:ea typeface="+mn-ea"/>
                  <a:cs typeface="+mn-cs"/>
                </a:defRPr>
              </a:lvl3pPr>
              <a:lvl4pPr marL="1076325" indent="-266700" algn="l" defTabSz="914377" rtl="0" eaLnBrk="1" latinLnBrk="0" hangingPunct="1">
                <a:spcBef>
                  <a:spcPts val="0"/>
                </a:spcBef>
                <a:spcAft>
                  <a:spcPts val="600"/>
                </a:spcAft>
                <a:buClr>
                  <a:schemeClr val="accent2"/>
                </a:buClr>
                <a:buFont typeface="Arial" pitchFamily="34" charset="0"/>
                <a:buChar char="•"/>
                <a:defRPr sz="1600" b="0" kern="1200">
                  <a:solidFill>
                    <a:schemeClr val="tx1"/>
                  </a:solidFill>
                  <a:latin typeface="+mn-lt"/>
                  <a:ea typeface="+mn-ea"/>
                  <a:cs typeface="+mn-cs"/>
                </a:defRPr>
              </a:lvl4pPr>
              <a:lvl5pPr marL="1343025" indent="-266700" algn="l" defTabSz="914377" rtl="0" eaLnBrk="1" latinLnBrk="0" hangingPunct="1">
                <a:spcBef>
                  <a:spcPts val="0"/>
                </a:spcBef>
                <a:spcAft>
                  <a:spcPts val="600"/>
                </a:spcAft>
                <a:buClr>
                  <a:schemeClr val="accent2"/>
                </a:buClr>
                <a:buFont typeface="Arial" pitchFamily="34" charset="0"/>
                <a:buChar char="»"/>
                <a:defRPr sz="1400" b="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693" marR="0" lvl="0" indent="-266693" algn="l" defTabSz="914354" rtl="0" eaLnBrk="1" fontAlgn="auto" latinLnBrk="0" hangingPunct="1">
                <a:lnSpc>
                  <a:spcPct val="100000"/>
                </a:lnSpc>
                <a:spcBef>
                  <a:spcPts val="0"/>
                </a:spcBef>
                <a:spcAft>
                  <a:spcPts val="1200"/>
                </a:spcAft>
                <a:buClr>
                  <a:srgbClr val="1C7DAD"/>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lumMod val="75000"/>
                    </a:srgbClr>
                  </a:solidFill>
                  <a:effectLst/>
                  <a:uLnTx/>
                  <a:uFillTx/>
                  <a:latin typeface="Arial"/>
                  <a:ea typeface="+mn-ea"/>
                  <a:cs typeface="+mn-cs"/>
                </a:rPr>
                <a:t>Eltrombopag has a favorable toxicity profile, with reversible </a:t>
              </a:r>
              <a:r>
                <a:rPr kumimoji="0" lang="en-US" sz="2200" b="0" i="0" u="none" strike="noStrike" kern="1200" cap="none" spc="0" normalizeH="0" baseline="0" noProof="0" dirty="0" err="1">
                  <a:ln>
                    <a:noFill/>
                  </a:ln>
                  <a:solidFill>
                    <a:srgbClr val="000000">
                      <a:lumMod val="75000"/>
                    </a:srgbClr>
                  </a:solidFill>
                  <a:effectLst/>
                  <a:uLnTx/>
                  <a:uFillTx/>
                  <a:latin typeface="Arial"/>
                  <a:ea typeface="+mn-ea"/>
                  <a:cs typeface="+mn-cs"/>
                </a:rPr>
                <a:t>transaminitis</a:t>
              </a:r>
              <a:r>
                <a:rPr kumimoji="0" lang="en-US" sz="2200" b="0" i="0" u="none" strike="noStrike" kern="1200" cap="none" spc="0" normalizeH="0" baseline="0" noProof="0" dirty="0">
                  <a:ln>
                    <a:noFill/>
                  </a:ln>
                  <a:solidFill>
                    <a:srgbClr val="000000">
                      <a:lumMod val="75000"/>
                    </a:srgbClr>
                  </a:solidFill>
                  <a:effectLst/>
                  <a:uLnTx/>
                  <a:uFillTx/>
                  <a:latin typeface="Arial"/>
                  <a:ea typeface="+mn-ea"/>
                  <a:cs typeface="+mn-cs"/>
                </a:rPr>
                <a:t> the only dose-limiting toxicity</a:t>
              </a:r>
              <a:r>
                <a:rPr kumimoji="0" lang="en-US" sz="2200" b="0" i="0" u="none" strike="noStrike" kern="1200" cap="none" spc="0" normalizeH="0" baseline="30000" noProof="0" dirty="0">
                  <a:ln>
                    <a:noFill/>
                  </a:ln>
                  <a:solidFill>
                    <a:srgbClr val="000000">
                      <a:lumMod val="75000"/>
                    </a:srgbClr>
                  </a:solidFill>
                  <a:effectLst/>
                  <a:uLnTx/>
                  <a:uFillTx/>
                  <a:latin typeface="Arial"/>
                  <a:ea typeface="+mn-ea"/>
                  <a:cs typeface="+mn-cs"/>
                </a:rPr>
                <a:t>2</a:t>
              </a:r>
            </a:p>
          </p:txBody>
        </p:sp>
        <p:grpSp>
          <p:nvGrpSpPr>
            <p:cNvPr id="3" name="Group 2"/>
            <p:cNvGrpSpPr/>
            <p:nvPr/>
          </p:nvGrpSpPr>
          <p:grpSpPr>
            <a:xfrm rot="5400000">
              <a:off x="593554" y="4818539"/>
              <a:ext cx="1397713" cy="1184400"/>
              <a:chOff x="2348723" y="4338688"/>
              <a:chExt cx="1397713" cy="1184400"/>
            </a:xfrm>
          </p:grpSpPr>
          <p:sp>
            <p:nvSpPr>
              <p:cNvPr id="19" name="Oval 18"/>
              <p:cNvSpPr/>
              <p:nvPr/>
            </p:nvSpPr>
            <p:spPr>
              <a:xfrm>
                <a:off x="2563279" y="4338688"/>
                <a:ext cx="1183157" cy="1184400"/>
              </a:xfrm>
              <a:prstGeom prst="ellipse">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cxnSp>
            <p:nvCxnSpPr>
              <p:cNvPr id="20" name="Straight Connector 19"/>
              <p:cNvCxnSpPr>
                <a:endCxn id="19" idx="2"/>
              </p:cNvCxnSpPr>
              <p:nvPr/>
            </p:nvCxnSpPr>
            <p:spPr>
              <a:xfrm flipV="1">
                <a:off x="2348723" y="4930890"/>
                <a:ext cx="214558" cy="35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4100" name="Picture 4" descr="Image result for safety icon"/>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900" y="5140698"/>
              <a:ext cx="852309" cy="70384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ontent Placeholder 8"/>
          <p:cNvSpPr txBox="1">
            <a:spLocks/>
          </p:cNvSpPr>
          <p:nvPr/>
        </p:nvSpPr>
        <p:spPr>
          <a:xfrm>
            <a:off x="2089130" y="1271059"/>
            <a:ext cx="8337569" cy="953277"/>
          </a:xfrm>
          <a:prstGeom prst="rect">
            <a:avLst/>
          </a:prstGeom>
        </p:spPr>
        <p:txBody>
          <a:bodyPr vert="horz" lIns="0" tIns="0" rIns="0" bIns="0" rtlCol="0" anchor="t">
            <a:noAutofit/>
          </a:bodyPr>
          <a:lstStyle>
            <a:lvl1pPr marL="266700" indent="-266700" algn="l" defTabSz="914377" rtl="0" eaLnBrk="1" latinLnBrk="0" hangingPunct="1">
              <a:spcBef>
                <a:spcPts val="0"/>
              </a:spcBef>
              <a:spcAft>
                <a:spcPts val="600"/>
              </a:spcAft>
              <a:buClr>
                <a:schemeClr val="accent2"/>
              </a:buClr>
              <a:buFont typeface="Arial" panose="020B0604020202020204" pitchFamily="34" charset="0"/>
              <a:buChar char="•"/>
              <a:defRPr sz="2400" b="0" kern="1200">
                <a:solidFill>
                  <a:schemeClr val="tx1"/>
                </a:solidFill>
                <a:latin typeface="+mn-lt"/>
                <a:ea typeface="+mn-ea"/>
                <a:cs typeface="+mn-cs"/>
              </a:defRPr>
            </a:lvl1pPr>
            <a:lvl2pPr marL="604838" indent="-295275" algn="l" defTabSz="914377" rtl="0" eaLnBrk="1" latinLnBrk="0" hangingPunct="1">
              <a:spcBef>
                <a:spcPts val="0"/>
              </a:spcBef>
              <a:spcAft>
                <a:spcPts val="600"/>
              </a:spcAft>
              <a:buClr>
                <a:schemeClr val="accent2"/>
              </a:buClr>
              <a:buFont typeface="Arial" panose="020B0604020202020204" pitchFamily="34" charset="0"/>
              <a:buChar char="–"/>
              <a:defRPr sz="2000" b="0" kern="1200">
                <a:solidFill>
                  <a:schemeClr val="tx1"/>
                </a:solidFill>
                <a:latin typeface="+mn-lt"/>
                <a:ea typeface="+mn-ea"/>
                <a:cs typeface="+mn-cs"/>
              </a:defRPr>
            </a:lvl2pPr>
            <a:lvl3pPr marL="898525" indent="-277813" algn="l" defTabSz="914377" rtl="0" eaLnBrk="1" latinLnBrk="0" hangingPunct="1">
              <a:spcBef>
                <a:spcPts val="0"/>
              </a:spcBef>
              <a:spcAft>
                <a:spcPts val="600"/>
              </a:spcAft>
              <a:buClr>
                <a:schemeClr val="accent2"/>
              </a:buClr>
              <a:buFont typeface="Wingdings" panose="05000000000000000000" pitchFamily="2" charset="2"/>
              <a:buChar char="§"/>
              <a:defRPr sz="1800" b="0" kern="1200">
                <a:solidFill>
                  <a:schemeClr val="tx1"/>
                </a:solidFill>
                <a:latin typeface="+mn-lt"/>
                <a:ea typeface="+mn-ea"/>
                <a:cs typeface="+mn-cs"/>
              </a:defRPr>
            </a:lvl3pPr>
            <a:lvl4pPr marL="1076325" indent="-266700" algn="l" defTabSz="914377" rtl="0" eaLnBrk="1" latinLnBrk="0" hangingPunct="1">
              <a:spcBef>
                <a:spcPts val="0"/>
              </a:spcBef>
              <a:spcAft>
                <a:spcPts val="600"/>
              </a:spcAft>
              <a:buClr>
                <a:schemeClr val="accent2"/>
              </a:buClr>
              <a:buFont typeface="Arial" pitchFamily="34" charset="0"/>
              <a:buChar char="•"/>
              <a:defRPr sz="1600" b="0" kern="1200">
                <a:solidFill>
                  <a:schemeClr val="tx1"/>
                </a:solidFill>
                <a:latin typeface="+mn-lt"/>
                <a:ea typeface="+mn-ea"/>
                <a:cs typeface="+mn-cs"/>
              </a:defRPr>
            </a:lvl4pPr>
            <a:lvl5pPr marL="1343025" indent="-266700" algn="l" defTabSz="914377" rtl="0" eaLnBrk="1" latinLnBrk="0" hangingPunct="1">
              <a:spcBef>
                <a:spcPts val="0"/>
              </a:spcBef>
              <a:spcAft>
                <a:spcPts val="600"/>
              </a:spcAft>
              <a:buClr>
                <a:schemeClr val="accent2"/>
              </a:buClr>
              <a:buFont typeface="Arial" pitchFamily="34" charset="0"/>
              <a:buChar char="»"/>
              <a:defRPr sz="1400" b="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693" marR="0" lvl="0" indent="-266693" algn="l" defTabSz="914354" rtl="0" eaLnBrk="1" fontAlgn="auto" latinLnBrk="0" hangingPunct="1">
              <a:lnSpc>
                <a:spcPct val="100000"/>
              </a:lnSpc>
              <a:spcBef>
                <a:spcPts val="0"/>
              </a:spcBef>
              <a:spcAft>
                <a:spcPts val="600"/>
              </a:spcAft>
              <a:buClr>
                <a:srgbClr val="1C7DAD"/>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lumMod val="75000"/>
                  </a:srgbClr>
                </a:solidFill>
                <a:effectLst/>
                <a:uLnTx/>
                <a:uFillTx/>
                <a:latin typeface="Arial"/>
                <a:ea typeface="+mn-ea"/>
                <a:cs typeface="+mn-cs"/>
              </a:rPr>
              <a:t>First-generation TPO-R agonist</a:t>
            </a:r>
          </a:p>
          <a:p>
            <a:pPr marL="604824" marR="0" lvl="1" indent="-295267" algn="l" defTabSz="914354" rtl="0" eaLnBrk="1" fontAlgn="auto" latinLnBrk="0" hangingPunct="1">
              <a:lnSpc>
                <a:spcPct val="100000"/>
              </a:lnSpc>
              <a:spcBef>
                <a:spcPts val="0"/>
              </a:spcBef>
              <a:spcAft>
                <a:spcPts val="1200"/>
              </a:spcAft>
              <a:buClr>
                <a:srgbClr val="1C7DAD"/>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lumMod val="75000"/>
                  </a:srgbClr>
                </a:solidFill>
                <a:effectLst/>
                <a:uLnTx/>
                <a:uFillTx/>
                <a:latin typeface="Arial"/>
                <a:ea typeface="+mn-ea"/>
                <a:cs typeface="+mn-cs"/>
              </a:rPr>
              <a:t>Binds to the transmembrane domain of TPO-R, acting in synergy with TPO to stimulate </a:t>
            </a:r>
            <a:r>
              <a:rPr kumimoji="0" lang="en-GB" sz="2000" b="0" i="0" u="none" strike="noStrike" kern="1200" cap="none" spc="0" normalizeH="0" baseline="0" noProof="0" dirty="0" err="1">
                <a:ln>
                  <a:noFill/>
                </a:ln>
                <a:solidFill>
                  <a:srgbClr val="000000">
                    <a:lumMod val="75000"/>
                  </a:srgbClr>
                </a:solidFill>
                <a:effectLst/>
                <a:uLnTx/>
                <a:uFillTx/>
                <a:latin typeface="Arial"/>
                <a:ea typeface="+mn-ea"/>
                <a:cs typeface="+mn-cs"/>
              </a:rPr>
              <a:t>hematopoiesis</a:t>
            </a:r>
            <a:r>
              <a:rPr kumimoji="0" lang="en-US" sz="2000" b="0" i="0" u="none" strike="noStrike" kern="1200" cap="none" spc="0" normalizeH="0" baseline="30000" noProof="0" dirty="0">
                <a:ln>
                  <a:noFill/>
                </a:ln>
                <a:solidFill>
                  <a:srgbClr val="000000">
                    <a:lumMod val="75000"/>
                  </a:srgbClr>
                </a:solidFill>
                <a:effectLst/>
                <a:uLnTx/>
                <a:uFillTx/>
                <a:latin typeface="Arial"/>
                <a:ea typeface="+mn-ea"/>
                <a:cs typeface="+mn-cs"/>
              </a:rPr>
              <a:t>1</a:t>
            </a:r>
          </a:p>
        </p:txBody>
      </p:sp>
    </p:spTree>
    <p:extLst>
      <p:ext uri="{BB962C8B-B14F-4D97-AF65-F5344CB8AC3E}">
        <p14:creationId xmlns:p14="http://schemas.microsoft.com/office/powerpoint/2010/main" val="224410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flipV="1">
            <a:off x="5594907" y="4454472"/>
            <a:ext cx="0" cy="799227"/>
          </a:xfrm>
          <a:prstGeom prst="straightConnector1">
            <a:avLst/>
          </a:prstGeom>
          <a:ln w="38100">
            <a:solidFill>
              <a:srgbClr val="55C8EC"/>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595195" y="3196415"/>
            <a:ext cx="0" cy="773591"/>
          </a:xfrm>
          <a:prstGeom prst="straightConnector1">
            <a:avLst/>
          </a:prstGeom>
          <a:ln w="38100">
            <a:solidFill>
              <a:srgbClr val="55C8E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t>Eltrombopag remains efficacious in ‘real-world’ clinical practice</a:t>
            </a:r>
          </a:p>
        </p:txBody>
      </p:sp>
      <p:sp>
        <p:nvSpPr>
          <p:cNvPr id="5" name="Text Placeholder 4"/>
          <p:cNvSpPr>
            <a:spLocks noGrp="1"/>
          </p:cNvSpPr>
          <p:nvPr>
            <p:ph type="body" sz="quarter" idx="13"/>
          </p:nvPr>
        </p:nvSpPr>
        <p:spPr>
          <a:xfrm>
            <a:off x="5778500" y="6096461"/>
            <a:ext cx="6053667" cy="393783"/>
          </a:xfrm>
        </p:spPr>
        <p:txBody>
          <a:bodyPr>
            <a:noAutofit/>
          </a:bodyPr>
          <a:lstStyle/>
          <a:p>
            <a:r>
              <a:rPr lang="en-GB" dirty="0"/>
              <a:t>1. </a:t>
            </a:r>
            <a:r>
              <a:rPr lang="en-GB" dirty="0" err="1"/>
              <a:t>Lengline</a:t>
            </a:r>
            <a:r>
              <a:rPr lang="en-GB" dirty="0"/>
              <a:t> E </a:t>
            </a:r>
            <a:r>
              <a:rPr lang="en-GB" i="1" dirty="0"/>
              <a:t>et al</a:t>
            </a:r>
            <a:r>
              <a:rPr lang="en-GB" dirty="0"/>
              <a:t>. </a:t>
            </a:r>
            <a:r>
              <a:rPr lang="en-GB" i="1" dirty="0"/>
              <a:t>Blood </a:t>
            </a:r>
            <a:r>
              <a:rPr lang="en-GB" dirty="0"/>
              <a:t>2016;128:abst 2684;</a:t>
            </a:r>
            <a:br>
              <a:rPr lang="en-GB" dirty="0"/>
            </a:br>
            <a:r>
              <a:rPr lang="en-GB" dirty="0"/>
              <a:t> 2. Desmond R </a:t>
            </a:r>
            <a:r>
              <a:rPr lang="en-GB" i="1" dirty="0"/>
              <a:t>et al. Blood</a:t>
            </a:r>
            <a:r>
              <a:rPr lang="en-GB" dirty="0"/>
              <a:t> 2014;123:1818–1825</a:t>
            </a:r>
          </a:p>
        </p:txBody>
      </p:sp>
      <p:sp>
        <p:nvSpPr>
          <p:cNvPr id="12" name="Text Box 3"/>
          <p:cNvSpPr txBox="1">
            <a:spLocks noChangeArrowheads="1"/>
          </p:cNvSpPr>
          <p:nvPr/>
        </p:nvSpPr>
        <p:spPr bwMode="auto">
          <a:xfrm>
            <a:off x="536373" y="2020740"/>
            <a:ext cx="11165823" cy="356463"/>
          </a:xfrm>
          <a:prstGeom prst="rect">
            <a:avLst/>
          </a:prstGeom>
          <a:solidFill>
            <a:srgbClr val="FE7F00"/>
          </a:solidFill>
          <a:ln w="9525">
            <a:noFill/>
            <a:miter lim="800000"/>
            <a:headEnd/>
            <a:tailEnd/>
          </a:ln>
          <a:effectLst>
            <a:outerShdw blurRad="50800" dist="38100" dir="2700000" algn="tl" rotWithShape="0">
              <a:prstClr val="black">
                <a:alpha val="40000"/>
              </a:prstClr>
            </a:outerShdw>
          </a:effectLst>
          <a:extLst/>
        </p:spPr>
        <p:txBody>
          <a:bodyPr wrap="square" lIns="109176" tIns="54588" rIns="109176" bIns="54588">
            <a:spAutoFit/>
          </a:bodyPr>
          <a:lstStyle>
            <a:lvl1pPr algn="l" defTabSz="817563">
              <a:defRPr sz="2400">
                <a:solidFill>
                  <a:schemeClr val="tx1"/>
                </a:solidFill>
                <a:latin typeface="Times" pitchFamily="18" charset="0"/>
              </a:defRPr>
            </a:lvl1pPr>
            <a:lvl2pPr marL="666750" indent="-257175" algn="l" defTabSz="817563">
              <a:defRPr sz="2400">
                <a:solidFill>
                  <a:schemeClr val="tx1"/>
                </a:solidFill>
                <a:latin typeface="Times" pitchFamily="18" charset="0"/>
              </a:defRPr>
            </a:lvl2pPr>
            <a:lvl3pPr marL="1025525" indent="-206375" algn="l" defTabSz="817563">
              <a:defRPr sz="2400">
                <a:solidFill>
                  <a:schemeClr val="tx1"/>
                </a:solidFill>
                <a:latin typeface="Times" pitchFamily="18" charset="0"/>
              </a:defRPr>
            </a:lvl3pPr>
            <a:lvl4pPr marL="1435100" indent="-204788" algn="l" defTabSz="817563">
              <a:defRPr sz="2400">
                <a:solidFill>
                  <a:schemeClr val="tx1"/>
                </a:solidFill>
                <a:latin typeface="Times" pitchFamily="18" charset="0"/>
              </a:defRPr>
            </a:lvl4pPr>
            <a:lvl5pPr marL="1844675" indent="-204788" algn="l" defTabSz="817563">
              <a:defRPr sz="2400">
                <a:solidFill>
                  <a:schemeClr val="tx1"/>
                </a:solidFill>
                <a:latin typeface="Times" pitchFamily="18" charset="0"/>
              </a:defRPr>
            </a:lvl5pPr>
            <a:lvl6pPr marL="2301875" indent="-204788" defTabSz="817563" eaLnBrk="0" fontAlgn="base" hangingPunct="0">
              <a:spcBef>
                <a:spcPct val="0"/>
              </a:spcBef>
              <a:spcAft>
                <a:spcPct val="0"/>
              </a:spcAft>
              <a:defRPr sz="2400">
                <a:solidFill>
                  <a:schemeClr val="tx1"/>
                </a:solidFill>
                <a:latin typeface="Times" pitchFamily="18" charset="0"/>
              </a:defRPr>
            </a:lvl6pPr>
            <a:lvl7pPr marL="2759075" indent="-204788" defTabSz="817563" eaLnBrk="0" fontAlgn="base" hangingPunct="0">
              <a:spcBef>
                <a:spcPct val="0"/>
              </a:spcBef>
              <a:spcAft>
                <a:spcPct val="0"/>
              </a:spcAft>
              <a:defRPr sz="2400">
                <a:solidFill>
                  <a:schemeClr val="tx1"/>
                </a:solidFill>
                <a:latin typeface="Times" pitchFamily="18" charset="0"/>
              </a:defRPr>
            </a:lvl7pPr>
            <a:lvl8pPr marL="3216275" indent="-204788" defTabSz="817563" eaLnBrk="0" fontAlgn="base" hangingPunct="0">
              <a:spcBef>
                <a:spcPct val="0"/>
              </a:spcBef>
              <a:spcAft>
                <a:spcPct val="0"/>
              </a:spcAft>
              <a:defRPr sz="2400">
                <a:solidFill>
                  <a:schemeClr val="tx1"/>
                </a:solidFill>
                <a:latin typeface="Times" pitchFamily="18" charset="0"/>
              </a:defRPr>
            </a:lvl8pPr>
            <a:lvl9pPr marL="3673475" indent="-204788" defTabSz="817563" eaLnBrk="0" fontAlgn="base" hangingPunct="0">
              <a:spcBef>
                <a:spcPct val="0"/>
              </a:spcBef>
              <a:spcAft>
                <a:spcPct val="0"/>
              </a:spcAft>
              <a:defRPr sz="2400">
                <a:solidFill>
                  <a:schemeClr val="tx1"/>
                </a:solidFill>
                <a:latin typeface="Times" pitchFamily="18" charset="0"/>
              </a:defRPr>
            </a:lvl9pPr>
          </a:lstStyle>
          <a:p>
            <a:pPr marL="0" marR="0" lvl="0" indent="0" algn="ctr" defTabSz="1090057"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itchFamily="34" charset="0"/>
                <a:ea typeface="+mn-ea"/>
                <a:cs typeface="+mn-cs"/>
              </a:rPr>
              <a:t>Hematological response was observed in 40% of patients,</a:t>
            </a:r>
            <a:r>
              <a:rPr kumimoji="0" lang="en-US" sz="1600" b="1" i="0" u="none" strike="noStrike" kern="1200" cap="none" spc="0" normalizeH="0" baseline="30000" noProof="0" dirty="0">
                <a:ln>
                  <a:noFill/>
                </a:ln>
                <a:solidFill>
                  <a:srgbClr val="FFFFFF"/>
                </a:solidFill>
                <a:effectLst/>
                <a:uLnTx/>
                <a:uFillTx/>
                <a:latin typeface="Arial" pitchFamily="34" charset="0"/>
                <a:ea typeface="+mn-ea"/>
                <a:cs typeface="+mn-cs"/>
              </a:rPr>
              <a:t>1</a:t>
            </a:r>
            <a:r>
              <a:rPr kumimoji="0" lang="en-US" sz="1600" b="1" i="0" u="none" strike="noStrike" kern="1200" cap="none" spc="0" normalizeH="0" baseline="0" noProof="0" dirty="0">
                <a:ln>
                  <a:noFill/>
                </a:ln>
                <a:solidFill>
                  <a:srgbClr val="FFFFFF"/>
                </a:solidFill>
                <a:effectLst/>
                <a:uLnTx/>
                <a:uFillTx/>
                <a:latin typeface="Arial" pitchFamily="34" charset="0"/>
                <a:ea typeface="+mn-ea"/>
                <a:cs typeface="+mn-cs"/>
              </a:rPr>
              <a:t> comparable with previously published clinical trials</a:t>
            </a:r>
            <a:r>
              <a:rPr kumimoji="0" lang="en-US" sz="1600" b="1" i="0" u="none" strike="noStrike" kern="1200" cap="none" spc="0" normalizeH="0" baseline="30000" noProof="0" dirty="0">
                <a:ln>
                  <a:noFill/>
                </a:ln>
                <a:solidFill>
                  <a:srgbClr val="FFFFFF"/>
                </a:solidFill>
                <a:effectLst/>
                <a:uLnTx/>
                <a:uFillTx/>
                <a:latin typeface="Arial" pitchFamily="34" charset="0"/>
                <a:ea typeface="+mn-ea"/>
                <a:cs typeface="+mn-cs"/>
              </a:rPr>
              <a:t>2</a:t>
            </a:r>
          </a:p>
        </p:txBody>
      </p:sp>
      <p:sp>
        <p:nvSpPr>
          <p:cNvPr id="14" name="TextBox 13"/>
          <p:cNvSpPr txBox="1"/>
          <p:nvPr/>
        </p:nvSpPr>
        <p:spPr>
          <a:xfrm>
            <a:off x="1011018" y="1178749"/>
            <a:ext cx="10216529" cy="707886"/>
          </a:xfrm>
          <a:prstGeom prst="rect">
            <a:avLst/>
          </a:prstGeom>
          <a:solidFill>
            <a:schemeClr val="accent2">
              <a:lumMod val="20000"/>
              <a:lumOff val="80000"/>
            </a:schemeClr>
          </a:solidFill>
          <a:ln w="28575">
            <a:solidFill>
              <a:srgbClr val="1C7DAD"/>
            </a:solidFill>
          </a:ln>
          <a:effectLst>
            <a:outerShdw blurRad="50800" dist="38100" dir="2700000" algn="tl" rotWithShape="0">
              <a:prstClr val="black">
                <a:alpha val="40000"/>
              </a:prstClr>
            </a:outerShdw>
          </a:effectLst>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Nationwide survey on the use of eltrombopag in patients with severe aplastic anemia: Report on behalf of the French reference </a:t>
            </a:r>
            <a:r>
              <a:rPr kumimoji="0" lang="en-GB" sz="1400" b="1" i="0" u="none" strike="noStrike" kern="1200" cap="none" spc="0" normalizeH="0" baseline="0" noProof="0" dirty="0" err="1">
                <a:ln>
                  <a:noFill/>
                </a:ln>
                <a:solidFill>
                  <a:srgbClr val="000000"/>
                </a:solidFill>
                <a:effectLst/>
                <a:uLnTx/>
                <a:uFillTx/>
                <a:latin typeface="Arial"/>
                <a:ea typeface="+mn-ea"/>
                <a:cs typeface="+mn-cs"/>
              </a:rPr>
              <a:t>center</a:t>
            </a:r>
            <a:r>
              <a:rPr kumimoji="0" lang="en-GB" sz="1400" b="1" i="0" u="none" strike="noStrike" kern="1200" cap="none" spc="0" normalizeH="0" baseline="0" noProof="0" dirty="0">
                <a:ln>
                  <a:noFill/>
                </a:ln>
                <a:solidFill>
                  <a:srgbClr val="000000"/>
                </a:solidFill>
                <a:effectLst/>
                <a:uLnTx/>
                <a:uFillTx/>
                <a:latin typeface="Arial"/>
                <a:ea typeface="+mn-ea"/>
                <a:cs typeface="+mn-cs"/>
              </a:rPr>
              <a:t> for aplastic anemia</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rgbClr val="000000"/>
                </a:solidFill>
                <a:effectLst/>
                <a:uLnTx/>
                <a:uFillTx/>
                <a:latin typeface="Arial"/>
                <a:ea typeface="+mn-ea"/>
                <a:cs typeface="+mn-cs"/>
              </a:rPr>
              <a:t>Lengline</a:t>
            </a:r>
            <a:r>
              <a:rPr kumimoji="0" lang="en-GB" sz="1200" b="0" i="0" u="none" strike="noStrike" kern="1200" cap="none" spc="0" normalizeH="0" baseline="0" noProof="0" dirty="0">
                <a:ln>
                  <a:noFill/>
                </a:ln>
                <a:solidFill>
                  <a:srgbClr val="000000"/>
                </a:solidFill>
                <a:effectLst/>
                <a:uLnTx/>
                <a:uFillTx/>
                <a:latin typeface="Arial"/>
                <a:ea typeface="+mn-ea"/>
                <a:cs typeface="+mn-cs"/>
              </a:rPr>
              <a:t> E </a:t>
            </a:r>
            <a:r>
              <a:rPr kumimoji="0" lang="en-GB" sz="1200" b="0" i="1" u="none" strike="noStrike" kern="1200" cap="none" spc="0" normalizeH="0" baseline="0" noProof="0" dirty="0">
                <a:ln>
                  <a:noFill/>
                </a:ln>
                <a:solidFill>
                  <a:srgbClr val="000000"/>
                </a:solidFill>
                <a:effectLst/>
                <a:uLnTx/>
                <a:uFillTx/>
                <a:latin typeface="Arial"/>
                <a:ea typeface="+mn-ea"/>
                <a:cs typeface="+mn-cs"/>
              </a:rPr>
              <a:t>et al</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1" u="none" strike="noStrike" kern="1200" cap="none" spc="0" normalizeH="0" baseline="0" noProof="0" dirty="0">
                <a:ln>
                  <a:noFill/>
                </a:ln>
                <a:solidFill>
                  <a:srgbClr val="000000"/>
                </a:solidFill>
                <a:effectLst/>
                <a:uLnTx/>
                <a:uFillTx/>
                <a:latin typeface="Arial"/>
                <a:ea typeface="+mn-ea"/>
                <a:cs typeface="+mn-cs"/>
              </a:rPr>
              <a:t>Blood </a:t>
            </a:r>
            <a:r>
              <a:rPr kumimoji="0" lang="en-GB" sz="1200" b="0" i="0" u="none" strike="noStrike" kern="1200" cap="none" spc="0" normalizeH="0" baseline="0" noProof="0" dirty="0">
                <a:ln>
                  <a:noFill/>
                </a:ln>
                <a:solidFill>
                  <a:srgbClr val="000000"/>
                </a:solidFill>
                <a:effectLst/>
                <a:uLnTx/>
                <a:uFillTx/>
                <a:latin typeface="Arial"/>
                <a:ea typeface="+mn-ea"/>
                <a:cs typeface="+mn-cs"/>
              </a:rPr>
              <a:t>2016;128:abst 2684</a:t>
            </a:r>
          </a:p>
        </p:txBody>
      </p:sp>
      <p:sp>
        <p:nvSpPr>
          <p:cNvPr id="47" name="Rectangle: Rounded Corners 46"/>
          <p:cNvSpPr/>
          <p:nvPr/>
        </p:nvSpPr>
        <p:spPr>
          <a:xfrm>
            <a:off x="7038641" y="3573786"/>
            <a:ext cx="2233879" cy="1274652"/>
          </a:xfrm>
          <a:prstGeom prst="roundRect">
            <a:avLst/>
          </a:prstGeom>
          <a:solidFill>
            <a:schemeClr val="bg1"/>
          </a:solidFill>
          <a:ln>
            <a:solidFill>
              <a:srgbClr val="0D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Liver toxicity (cytolysis) most common side effect (n=11, 24%)</a:t>
            </a:r>
          </a:p>
        </p:txBody>
      </p:sp>
      <p:sp>
        <p:nvSpPr>
          <p:cNvPr id="13" name="Rectangle: Rounded Corners 12"/>
          <p:cNvSpPr/>
          <p:nvPr/>
        </p:nvSpPr>
        <p:spPr>
          <a:xfrm>
            <a:off x="273143" y="3793325"/>
            <a:ext cx="1660941" cy="881849"/>
          </a:xfrm>
          <a:prstGeom prst="round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46 SAA patients</a:t>
            </a:r>
          </a:p>
        </p:txBody>
      </p:sp>
      <p:cxnSp>
        <p:nvCxnSpPr>
          <p:cNvPr id="17" name="Straight Arrow Connector 16"/>
          <p:cNvCxnSpPr/>
          <p:nvPr/>
        </p:nvCxnSpPr>
        <p:spPr>
          <a:xfrm>
            <a:off x="1600846" y="4819534"/>
            <a:ext cx="724335" cy="365397"/>
          </a:xfrm>
          <a:prstGeom prst="straightConnector1">
            <a:avLst/>
          </a:prstGeom>
          <a:ln w="38100">
            <a:solidFill>
              <a:srgbClr val="0D3E5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597788" y="3249267"/>
            <a:ext cx="727393" cy="392472"/>
          </a:xfrm>
          <a:prstGeom prst="straightConnector1">
            <a:avLst/>
          </a:prstGeom>
          <a:ln w="38100">
            <a:solidFill>
              <a:srgbClr val="0D3E5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p:cNvSpPr/>
          <p:nvPr/>
        </p:nvSpPr>
        <p:spPr>
          <a:xfrm>
            <a:off x="2325296" y="5253699"/>
            <a:ext cx="1497365" cy="788379"/>
          </a:xfrm>
          <a:prstGeom prst="round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35 refractory to IST</a:t>
            </a:r>
          </a:p>
        </p:txBody>
      </p:sp>
      <p:sp>
        <p:nvSpPr>
          <p:cNvPr id="22" name="Rectangle: Rounded Corners 21"/>
          <p:cNvSpPr/>
          <p:nvPr/>
        </p:nvSpPr>
        <p:spPr>
          <a:xfrm>
            <a:off x="2325180" y="2475677"/>
            <a:ext cx="1497365" cy="753505"/>
          </a:xfrm>
          <a:prstGeom prst="round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11 treatment-naïve</a:t>
            </a:r>
          </a:p>
        </p:txBody>
      </p:sp>
      <p:grpSp>
        <p:nvGrpSpPr>
          <p:cNvPr id="32" name="Group 31"/>
          <p:cNvGrpSpPr/>
          <p:nvPr/>
        </p:nvGrpSpPr>
        <p:grpSpPr>
          <a:xfrm rot="16200000">
            <a:off x="7895569" y="3650459"/>
            <a:ext cx="2917363" cy="1226388"/>
            <a:chOff x="3757674" y="2248568"/>
            <a:chExt cx="1496447" cy="1421558"/>
          </a:xfrm>
        </p:grpSpPr>
        <p:cxnSp>
          <p:nvCxnSpPr>
            <p:cNvPr id="24" name="Straight Connector 23"/>
            <p:cNvCxnSpPr/>
            <p:nvPr/>
          </p:nvCxnSpPr>
          <p:spPr>
            <a:xfrm flipH="1">
              <a:off x="5071774" y="2248568"/>
              <a:ext cx="2118" cy="297206"/>
            </a:xfrm>
            <a:prstGeom prst="line">
              <a:avLst/>
            </a:prstGeom>
            <a:ln w="38100">
              <a:solidFill>
                <a:srgbClr val="0D3E5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499076" y="2624490"/>
              <a:ext cx="13644" cy="1496447"/>
            </a:xfrm>
            <a:prstGeom prst="line">
              <a:avLst/>
            </a:prstGeom>
            <a:ln w="38100">
              <a:solidFill>
                <a:srgbClr val="0D3E56"/>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7153" y="3365889"/>
              <a:ext cx="0" cy="304237"/>
            </a:xfrm>
            <a:prstGeom prst="straightConnector1">
              <a:avLst/>
            </a:prstGeom>
            <a:ln w="38100">
              <a:solidFill>
                <a:srgbClr val="0D3E56"/>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Rounded Corners 32"/>
          <p:cNvSpPr/>
          <p:nvPr/>
        </p:nvSpPr>
        <p:spPr>
          <a:xfrm>
            <a:off x="4557400" y="2475677"/>
            <a:ext cx="2075017" cy="773591"/>
          </a:xfrm>
          <a:prstGeom prst="round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Eltrombopag: median duration </a:t>
            </a:r>
            <a:br>
              <a:rPr kumimoji="0" lang="en-GB" sz="1600" b="0" i="0" u="none" strike="noStrike" kern="1200" cap="none" spc="0" normalizeH="0" baseline="0" noProof="0" dirty="0">
                <a:ln>
                  <a:noFill/>
                </a:ln>
                <a:solidFill>
                  <a:srgbClr val="000000"/>
                </a:solidFill>
                <a:effectLst/>
                <a:uLnTx/>
                <a:uFillTx/>
                <a:latin typeface="Arial"/>
                <a:ea typeface="+mn-ea"/>
                <a:cs typeface="+mn-cs"/>
              </a:rPr>
            </a:br>
            <a:r>
              <a:rPr kumimoji="0" lang="en-GB" sz="1600" b="0" i="0" u="none" strike="noStrike" kern="1200" cap="none" spc="0" normalizeH="0" baseline="0" noProof="0" dirty="0">
                <a:ln>
                  <a:noFill/>
                </a:ln>
                <a:solidFill>
                  <a:srgbClr val="000000"/>
                </a:solidFill>
                <a:effectLst/>
                <a:uLnTx/>
                <a:uFillTx/>
                <a:latin typeface="Arial"/>
                <a:ea typeface="+mn-ea"/>
                <a:cs typeface="+mn-cs"/>
              </a:rPr>
              <a:t>6 months</a:t>
            </a:r>
          </a:p>
        </p:txBody>
      </p:sp>
      <p:sp>
        <p:nvSpPr>
          <p:cNvPr id="34" name="TextBox 33"/>
          <p:cNvSpPr txBox="1"/>
          <p:nvPr/>
        </p:nvSpPr>
        <p:spPr>
          <a:xfrm>
            <a:off x="4802125" y="3970343"/>
            <a:ext cx="1585563" cy="54386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67" b="0" i="1" u="none" strike="noStrike" kern="1200" cap="none" spc="0" normalizeH="0" baseline="0" noProof="0" dirty="0">
                <a:ln>
                  <a:noFill/>
                </a:ln>
                <a:solidFill>
                  <a:srgbClr val="000000"/>
                </a:solidFill>
                <a:effectLst/>
                <a:uLnTx/>
                <a:uFillTx/>
                <a:latin typeface="Arial"/>
                <a:ea typeface="+mn-ea"/>
                <a:cs typeface="+mn-cs"/>
              </a:rPr>
              <a:t>17 months after diagnosis</a:t>
            </a:r>
          </a:p>
        </p:txBody>
      </p:sp>
      <p:sp>
        <p:nvSpPr>
          <p:cNvPr id="35" name="Rectangle: Rounded Corners 34"/>
          <p:cNvSpPr/>
          <p:nvPr/>
        </p:nvSpPr>
        <p:spPr>
          <a:xfrm>
            <a:off x="4557855" y="5253699"/>
            <a:ext cx="2074680" cy="799227"/>
          </a:xfrm>
          <a:prstGeom prst="round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Eltrombopag: median duration </a:t>
            </a:r>
            <a:br>
              <a:rPr kumimoji="0" lang="en-GB" sz="1600" b="0" i="0" u="none" strike="noStrike" kern="1200" cap="none" spc="0" normalizeH="0" baseline="0" noProof="0" dirty="0">
                <a:ln>
                  <a:noFill/>
                </a:ln>
                <a:solidFill>
                  <a:srgbClr val="000000"/>
                </a:solidFill>
                <a:effectLst/>
                <a:uLnTx/>
                <a:uFillTx/>
                <a:latin typeface="Arial"/>
                <a:ea typeface="+mn-ea"/>
                <a:cs typeface="+mn-cs"/>
              </a:rPr>
            </a:br>
            <a:r>
              <a:rPr kumimoji="0" lang="en-GB" sz="1600" b="0" i="0" u="none" strike="noStrike" kern="1200" cap="none" spc="0" normalizeH="0" baseline="0" noProof="0" dirty="0">
                <a:ln>
                  <a:noFill/>
                </a:ln>
                <a:solidFill>
                  <a:srgbClr val="000000"/>
                </a:solidFill>
                <a:effectLst/>
                <a:uLnTx/>
                <a:uFillTx/>
                <a:latin typeface="Arial"/>
                <a:ea typeface="+mn-ea"/>
                <a:cs typeface="+mn-cs"/>
              </a:rPr>
              <a:t>6 months</a:t>
            </a:r>
          </a:p>
        </p:txBody>
      </p:sp>
      <p:sp>
        <p:nvSpPr>
          <p:cNvPr id="41" name="Rectangle: Rounded Corners 40"/>
          <p:cNvSpPr/>
          <p:nvPr/>
        </p:nvSpPr>
        <p:spPr>
          <a:xfrm>
            <a:off x="7044237" y="2475677"/>
            <a:ext cx="2228284" cy="773591"/>
          </a:xfrm>
          <a:prstGeom prst="roundRect">
            <a:avLst/>
          </a:prstGeom>
          <a:solidFill>
            <a:schemeClr val="bg1"/>
          </a:solidFill>
          <a:ln>
            <a:solidFill>
              <a:srgbClr val="F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48.6% of patients transfusion independent</a:t>
            </a:r>
          </a:p>
        </p:txBody>
      </p:sp>
      <p:sp>
        <p:nvSpPr>
          <p:cNvPr id="42" name="Rectangle: Rounded Corners 41"/>
          <p:cNvSpPr/>
          <p:nvPr/>
        </p:nvSpPr>
        <p:spPr>
          <a:xfrm>
            <a:off x="7044472" y="5253700"/>
            <a:ext cx="2228049" cy="799225"/>
          </a:xfrm>
          <a:prstGeom prst="roundRect">
            <a:avLst/>
          </a:prstGeom>
          <a:solidFill>
            <a:schemeClr val="bg1"/>
          </a:solidFill>
          <a:ln>
            <a:solidFill>
              <a:srgbClr val="F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36.4% of patients transfusion independent</a:t>
            </a:r>
          </a:p>
        </p:txBody>
      </p:sp>
      <p:sp>
        <p:nvSpPr>
          <p:cNvPr id="43" name="Rectangle: Rounded Corners 42"/>
          <p:cNvSpPr/>
          <p:nvPr/>
        </p:nvSpPr>
        <p:spPr>
          <a:xfrm>
            <a:off x="10060631" y="3573785"/>
            <a:ext cx="1734868" cy="1271155"/>
          </a:xfrm>
          <a:prstGeom prst="roundRect">
            <a:avLst/>
          </a:prstGeom>
          <a:solidFill>
            <a:srgbClr val="1C7DAD"/>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48% of patients remained on treatment</a:t>
            </a:r>
          </a:p>
        </p:txBody>
      </p:sp>
      <p:cxnSp>
        <p:nvCxnSpPr>
          <p:cNvPr id="55" name="Straight Connector 54"/>
          <p:cNvCxnSpPr/>
          <p:nvPr/>
        </p:nvCxnSpPr>
        <p:spPr>
          <a:xfrm>
            <a:off x="3822662" y="5682581"/>
            <a:ext cx="735193" cy="5424"/>
          </a:xfrm>
          <a:prstGeom prst="line">
            <a:avLst/>
          </a:prstGeom>
          <a:ln w="38100">
            <a:solidFill>
              <a:srgbClr val="0D3E5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834898" y="2794364"/>
            <a:ext cx="729677" cy="2969"/>
          </a:xfrm>
          <a:prstGeom prst="line">
            <a:avLst/>
          </a:prstGeom>
          <a:ln w="38100">
            <a:solidFill>
              <a:srgbClr val="0D3E5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38361" y="5708392"/>
            <a:ext cx="411936" cy="5993"/>
          </a:xfrm>
          <a:prstGeom prst="line">
            <a:avLst/>
          </a:prstGeom>
          <a:ln w="38100">
            <a:solidFill>
              <a:srgbClr val="0D3E5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632535" y="2844593"/>
            <a:ext cx="411936" cy="5993"/>
          </a:xfrm>
          <a:prstGeom prst="line">
            <a:avLst/>
          </a:prstGeom>
          <a:ln w="38100">
            <a:solidFill>
              <a:srgbClr val="0D3E5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288667" y="2817074"/>
            <a:ext cx="411936" cy="5993"/>
          </a:xfrm>
          <a:prstGeom prst="line">
            <a:avLst/>
          </a:prstGeom>
          <a:ln w="38100">
            <a:solidFill>
              <a:srgbClr val="0D3E5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99380" y="2840442"/>
            <a:ext cx="0" cy="2869791"/>
          </a:xfrm>
          <a:prstGeom prst="line">
            <a:avLst/>
          </a:prstGeom>
          <a:ln w="38100">
            <a:solidFill>
              <a:srgbClr val="0D3E5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a:off x="6902243" y="4068099"/>
            <a:ext cx="0" cy="262468"/>
          </a:xfrm>
          <a:prstGeom prst="straightConnector1">
            <a:avLst/>
          </a:prstGeom>
          <a:ln w="38100">
            <a:solidFill>
              <a:srgbClr val="0D3E5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266693" y="5702398"/>
            <a:ext cx="454435" cy="5993"/>
          </a:xfrm>
          <a:prstGeom prst="line">
            <a:avLst/>
          </a:prstGeom>
          <a:ln w="38100">
            <a:solidFill>
              <a:srgbClr val="0D3E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451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Regular assessment of somatic mutations with eltrombopag treatment may help identify risk of disease progression</a:t>
            </a:r>
          </a:p>
        </p:txBody>
      </p:sp>
      <p:sp>
        <p:nvSpPr>
          <p:cNvPr id="4" name="Text Placeholder 3"/>
          <p:cNvSpPr>
            <a:spLocks noGrp="1"/>
          </p:cNvSpPr>
          <p:nvPr>
            <p:ph type="body" sz="quarter" idx="12"/>
          </p:nvPr>
        </p:nvSpPr>
        <p:spPr/>
        <p:txBody>
          <a:bodyPr/>
          <a:lstStyle/>
          <a:p>
            <a:r>
              <a:rPr lang="en-GB" dirty="0"/>
              <a:t>MDS, myelodysplastic syndromes; PNH, paroxysmal nocturnal </a:t>
            </a:r>
            <a:r>
              <a:rPr lang="en-GB" dirty="0" err="1"/>
              <a:t>hemoglobinuria</a:t>
            </a:r>
            <a:endParaRPr lang="en-GB" dirty="0"/>
          </a:p>
        </p:txBody>
      </p:sp>
      <p:sp>
        <p:nvSpPr>
          <p:cNvPr id="5" name="Text Placeholder 4"/>
          <p:cNvSpPr>
            <a:spLocks noGrp="1"/>
          </p:cNvSpPr>
          <p:nvPr>
            <p:ph type="body" sz="quarter" idx="13"/>
          </p:nvPr>
        </p:nvSpPr>
        <p:spPr/>
        <p:txBody>
          <a:bodyPr>
            <a:normAutofit/>
          </a:bodyPr>
          <a:lstStyle/>
          <a:p>
            <a:r>
              <a:rPr lang="en-GB" dirty="0"/>
              <a:t>Patel B </a:t>
            </a:r>
            <a:r>
              <a:rPr lang="en-GB" i="1" dirty="0"/>
              <a:t>et al</a:t>
            </a:r>
            <a:r>
              <a:rPr lang="en-GB" dirty="0"/>
              <a:t>. </a:t>
            </a:r>
            <a:r>
              <a:rPr lang="en-GB" i="1" dirty="0"/>
              <a:t>Blood </a:t>
            </a:r>
            <a:r>
              <a:rPr lang="en-GB" dirty="0"/>
              <a:t>2016;128:abst 3892</a:t>
            </a:r>
          </a:p>
        </p:txBody>
      </p:sp>
      <p:sp>
        <p:nvSpPr>
          <p:cNvPr id="54" name="TextBox 53"/>
          <p:cNvSpPr txBox="1"/>
          <p:nvPr/>
        </p:nvSpPr>
        <p:spPr>
          <a:xfrm>
            <a:off x="948940" y="1232081"/>
            <a:ext cx="10216531" cy="492443"/>
          </a:xfrm>
          <a:prstGeom prst="rect">
            <a:avLst/>
          </a:prstGeom>
          <a:solidFill>
            <a:schemeClr val="accent2">
              <a:lumMod val="20000"/>
              <a:lumOff val="80000"/>
            </a:schemeClr>
          </a:solidFill>
          <a:ln w="28575">
            <a:solidFill>
              <a:schemeClr val="accent1"/>
            </a:solidFill>
          </a:ln>
          <a:effectLst>
            <a:outerShdw blurRad="50800" dist="38100" dir="2700000" algn="tl" rotWithShape="0">
              <a:prstClr val="black">
                <a:alpha val="40000"/>
              </a:prstClr>
            </a:outerShdw>
          </a:effectLst>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Clonal dynamics of refractory aplastic anemia in patients treated with eltrombopag</a:t>
            </a:r>
          </a:p>
          <a:p>
            <a:pPr marL="0" marR="0" lvl="0" indent="0" algn="r"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Patel B </a:t>
            </a:r>
            <a:r>
              <a:rPr kumimoji="0" lang="en-GB" sz="1200" b="0" i="1" u="none" strike="noStrike" kern="1200" cap="none" spc="0" normalizeH="0" baseline="0" noProof="0" dirty="0">
                <a:ln>
                  <a:noFill/>
                </a:ln>
                <a:solidFill>
                  <a:srgbClr val="000000"/>
                </a:solidFill>
                <a:effectLst/>
                <a:uLnTx/>
                <a:uFillTx/>
                <a:latin typeface="Arial"/>
                <a:ea typeface="+mn-ea"/>
                <a:cs typeface="+mn-cs"/>
              </a:rPr>
              <a:t>et al</a:t>
            </a:r>
            <a:r>
              <a:rPr kumimoji="0" lang="en-GB" sz="1200" b="0" i="0" u="none" strike="noStrike" kern="1200" cap="none" spc="0" normalizeH="0" baseline="0" noProof="0" dirty="0">
                <a:ln>
                  <a:noFill/>
                </a:ln>
                <a:solidFill>
                  <a:srgbClr val="000000"/>
                </a:solidFill>
                <a:effectLst/>
                <a:uLnTx/>
                <a:uFillTx/>
                <a:latin typeface="Arial"/>
                <a:ea typeface="+mn-ea"/>
                <a:cs typeface="+mn-cs"/>
              </a:rPr>
              <a:t>. </a:t>
            </a:r>
            <a:r>
              <a:rPr kumimoji="0" lang="en-GB" sz="1200" b="0" i="1" u="none" strike="noStrike" kern="1200" cap="none" spc="0" normalizeH="0" baseline="0" noProof="0" dirty="0">
                <a:ln>
                  <a:noFill/>
                </a:ln>
                <a:solidFill>
                  <a:srgbClr val="000000"/>
                </a:solidFill>
                <a:effectLst/>
                <a:uLnTx/>
                <a:uFillTx/>
                <a:latin typeface="Arial"/>
                <a:ea typeface="+mn-ea"/>
                <a:cs typeface="+mn-cs"/>
              </a:rPr>
              <a:t>Blood </a:t>
            </a:r>
            <a:r>
              <a:rPr kumimoji="0" lang="en-GB" sz="1200" b="0" i="0" u="none" strike="noStrike" kern="1200" cap="none" spc="0" normalizeH="0" baseline="0" noProof="0" dirty="0">
                <a:ln>
                  <a:noFill/>
                </a:ln>
                <a:solidFill>
                  <a:srgbClr val="000000"/>
                </a:solidFill>
                <a:effectLst/>
                <a:uLnTx/>
                <a:uFillTx/>
                <a:latin typeface="Arial"/>
                <a:ea typeface="+mn-ea"/>
                <a:cs typeface="+mn-cs"/>
              </a:rPr>
              <a:t>2016;128:abst 3892</a:t>
            </a:r>
          </a:p>
        </p:txBody>
      </p:sp>
      <p:sp>
        <p:nvSpPr>
          <p:cNvPr id="38" name="Rectangle 37"/>
          <p:cNvSpPr/>
          <p:nvPr/>
        </p:nvSpPr>
        <p:spPr>
          <a:xfrm>
            <a:off x="1883806" y="1848867"/>
            <a:ext cx="3894695" cy="1168975"/>
          </a:xfrm>
          <a:prstGeom prst="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26 refractory AA patients received eltrombopag for 12 weeks of therapy:</a:t>
            </a:r>
          </a:p>
          <a:p>
            <a:pPr marL="380990" marR="0" lvl="0" indent="-380990" algn="l" defTabSz="1219170" rtl="0" eaLnBrk="1" fontAlgn="auto" latinLnBrk="0" hangingPunct="1">
              <a:lnSpc>
                <a:spcPct val="100000"/>
              </a:lnSpc>
              <a:spcBef>
                <a:spcPts val="0"/>
              </a:spcBef>
              <a:spcAft>
                <a:spcPts val="0"/>
              </a:spcAft>
              <a:buClr>
                <a:srgbClr val="1C7DAD"/>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15/26 responded (58%)</a:t>
            </a:r>
          </a:p>
          <a:p>
            <a:pPr marL="380990" marR="0" lvl="0" indent="-380990" algn="l" defTabSz="1219170" rtl="0" eaLnBrk="1" fontAlgn="auto" latinLnBrk="0" hangingPunct="1">
              <a:lnSpc>
                <a:spcPct val="100000"/>
              </a:lnSpc>
              <a:spcBef>
                <a:spcPts val="0"/>
              </a:spcBef>
              <a:spcAft>
                <a:spcPts val="0"/>
              </a:spcAft>
              <a:buClr>
                <a:srgbClr val="1C7DAD"/>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3 non-responders</a:t>
            </a:r>
          </a:p>
        </p:txBody>
      </p:sp>
      <p:sp>
        <p:nvSpPr>
          <p:cNvPr id="51" name="Rectangle 50"/>
          <p:cNvSpPr/>
          <p:nvPr/>
        </p:nvSpPr>
        <p:spPr>
          <a:xfrm>
            <a:off x="6413499" y="1849149"/>
            <a:ext cx="3850463" cy="1165323"/>
          </a:xfrm>
          <a:prstGeom prst="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 case-control cohort of 26 refractory AA patients did not receive eltrombopag</a:t>
            </a:r>
          </a:p>
        </p:txBody>
      </p:sp>
      <p:sp>
        <p:nvSpPr>
          <p:cNvPr id="71" name="Rectangle 70"/>
          <p:cNvSpPr/>
          <p:nvPr/>
        </p:nvSpPr>
        <p:spPr>
          <a:xfrm>
            <a:off x="394187" y="3440974"/>
            <a:ext cx="3903035" cy="1125937"/>
          </a:xfrm>
          <a:prstGeom prst="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marR="0" lvl="0" indent="-228594" algn="l" defTabSz="1219170" rtl="0" eaLnBrk="1" fontAlgn="auto" latinLnBrk="0" hangingPunct="1">
              <a:lnSpc>
                <a:spcPct val="100000"/>
              </a:lnSpc>
              <a:spcBef>
                <a:spcPts val="0"/>
              </a:spcBef>
              <a:spcAft>
                <a:spcPts val="0"/>
              </a:spcAft>
              <a:buClr>
                <a:srgbClr val="1C7DAD"/>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23% (6/26) exhibited expanded PNH granulocytes</a:t>
            </a:r>
          </a:p>
          <a:p>
            <a:pPr marL="228594" marR="0" lvl="0" indent="-228594" algn="l" defTabSz="1219170" rtl="0" eaLnBrk="1" fontAlgn="auto" latinLnBrk="0" hangingPunct="1">
              <a:lnSpc>
                <a:spcPct val="100000"/>
              </a:lnSpc>
              <a:spcBef>
                <a:spcPts val="0"/>
              </a:spcBef>
              <a:spcAft>
                <a:spcPts val="0"/>
              </a:spcAft>
              <a:buClr>
                <a:srgbClr val="1C7DAD"/>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15% (4/26) exhibited </a:t>
            </a:r>
            <a:r>
              <a:rPr kumimoji="0" lang="en-GB" sz="1600" b="0" i="0" u="none" strike="noStrike" kern="1200" cap="none" spc="0" normalizeH="0" baseline="0" noProof="0" dirty="0" err="1">
                <a:ln>
                  <a:noFill/>
                </a:ln>
                <a:solidFill>
                  <a:srgbClr val="000000"/>
                </a:solidFill>
                <a:effectLst/>
                <a:uLnTx/>
                <a:uFillTx/>
                <a:latin typeface="Arial"/>
                <a:ea typeface="+mn-ea"/>
                <a:cs typeface="+mn-cs"/>
              </a:rPr>
              <a:t>subclonal</a:t>
            </a:r>
            <a:r>
              <a:rPr kumimoji="0" lang="en-GB" sz="1600" b="0" i="0" u="none" strike="noStrike" kern="1200" cap="none" spc="0" normalizeH="0" baseline="0" noProof="0" dirty="0">
                <a:ln>
                  <a:noFill/>
                </a:ln>
                <a:solidFill>
                  <a:srgbClr val="000000"/>
                </a:solidFill>
                <a:effectLst/>
                <a:uLnTx/>
                <a:uFillTx/>
                <a:latin typeface="Arial"/>
                <a:ea typeface="+mn-ea"/>
                <a:cs typeface="+mn-cs"/>
              </a:rPr>
              <a:t> chromosomal abnormalities</a:t>
            </a:r>
          </a:p>
        </p:txBody>
      </p:sp>
      <p:sp>
        <p:nvSpPr>
          <p:cNvPr id="77" name="Rectangle 76"/>
          <p:cNvSpPr/>
          <p:nvPr/>
        </p:nvSpPr>
        <p:spPr>
          <a:xfrm>
            <a:off x="3250961" y="4655057"/>
            <a:ext cx="5695428" cy="689776"/>
          </a:xfrm>
          <a:prstGeom prst="rect">
            <a:avLst/>
          </a:prstGeom>
          <a:solidFill>
            <a:schemeClr val="bg1"/>
          </a:solidFill>
          <a:ln w="38100">
            <a:solidFill>
              <a:srgbClr val="FE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srgbClr val="000000"/>
                </a:solidFill>
                <a:effectLst/>
                <a:uLnTx/>
                <a:uFillTx/>
                <a:latin typeface="Arial"/>
                <a:ea typeface="+mn-ea"/>
                <a:cs typeface="+mn-cs"/>
              </a:rPr>
              <a:t>No significant difference between groups </a:t>
            </a:r>
            <a:br>
              <a:rPr kumimoji="0" lang="en-GB" sz="1867" b="1" i="0" u="none" strike="noStrike" kern="1200" cap="none" spc="0" normalizeH="0" baseline="0" noProof="0" dirty="0">
                <a:ln>
                  <a:noFill/>
                </a:ln>
                <a:solidFill>
                  <a:srgbClr val="000000"/>
                </a:solidFill>
                <a:effectLst/>
                <a:uLnTx/>
                <a:uFillTx/>
                <a:latin typeface="Arial"/>
                <a:ea typeface="+mn-ea"/>
                <a:cs typeface="+mn-cs"/>
              </a:rPr>
            </a:br>
            <a:r>
              <a:rPr kumimoji="0" lang="en-GB" sz="1867" b="1" i="0" u="none" strike="noStrike" kern="1200" cap="none" spc="0" normalizeH="0" baseline="0" noProof="0" dirty="0">
                <a:ln>
                  <a:noFill/>
                </a:ln>
                <a:solidFill>
                  <a:srgbClr val="000000"/>
                </a:solidFill>
                <a:effectLst/>
                <a:uLnTx/>
                <a:uFillTx/>
                <a:latin typeface="Arial"/>
                <a:ea typeface="+mn-ea"/>
                <a:cs typeface="+mn-cs"/>
              </a:rPr>
              <a:t>in expansion of PNH clones</a:t>
            </a:r>
          </a:p>
        </p:txBody>
      </p:sp>
      <p:sp>
        <p:nvSpPr>
          <p:cNvPr id="80" name="Text Box 3"/>
          <p:cNvSpPr txBox="1">
            <a:spLocks noChangeArrowheads="1"/>
          </p:cNvSpPr>
          <p:nvPr/>
        </p:nvSpPr>
        <p:spPr bwMode="auto">
          <a:xfrm>
            <a:off x="493484" y="5445122"/>
            <a:ext cx="11209704" cy="684887"/>
          </a:xfrm>
          <a:prstGeom prst="rect">
            <a:avLst/>
          </a:prstGeom>
          <a:solidFill>
            <a:srgbClr val="FE7F00"/>
          </a:solidFill>
          <a:ln w="9525">
            <a:noFill/>
            <a:miter lim="800000"/>
            <a:headEnd/>
            <a:tailEnd/>
          </a:ln>
          <a:effectLst>
            <a:outerShdw blurRad="50800" dist="38100" dir="2700000" algn="tl" rotWithShape="0">
              <a:prstClr val="black">
                <a:alpha val="40000"/>
              </a:prstClr>
            </a:outerShdw>
          </a:effectLst>
          <a:extLst/>
        </p:spPr>
        <p:txBody>
          <a:bodyPr wrap="square" lIns="109176" tIns="54588" rIns="109176" bIns="54588">
            <a:spAutoFit/>
          </a:bodyPr>
          <a:lstStyle>
            <a:lvl1pPr algn="l" defTabSz="817563">
              <a:defRPr sz="2400">
                <a:solidFill>
                  <a:schemeClr val="tx1"/>
                </a:solidFill>
                <a:latin typeface="Times" pitchFamily="18" charset="0"/>
              </a:defRPr>
            </a:lvl1pPr>
            <a:lvl2pPr marL="666750" indent="-257175" algn="l" defTabSz="817563">
              <a:defRPr sz="2400">
                <a:solidFill>
                  <a:schemeClr val="tx1"/>
                </a:solidFill>
                <a:latin typeface="Times" pitchFamily="18" charset="0"/>
              </a:defRPr>
            </a:lvl2pPr>
            <a:lvl3pPr marL="1025525" indent="-206375" algn="l" defTabSz="817563">
              <a:defRPr sz="2400">
                <a:solidFill>
                  <a:schemeClr val="tx1"/>
                </a:solidFill>
                <a:latin typeface="Times" pitchFamily="18" charset="0"/>
              </a:defRPr>
            </a:lvl3pPr>
            <a:lvl4pPr marL="1435100" indent="-204788" algn="l" defTabSz="817563">
              <a:defRPr sz="2400">
                <a:solidFill>
                  <a:schemeClr val="tx1"/>
                </a:solidFill>
                <a:latin typeface="Times" pitchFamily="18" charset="0"/>
              </a:defRPr>
            </a:lvl4pPr>
            <a:lvl5pPr marL="1844675" indent="-204788" algn="l" defTabSz="817563">
              <a:defRPr sz="2400">
                <a:solidFill>
                  <a:schemeClr val="tx1"/>
                </a:solidFill>
                <a:latin typeface="Times" pitchFamily="18" charset="0"/>
              </a:defRPr>
            </a:lvl5pPr>
            <a:lvl6pPr marL="2301875" indent="-204788" defTabSz="817563" eaLnBrk="0" fontAlgn="base" hangingPunct="0">
              <a:spcBef>
                <a:spcPct val="0"/>
              </a:spcBef>
              <a:spcAft>
                <a:spcPct val="0"/>
              </a:spcAft>
              <a:defRPr sz="2400">
                <a:solidFill>
                  <a:schemeClr val="tx1"/>
                </a:solidFill>
                <a:latin typeface="Times" pitchFamily="18" charset="0"/>
              </a:defRPr>
            </a:lvl6pPr>
            <a:lvl7pPr marL="2759075" indent="-204788" defTabSz="817563" eaLnBrk="0" fontAlgn="base" hangingPunct="0">
              <a:spcBef>
                <a:spcPct val="0"/>
              </a:spcBef>
              <a:spcAft>
                <a:spcPct val="0"/>
              </a:spcAft>
              <a:defRPr sz="2400">
                <a:solidFill>
                  <a:schemeClr val="tx1"/>
                </a:solidFill>
                <a:latin typeface="Times" pitchFamily="18" charset="0"/>
              </a:defRPr>
            </a:lvl7pPr>
            <a:lvl8pPr marL="3216275" indent="-204788" defTabSz="817563" eaLnBrk="0" fontAlgn="base" hangingPunct="0">
              <a:spcBef>
                <a:spcPct val="0"/>
              </a:spcBef>
              <a:spcAft>
                <a:spcPct val="0"/>
              </a:spcAft>
              <a:defRPr sz="2400">
                <a:solidFill>
                  <a:schemeClr val="tx1"/>
                </a:solidFill>
                <a:latin typeface="Times" pitchFamily="18" charset="0"/>
              </a:defRPr>
            </a:lvl8pPr>
            <a:lvl9pPr marL="3673475" indent="-204788" defTabSz="817563" eaLnBrk="0" fontAlgn="base" hangingPunct="0">
              <a:spcBef>
                <a:spcPct val="0"/>
              </a:spcBef>
              <a:spcAft>
                <a:spcPct val="0"/>
              </a:spcAft>
              <a:defRPr sz="2400">
                <a:solidFill>
                  <a:schemeClr val="tx1"/>
                </a:solidFill>
                <a:latin typeface="Times" pitchFamily="18" charset="0"/>
              </a:defRPr>
            </a:lvl9pPr>
          </a:lstStyle>
          <a:p>
            <a:pPr marL="0" marR="0" lvl="0" indent="0" algn="ctr" defTabSz="1090057" rtl="0" eaLnBrk="1" fontAlgn="auto" latinLnBrk="0" hangingPunct="1">
              <a:lnSpc>
                <a:spcPct val="100000"/>
              </a:lnSpc>
              <a:spcBef>
                <a:spcPct val="20000"/>
              </a:spcBef>
              <a:spcAft>
                <a:spcPts val="0"/>
              </a:spcAft>
              <a:buClrTx/>
              <a:buSzTx/>
              <a:buFontTx/>
              <a:buNone/>
              <a:tabLst/>
              <a:defRPr/>
            </a:pPr>
            <a:r>
              <a:rPr kumimoji="0" lang="en-US" sz="1867" b="1" i="0" u="none" strike="noStrike" kern="1200" cap="none" spc="0" normalizeH="0" baseline="0" noProof="0" dirty="0">
                <a:ln>
                  <a:noFill/>
                </a:ln>
                <a:solidFill>
                  <a:srgbClr val="FFFFFF"/>
                </a:solidFill>
                <a:effectLst/>
                <a:uLnTx/>
                <a:uFillTx/>
                <a:latin typeface="Arial" pitchFamily="34" charset="0"/>
                <a:ea typeface="+mn-ea"/>
                <a:cs typeface="+mn-cs"/>
              </a:rPr>
              <a:t>23% of eltrombopag patients acquired new somatic mutations; serial evaluation of somatic mutation may provide a useful biomarker for risk of post-AA MDS</a:t>
            </a:r>
            <a:endParaRPr kumimoji="0" lang="en-US" sz="1867" b="1" i="0" u="none" strike="noStrike" kern="1200" cap="none" spc="0" normalizeH="0" baseline="30000" noProof="0" dirty="0">
              <a:ln>
                <a:noFill/>
              </a:ln>
              <a:solidFill>
                <a:srgbClr val="FFFFFF"/>
              </a:solidFill>
              <a:effectLst/>
              <a:uLnTx/>
              <a:uFillTx/>
              <a:latin typeface="Arial" pitchFamily="34" charset="0"/>
              <a:ea typeface="+mn-ea"/>
              <a:cs typeface="+mn-cs"/>
            </a:endParaRPr>
          </a:p>
        </p:txBody>
      </p:sp>
      <p:sp>
        <p:nvSpPr>
          <p:cNvPr id="81" name="Rectangle 80"/>
          <p:cNvSpPr/>
          <p:nvPr/>
        </p:nvSpPr>
        <p:spPr>
          <a:xfrm>
            <a:off x="7904243" y="3437951"/>
            <a:ext cx="3699648" cy="1133511"/>
          </a:xfrm>
          <a:prstGeom prst="rect">
            <a:avLst/>
          </a:prstGeom>
          <a:solidFill>
            <a:schemeClr val="bg1"/>
          </a:solidFill>
          <a:ln>
            <a:solidFill>
              <a:srgbClr val="1C7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marR="0" lvl="0" indent="-228594" algn="l" defTabSz="1219170" rtl="0" eaLnBrk="1" fontAlgn="auto" latinLnBrk="0" hangingPunct="1">
              <a:lnSpc>
                <a:spcPct val="100000"/>
              </a:lnSpc>
              <a:spcBef>
                <a:spcPts val="0"/>
              </a:spcBef>
              <a:spcAft>
                <a:spcPts val="0"/>
              </a:spcAft>
              <a:buClr>
                <a:srgbClr val="1C7DAD"/>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50% (13/26) exhibited expanded </a:t>
            </a:r>
            <a:br>
              <a:rPr kumimoji="0" lang="en-GB" sz="1600" b="0" i="0" u="none" strike="noStrike" kern="1200" cap="none" spc="0" normalizeH="0" baseline="0" noProof="0" dirty="0">
                <a:ln>
                  <a:noFill/>
                </a:ln>
                <a:solidFill>
                  <a:srgbClr val="000000"/>
                </a:solidFill>
                <a:effectLst/>
                <a:uLnTx/>
                <a:uFillTx/>
                <a:latin typeface="Arial"/>
                <a:ea typeface="+mn-ea"/>
                <a:cs typeface="+mn-cs"/>
              </a:rPr>
            </a:br>
            <a:r>
              <a:rPr kumimoji="0" lang="en-GB" sz="1600" b="0" i="0" u="none" strike="noStrike" kern="1200" cap="none" spc="0" normalizeH="0" baseline="0" noProof="0" dirty="0">
                <a:ln>
                  <a:noFill/>
                </a:ln>
                <a:solidFill>
                  <a:srgbClr val="000000"/>
                </a:solidFill>
                <a:effectLst/>
                <a:uLnTx/>
                <a:uFillTx/>
                <a:latin typeface="Arial"/>
                <a:ea typeface="+mn-ea"/>
                <a:cs typeface="+mn-cs"/>
              </a:rPr>
              <a:t>PNH granulocytes</a:t>
            </a:r>
          </a:p>
        </p:txBody>
      </p:sp>
      <p:grpSp>
        <p:nvGrpSpPr>
          <p:cNvPr id="111" name="Group 110"/>
          <p:cNvGrpSpPr/>
          <p:nvPr/>
        </p:nvGrpSpPr>
        <p:grpSpPr>
          <a:xfrm>
            <a:off x="4297223" y="3943350"/>
            <a:ext cx="3607021" cy="623561"/>
            <a:chOff x="3478875" y="3131168"/>
            <a:chExt cx="1887363" cy="467671"/>
          </a:xfrm>
        </p:grpSpPr>
        <p:cxnSp>
          <p:nvCxnSpPr>
            <p:cNvPr id="107" name="Straight Connector 106"/>
            <p:cNvCxnSpPr/>
            <p:nvPr/>
          </p:nvCxnSpPr>
          <p:spPr>
            <a:xfrm>
              <a:off x="3478875" y="3131168"/>
              <a:ext cx="1887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4411302" y="3131168"/>
              <a:ext cx="3891" cy="46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3" name="Straight Arrow Connector 112"/>
          <p:cNvCxnSpPr/>
          <p:nvPr/>
        </p:nvCxnSpPr>
        <p:spPr>
          <a:xfrm>
            <a:off x="3627477" y="3014905"/>
            <a:ext cx="0" cy="4420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8760613" y="3014905"/>
            <a:ext cx="0" cy="4420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for cytogenetic abnormalities and progression to MDS/AML, and BM fibrosis</a:t>
            </a:r>
          </a:p>
        </p:txBody>
      </p:sp>
      <p:sp>
        <p:nvSpPr>
          <p:cNvPr id="4" name="Text Placeholder 3"/>
          <p:cNvSpPr>
            <a:spLocks noGrp="1"/>
          </p:cNvSpPr>
          <p:nvPr>
            <p:ph type="body" sz="quarter" idx="12"/>
          </p:nvPr>
        </p:nvSpPr>
        <p:spPr>
          <a:xfrm>
            <a:off x="399227" y="6075554"/>
            <a:ext cx="5997023" cy="393783"/>
          </a:xfrm>
        </p:spPr>
        <p:txBody>
          <a:bodyPr>
            <a:noAutofit/>
          </a:bodyPr>
          <a:lstStyle/>
          <a:p>
            <a:r>
              <a:rPr lang="en-US" dirty="0" err="1"/>
              <a:t>Revolade</a:t>
            </a:r>
            <a:r>
              <a:rPr lang="en-US" dirty="0"/>
              <a:t> (</a:t>
            </a:r>
            <a:r>
              <a:rPr lang="en-US" dirty="0" err="1"/>
              <a:t>eltrombopag</a:t>
            </a:r>
            <a:r>
              <a:rPr lang="en-US" dirty="0"/>
              <a:t>) summary of product characteristics revised 11/2016: </a:t>
            </a:r>
            <a:r>
              <a:rPr lang="en-US" dirty="0">
                <a:hlinkClick r:id="rId3"/>
              </a:rPr>
              <a:t>http://www.medicines.org.uk/EMC/medicine/22949/SPC/Revolade/</a:t>
            </a:r>
            <a:r>
              <a:rPr lang="en-US" dirty="0"/>
              <a:t> Last accessed May 2017</a:t>
            </a:r>
            <a:endParaRPr lang="en-GB" dirty="0"/>
          </a:p>
        </p:txBody>
      </p:sp>
      <p:sp>
        <p:nvSpPr>
          <p:cNvPr id="3" name="Text Placeholder 2"/>
          <p:cNvSpPr>
            <a:spLocks noGrp="1"/>
          </p:cNvSpPr>
          <p:nvPr>
            <p:ph type="body" sz="quarter" idx="13"/>
          </p:nvPr>
        </p:nvSpPr>
        <p:spPr>
          <a:xfrm>
            <a:off x="4510361" y="6075555"/>
            <a:ext cx="7321807" cy="393783"/>
          </a:xfrm>
        </p:spPr>
        <p:txBody>
          <a:bodyPr>
            <a:noAutofit/>
          </a:bodyPr>
          <a:lstStyle/>
          <a:p>
            <a:endParaRPr lang="en-GB" dirty="0"/>
          </a:p>
        </p:txBody>
      </p:sp>
      <p:grpSp>
        <p:nvGrpSpPr>
          <p:cNvPr id="8" name="Group 7"/>
          <p:cNvGrpSpPr/>
          <p:nvPr/>
        </p:nvGrpSpPr>
        <p:grpSpPr>
          <a:xfrm rot="21225590" flipH="1">
            <a:off x="1502178" y="1135902"/>
            <a:ext cx="4106972" cy="4711836"/>
            <a:chOff x="5053013" y="1387158"/>
            <a:chExt cx="3840163" cy="4429442"/>
          </a:xfrm>
        </p:grpSpPr>
        <p:sp>
          <p:nvSpPr>
            <p:cNvPr id="9" name="Text Placeholder 3"/>
            <p:cNvSpPr txBox="1">
              <a:spLocks/>
            </p:cNvSpPr>
            <p:nvPr/>
          </p:nvSpPr>
          <p:spPr>
            <a:xfrm>
              <a:off x="5199763" y="2232047"/>
              <a:ext cx="3556968" cy="1932836"/>
            </a:xfrm>
            <a:prstGeom prst="rect">
              <a:avLst/>
            </a:prstGeom>
          </p:spPr>
          <p:txBody>
            <a:bodyPr/>
            <a:lstStyle/>
            <a:p>
              <a:pPr marL="380990" marR="0" lvl="0" indent="-380990"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ü"/>
                <a:tabLst/>
                <a:defRPr/>
              </a:pPr>
              <a:r>
                <a:rPr kumimoji="0" lang="en-GB" sz="2133" b="0" i="0" u="none" strike="noStrike" kern="1200" cap="none" spc="0" normalizeH="0" baseline="0" noProof="0" dirty="0">
                  <a:ln>
                    <a:noFill/>
                  </a:ln>
                  <a:solidFill>
                    <a:srgbClr val="595959"/>
                  </a:solidFill>
                  <a:effectLst/>
                  <a:uLnTx/>
                  <a:uFillTx/>
                  <a:latin typeface="Arial"/>
                  <a:ea typeface="+mn-ea"/>
                  <a:cs typeface="+mn-cs"/>
                </a:rPr>
                <a:t>Perform</a:t>
              </a:r>
              <a:r>
                <a:rPr kumimoji="0" lang="en-GB" sz="2133" b="0" i="0" u="none" strike="noStrike" kern="1200" cap="none" spc="0" normalizeH="0" baseline="0" noProof="0" dirty="0">
                  <a:ln>
                    <a:noFill/>
                  </a:ln>
                  <a:solidFill>
                    <a:srgbClr val="000000"/>
                  </a:solidFill>
                  <a:effectLst/>
                  <a:uLnTx/>
                  <a:uFillTx/>
                  <a:latin typeface="Arial"/>
                  <a:ea typeface="+mn-ea"/>
                  <a:cs typeface="+mn-cs"/>
                </a:rPr>
                <a:t> </a:t>
              </a:r>
              <a:r>
                <a:rPr kumimoji="0" lang="en-GB" sz="2133" b="1" i="0" u="none" strike="noStrike" kern="1200" cap="none" spc="0" normalizeH="0" baseline="0" noProof="0" dirty="0">
                  <a:ln>
                    <a:noFill/>
                  </a:ln>
                  <a:solidFill>
                    <a:srgbClr val="1C7DAD"/>
                  </a:solidFill>
                  <a:effectLst/>
                  <a:uLnTx/>
                  <a:uFillTx/>
                  <a:latin typeface="Arial"/>
                  <a:ea typeface="+mn-ea"/>
                  <a:cs typeface="+mn-cs"/>
                </a:rPr>
                <a:t>peripheral blood smear </a:t>
              </a:r>
              <a:r>
                <a:rPr kumimoji="0" lang="en-GB" sz="2133" b="0" i="0" u="none" strike="noStrike" kern="1200" cap="none" spc="0" normalizeH="0" baseline="0" noProof="0" dirty="0">
                  <a:ln>
                    <a:noFill/>
                  </a:ln>
                  <a:solidFill>
                    <a:srgbClr val="595959"/>
                  </a:solidFill>
                  <a:effectLst/>
                  <a:uLnTx/>
                  <a:uFillTx/>
                  <a:latin typeface="Arial"/>
                  <a:ea typeface="+mn-ea"/>
                  <a:cs typeface="+mn-cs"/>
                </a:rPr>
                <a:t>prior to starting </a:t>
              </a:r>
              <a:r>
                <a:rPr kumimoji="0" lang="en-GB" sz="2133" b="0" i="0" u="none" strike="noStrike" kern="1200" cap="none" spc="0" normalizeH="0" baseline="0" noProof="0" dirty="0" err="1">
                  <a:ln>
                    <a:noFill/>
                  </a:ln>
                  <a:solidFill>
                    <a:srgbClr val="595959"/>
                  </a:solidFill>
                  <a:effectLst/>
                  <a:uLnTx/>
                  <a:uFillTx/>
                  <a:latin typeface="Arial"/>
                  <a:ea typeface="+mn-ea"/>
                  <a:cs typeface="+mn-cs"/>
                </a:rPr>
                <a:t>eltrombopag</a:t>
              </a:r>
              <a:endParaRPr kumimoji="0" lang="en-GB" sz="2133" b="0" i="0" u="none" strike="noStrike" kern="1200" cap="none" spc="0" normalizeH="0" baseline="0" noProof="0" dirty="0">
                <a:ln>
                  <a:noFill/>
                </a:ln>
                <a:solidFill>
                  <a:srgbClr val="595959"/>
                </a:solidFill>
                <a:effectLst/>
                <a:uLnTx/>
                <a:uFillTx/>
                <a:latin typeface="Arial"/>
                <a:ea typeface="+mn-ea"/>
                <a:cs typeface="+mn-cs"/>
              </a:endParaRPr>
            </a:p>
            <a:p>
              <a:pPr marL="380990" marR="0" lvl="0" indent="-380990"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ü"/>
                <a:tabLst/>
                <a:defRPr/>
              </a:pPr>
              <a:r>
                <a:rPr kumimoji="0" lang="en-GB" sz="2133" b="1" i="0" u="none" strike="noStrike" kern="1200" cap="none" spc="0" normalizeH="0" baseline="0" noProof="0" dirty="0">
                  <a:ln>
                    <a:noFill/>
                  </a:ln>
                  <a:solidFill>
                    <a:srgbClr val="FE7F00">
                      <a:lumMod val="75000"/>
                      <a:lumOff val="25000"/>
                    </a:srgbClr>
                  </a:solidFill>
                  <a:effectLst/>
                  <a:uLnTx/>
                  <a:uFillTx/>
                  <a:latin typeface="Arial"/>
                  <a:ea typeface="+mn-ea"/>
                  <a:cs typeface="+mn-cs"/>
                </a:rPr>
                <a:t>BM aspirate </a:t>
              </a:r>
              <a:r>
                <a:rPr kumimoji="0" lang="en-GB" sz="2133" b="0" i="0" u="none" strike="noStrike" kern="1200" cap="none" spc="0" normalizeH="0" baseline="0" noProof="0" dirty="0">
                  <a:ln>
                    <a:noFill/>
                  </a:ln>
                  <a:solidFill>
                    <a:srgbClr val="595959"/>
                  </a:solidFill>
                  <a:effectLst/>
                  <a:uLnTx/>
                  <a:uFillTx/>
                  <a:latin typeface="Arial"/>
                  <a:ea typeface="+mn-ea"/>
                  <a:cs typeface="+mn-cs"/>
                </a:rPr>
                <a:t>to exclude abnormal cytogenetic clone typical of MDS/AML, particularly monosomy 7</a:t>
              </a:r>
            </a:p>
            <a:p>
              <a:pPr marL="380990" marR="0" lvl="0" indent="-380990"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ü"/>
                <a:tabLst/>
                <a:defRPr/>
              </a:pPr>
              <a:r>
                <a:rPr kumimoji="0" lang="en-GB" sz="2133" b="1" i="0" u="none" strike="noStrike" kern="1200" cap="none" spc="0" normalizeH="0" baseline="0" noProof="0" dirty="0">
                  <a:ln>
                    <a:noFill/>
                  </a:ln>
                  <a:solidFill>
                    <a:srgbClr val="1C7DAD"/>
                  </a:solidFill>
                  <a:effectLst/>
                  <a:uLnTx/>
                  <a:uFillTx/>
                  <a:latin typeface="Arial"/>
                  <a:ea typeface="+mn-ea"/>
                  <a:cs typeface="+mn-cs"/>
                </a:rPr>
                <a:t>Repeat BM </a:t>
              </a:r>
              <a:r>
                <a:rPr kumimoji="0" lang="en-GB" sz="2133" b="0" i="0" u="none" strike="noStrike" kern="1200" cap="none" spc="0" normalizeH="0" baseline="0" noProof="0" dirty="0">
                  <a:ln>
                    <a:noFill/>
                  </a:ln>
                  <a:solidFill>
                    <a:srgbClr val="595959"/>
                  </a:solidFill>
                  <a:effectLst/>
                  <a:uLnTx/>
                  <a:uFillTx/>
                  <a:latin typeface="Arial"/>
                  <a:ea typeface="+mn-ea"/>
                  <a:cs typeface="+mn-cs"/>
                </a:rPr>
                <a:t>aspiration for cytogenetics at </a:t>
              </a:r>
              <a:r>
                <a:rPr kumimoji="0" lang="en-GB" sz="2133" b="1" i="0" u="none" strike="noStrike" kern="1200" cap="none" spc="0" normalizeH="0" baseline="0" noProof="0" dirty="0">
                  <a:ln>
                    <a:noFill/>
                  </a:ln>
                  <a:solidFill>
                    <a:srgbClr val="1C7DAD"/>
                  </a:solidFill>
                  <a:effectLst/>
                  <a:uLnTx/>
                  <a:uFillTx/>
                  <a:latin typeface="Arial"/>
                  <a:ea typeface="+mn-ea"/>
                  <a:cs typeface="+mn-cs"/>
                </a:rPr>
                <a:t>3</a:t>
              </a:r>
              <a:r>
                <a:rPr kumimoji="0" lang="en-GB" sz="2133" b="0" i="0" u="none" strike="noStrike" kern="1200" cap="none" spc="0" normalizeH="0" baseline="0" noProof="0" dirty="0">
                  <a:ln>
                    <a:noFill/>
                  </a:ln>
                  <a:solidFill>
                    <a:srgbClr val="000000"/>
                  </a:solidFill>
                  <a:effectLst/>
                  <a:uLnTx/>
                  <a:uFillTx/>
                  <a:latin typeface="Arial"/>
                  <a:ea typeface="+mn-ea"/>
                  <a:cs typeface="+mn-cs"/>
                </a:rPr>
                <a:t> </a:t>
              </a:r>
              <a:r>
                <a:rPr kumimoji="0" lang="en-GB" sz="2133" b="0" i="0" u="none" strike="noStrike" kern="1200" cap="none" spc="0" normalizeH="0" baseline="0" noProof="0" dirty="0">
                  <a:ln>
                    <a:noFill/>
                  </a:ln>
                  <a:solidFill>
                    <a:srgbClr val="595959"/>
                  </a:solidFill>
                  <a:effectLst/>
                  <a:uLnTx/>
                  <a:uFillTx/>
                  <a:latin typeface="Arial"/>
                  <a:ea typeface="+mn-ea"/>
                  <a:cs typeface="+mn-cs"/>
                </a:rPr>
                <a:t>months and </a:t>
              </a:r>
              <a:r>
                <a:rPr kumimoji="0" lang="en-GB" sz="2133" b="1" i="0" u="none" strike="noStrike" kern="1200" cap="none" spc="0" normalizeH="0" baseline="0" noProof="0" dirty="0">
                  <a:ln>
                    <a:noFill/>
                  </a:ln>
                  <a:solidFill>
                    <a:srgbClr val="1C7DAD"/>
                  </a:solidFill>
                  <a:effectLst/>
                  <a:uLnTx/>
                  <a:uFillTx/>
                  <a:latin typeface="Arial"/>
                  <a:ea typeface="+mn-ea"/>
                  <a:cs typeface="+mn-cs"/>
                </a:rPr>
                <a:t>6</a:t>
              </a:r>
              <a:r>
                <a:rPr kumimoji="0" lang="en-GB" sz="2133" b="0" i="0" u="none" strike="noStrike" kern="1200" cap="none" spc="0" normalizeH="0" baseline="0" noProof="0" dirty="0">
                  <a:ln>
                    <a:noFill/>
                  </a:ln>
                  <a:solidFill>
                    <a:srgbClr val="000000"/>
                  </a:solidFill>
                  <a:effectLst/>
                  <a:uLnTx/>
                  <a:uFillTx/>
                  <a:latin typeface="Arial"/>
                  <a:ea typeface="+mn-ea"/>
                  <a:cs typeface="+mn-cs"/>
                </a:rPr>
                <a:t> </a:t>
              </a:r>
              <a:r>
                <a:rPr kumimoji="0" lang="en-GB" sz="2133" b="0" i="0" u="none" strike="noStrike" kern="1200" cap="none" spc="0" normalizeH="0" baseline="0" noProof="0" dirty="0">
                  <a:ln>
                    <a:noFill/>
                  </a:ln>
                  <a:solidFill>
                    <a:srgbClr val="595959"/>
                  </a:solidFill>
                  <a:effectLst/>
                  <a:uLnTx/>
                  <a:uFillTx/>
                  <a:latin typeface="Arial"/>
                  <a:ea typeface="+mn-ea"/>
                  <a:cs typeface="+mn-cs"/>
                </a:rPr>
                <a:t>months</a:t>
              </a:r>
            </a:p>
          </p:txBody>
        </p:sp>
        <p:grpSp>
          <p:nvGrpSpPr>
            <p:cNvPr id="10" name="Group 9"/>
            <p:cNvGrpSpPr/>
            <p:nvPr/>
          </p:nvGrpSpPr>
          <p:grpSpPr>
            <a:xfrm>
              <a:off x="5053013" y="1387158"/>
              <a:ext cx="3840163" cy="4429442"/>
              <a:chOff x="5053013" y="1387158"/>
              <a:chExt cx="3840163" cy="4429442"/>
            </a:xfrm>
            <a:solidFill>
              <a:schemeClr val="accent3">
                <a:lumMod val="40000"/>
                <a:lumOff val="60000"/>
              </a:schemeClr>
            </a:solidFill>
          </p:grpSpPr>
          <p:sp>
            <p:nvSpPr>
              <p:cNvPr id="11" name="Freeform 5"/>
              <p:cNvSpPr>
                <a:spLocks/>
              </p:cNvSpPr>
              <p:nvPr/>
            </p:nvSpPr>
            <p:spPr bwMode="auto">
              <a:xfrm>
                <a:off x="5053013" y="1663700"/>
                <a:ext cx="3840163" cy="4152900"/>
              </a:xfrm>
              <a:custGeom>
                <a:avLst/>
                <a:gdLst>
                  <a:gd name="T0" fmla="*/ 848 w 896"/>
                  <a:gd name="T1" fmla="*/ 0 h 1119"/>
                  <a:gd name="T2" fmla="*/ 743 w 896"/>
                  <a:gd name="T3" fmla="*/ 0 h 1119"/>
                  <a:gd name="T4" fmla="*/ 743 w 896"/>
                  <a:gd name="T5" fmla="*/ 65 h 1119"/>
                  <a:gd name="T6" fmla="*/ 867 w 896"/>
                  <a:gd name="T7" fmla="*/ 65 h 1119"/>
                  <a:gd name="T8" fmla="*/ 867 w 896"/>
                  <a:gd name="T9" fmla="*/ 1066 h 1119"/>
                  <a:gd name="T10" fmla="*/ 35 w 896"/>
                  <a:gd name="T11" fmla="*/ 1066 h 1119"/>
                  <a:gd name="T12" fmla="*/ 35 w 896"/>
                  <a:gd name="T13" fmla="*/ 65 h 1119"/>
                  <a:gd name="T14" fmla="*/ 159 w 896"/>
                  <a:gd name="T15" fmla="*/ 65 h 1119"/>
                  <a:gd name="T16" fmla="*/ 159 w 896"/>
                  <a:gd name="T17" fmla="*/ 2 h 1119"/>
                  <a:gd name="T18" fmla="*/ 159 w 896"/>
                  <a:gd name="T19" fmla="*/ 0 h 1119"/>
                  <a:gd name="T20" fmla="*/ 48 w 896"/>
                  <a:gd name="T21" fmla="*/ 0 h 1119"/>
                  <a:gd name="T22" fmla="*/ 0 w 896"/>
                  <a:gd name="T23" fmla="*/ 48 h 1119"/>
                  <a:gd name="T24" fmla="*/ 0 w 896"/>
                  <a:gd name="T25" fmla="*/ 1071 h 1119"/>
                  <a:gd name="T26" fmla="*/ 48 w 896"/>
                  <a:gd name="T27" fmla="*/ 1119 h 1119"/>
                  <a:gd name="T28" fmla="*/ 848 w 896"/>
                  <a:gd name="T29" fmla="*/ 1119 h 1119"/>
                  <a:gd name="T30" fmla="*/ 896 w 896"/>
                  <a:gd name="T31" fmla="*/ 1071 h 1119"/>
                  <a:gd name="T32" fmla="*/ 896 w 896"/>
                  <a:gd name="T33" fmla="*/ 48 h 1119"/>
                  <a:gd name="T34" fmla="*/ 848 w 896"/>
                  <a:gd name="T35"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6" h="1119">
                    <a:moveTo>
                      <a:pt x="848" y="0"/>
                    </a:moveTo>
                    <a:cubicBezTo>
                      <a:pt x="743" y="0"/>
                      <a:pt x="743" y="0"/>
                      <a:pt x="743" y="0"/>
                    </a:cubicBezTo>
                    <a:cubicBezTo>
                      <a:pt x="743" y="16"/>
                      <a:pt x="743" y="41"/>
                      <a:pt x="743" y="65"/>
                    </a:cubicBezTo>
                    <a:cubicBezTo>
                      <a:pt x="867" y="65"/>
                      <a:pt x="867" y="65"/>
                      <a:pt x="867" y="65"/>
                    </a:cubicBezTo>
                    <a:cubicBezTo>
                      <a:pt x="867" y="1066"/>
                      <a:pt x="867" y="1066"/>
                      <a:pt x="867" y="1066"/>
                    </a:cubicBezTo>
                    <a:cubicBezTo>
                      <a:pt x="35" y="1066"/>
                      <a:pt x="35" y="1066"/>
                      <a:pt x="35" y="1066"/>
                    </a:cubicBezTo>
                    <a:cubicBezTo>
                      <a:pt x="35" y="65"/>
                      <a:pt x="35" y="65"/>
                      <a:pt x="35" y="65"/>
                    </a:cubicBezTo>
                    <a:cubicBezTo>
                      <a:pt x="159" y="65"/>
                      <a:pt x="159" y="65"/>
                      <a:pt x="159" y="65"/>
                    </a:cubicBezTo>
                    <a:cubicBezTo>
                      <a:pt x="159" y="2"/>
                      <a:pt x="159" y="2"/>
                      <a:pt x="159" y="2"/>
                    </a:cubicBezTo>
                    <a:cubicBezTo>
                      <a:pt x="159" y="2"/>
                      <a:pt x="159" y="1"/>
                      <a:pt x="159" y="0"/>
                    </a:cubicBezTo>
                    <a:cubicBezTo>
                      <a:pt x="48" y="0"/>
                      <a:pt x="48" y="0"/>
                      <a:pt x="48" y="0"/>
                    </a:cubicBezTo>
                    <a:cubicBezTo>
                      <a:pt x="22" y="0"/>
                      <a:pt x="0" y="22"/>
                      <a:pt x="0" y="48"/>
                    </a:cubicBezTo>
                    <a:cubicBezTo>
                      <a:pt x="0" y="1071"/>
                      <a:pt x="0" y="1071"/>
                      <a:pt x="0" y="1071"/>
                    </a:cubicBezTo>
                    <a:cubicBezTo>
                      <a:pt x="0" y="1097"/>
                      <a:pt x="22" y="1119"/>
                      <a:pt x="48" y="1119"/>
                    </a:cubicBezTo>
                    <a:cubicBezTo>
                      <a:pt x="848" y="1119"/>
                      <a:pt x="848" y="1119"/>
                      <a:pt x="848" y="1119"/>
                    </a:cubicBezTo>
                    <a:cubicBezTo>
                      <a:pt x="874" y="1119"/>
                      <a:pt x="896" y="1097"/>
                      <a:pt x="896" y="1071"/>
                    </a:cubicBezTo>
                    <a:cubicBezTo>
                      <a:pt x="896" y="48"/>
                      <a:pt x="896" y="48"/>
                      <a:pt x="896" y="48"/>
                    </a:cubicBezTo>
                    <a:cubicBezTo>
                      <a:pt x="896" y="22"/>
                      <a:pt x="874" y="0"/>
                      <a:pt x="848" y="0"/>
                    </a:cubicBezTo>
                    <a:close/>
                  </a:path>
                </a:pathLst>
              </a:custGeom>
              <a:solidFill>
                <a:schemeClr val="accent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10"/>
              <p:cNvSpPr/>
              <p:nvPr/>
            </p:nvSpPr>
            <p:spPr>
              <a:xfrm>
                <a:off x="5849620" y="1387158"/>
                <a:ext cx="2270760" cy="619760"/>
              </a:xfrm>
              <a:custGeom>
                <a:avLst/>
                <a:gdLst>
                  <a:gd name="connsiteX0" fmla="*/ 1124957 w 2270760"/>
                  <a:gd name="connsiteY0" fmla="*/ 82878 h 619760"/>
                  <a:gd name="connsiteX1" fmla="*/ 1035793 w 2270760"/>
                  <a:gd name="connsiteY1" fmla="*/ 172042 h 619760"/>
                  <a:gd name="connsiteX2" fmla="*/ 1124957 w 2270760"/>
                  <a:gd name="connsiteY2" fmla="*/ 261206 h 619760"/>
                  <a:gd name="connsiteX3" fmla="*/ 1214121 w 2270760"/>
                  <a:gd name="connsiteY3" fmla="*/ 172042 h 619760"/>
                  <a:gd name="connsiteX4" fmla="*/ 1124957 w 2270760"/>
                  <a:gd name="connsiteY4" fmla="*/ 82878 h 619760"/>
                  <a:gd name="connsiteX5" fmla="*/ 1117600 w 2270760"/>
                  <a:gd name="connsiteY5" fmla="*/ 0 h 619760"/>
                  <a:gd name="connsiteX6" fmla="*/ 1132840 w 2270760"/>
                  <a:gd name="connsiteY6" fmla="*/ 0 h 619760"/>
                  <a:gd name="connsiteX7" fmla="*/ 1348157 w 2270760"/>
                  <a:gd name="connsiteY7" fmla="*/ 142721 h 619760"/>
                  <a:gd name="connsiteX8" fmla="*/ 1350111 w 2270760"/>
                  <a:gd name="connsiteY8" fmla="*/ 152400 h 619760"/>
                  <a:gd name="connsiteX9" fmla="*/ 2192865 w 2270760"/>
                  <a:gd name="connsiteY9" fmla="*/ 152400 h 619760"/>
                  <a:gd name="connsiteX10" fmla="*/ 2270760 w 2270760"/>
                  <a:gd name="connsiteY10" fmla="*/ 230295 h 619760"/>
                  <a:gd name="connsiteX11" fmla="*/ 2270760 w 2270760"/>
                  <a:gd name="connsiteY11" fmla="*/ 541865 h 619760"/>
                  <a:gd name="connsiteX12" fmla="*/ 2192865 w 2270760"/>
                  <a:gd name="connsiteY12" fmla="*/ 619760 h 619760"/>
                  <a:gd name="connsiteX13" fmla="*/ 77895 w 2270760"/>
                  <a:gd name="connsiteY13" fmla="*/ 619760 h 619760"/>
                  <a:gd name="connsiteX14" fmla="*/ 0 w 2270760"/>
                  <a:gd name="connsiteY14" fmla="*/ 541865 h 619760"/>
                  <a:gd name="connsiteX15" fmla="*/ 0 w 2270760"/>
                  <a:gd name="connsiteY15" fmla="*/ 230295 h 619760"/>
                  <a:gd name="connsiteX16" fmla="*/ 77895 w 2270760"/>
                  <a:gd name="connsiteY16" fmla="*/ 152400 h 619760"/>
                  <a:gd name="connsiteX17" fmla="*/ 900330 w 2270760"/>
                  <a:gd name="connsiteY17" fmla="*/ 152400 h 619760"/>
                  <a:gd name="connsiteX18" fmla="*/ 902284 w 2270760"/>
                  <a:gd name="connsiteY18" fmla="*/ 142721 h 619760"/>
                  <a:gd name="connsiteX19" fmla="*/ 1117600 w 2270760"/>
                  <a:gd name="connsiteY19" fmla="*/ 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0760" h="619760">
                    <a:moveTo>
                      <a:pt x="1124957" y="82878"/>
                    </a:moveTo>
                    <a:cubicBezTo>
                      <a:pt x="1075713" y="82878"/>
                      <a:pt x="1035793" y="122798"/>
                      <a:pt x="1035793" y="172042"/>
                    </a:cubicBezTo>
                    <a:cubicBezTo>
                      <a:pt x="1035793" y="221286"/>
                      <a:pt x="1075713" y="261206"/>
                      <a:pt x="1124957" y="261206"/>
                    </a:cubicBezTo>
                    <a:cubicBezTo>
                      <a:pt x="1174201" y="261206"/>
                      <a:pt x="1214121" y="221286"/>
                      <a:pt x="1214121" y="172042"/>
                    </a:cubicBezTo>
                    <a:cubicBezTo>
                      <a:pt x="1214121" y="122798"/>
                      <a:pt x="1174201" y="82878"/>
                      <a:pt x="1124957" y="82878"/>
                    </a:cubicBezTo>
                    <a:close/>
                    <a:moveTo>
                      <a:pt x="1117600" y="0"/>
                    </a:moveTo>
                    <a:lnTo>
                      <a:pt x="1132840" y="0"/>
                    </a:lnTo>
                    <a:cubicBezTo>
                      <a:pt x="1229634" y="0"/>
                      <a:pt x="1312682" y="58850"/>
                      <a:pt x="1348157" y="142721"/>
                    </a:cubicBezTo>
                    <a:lnTo>
                      <a:pt x="1350111" y="152400"/>
                    </a:lnTo>
                    <a:lnTo>
                      <a:pt x="2192865" y="152400"/>
                    </a:lnTo>
                    <a:cubicBezTo>
                      <a:pt x="2235885" y="152400"/>
                      <a:pt x="2270760" y="187275"/>
                      <a:pt x="2270760" y="230295"/>
                    </a:cubicBezTo>
                    <a:lnTo>
                      <a:pt x="2270760" y="541865"/>
                    </a:lnTo>
                    <a:cubicBezTo>
                      <a:pt x="2270760" y="584885"/>
                      <a:pt x="2235885" y="619760"/>
                      <a:pt x="2192865" y="619760"/>
                    </a:cubicBezTo>
                    <a:lnTo>
                      <a:pt x="77895" y="619760"/>
                    </a:lnTo>
                    <a:cubicBezTo>
                      <a:pt x="34875" y="619760"/>
                      <a:pt x="0" y="584885"/>
                      <a:pt x="0" y="541865"/>
                    </a:cubicBezTo>
                    <a:lnTo>
                      <a:pt x="0" y="230295"/>
                    </a:lnTo>
                    <a:cubicBezTo>
                      <a:pt x="0" y="187275"/>
                      <a:pt x="34875" y="152400"/>
                      <a:pt x="77895" y="152400"/>
                    </a:cubicBezTo>
                    <a:lnTo>
                      <a:pt x="900330" y="152400"/>
                    </a:lnTo>
                    <a:lnTo>
                      <a:pt x="902284" y="142721"/>
                    </a:lnTo>
                    <a:cubicBezTo>
                      <a:pt x="937759" y="58850"/>
                      <a:pt x="1020807" y="0"/>
                      <a:pt x="1117600"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13" name="Group 12"/>
          <p:cNvGrpSpPr/>
          <p:nvPr/>
        </p:nvGrpSpPr>
        <p:grpSpPr>
          <a:xfrm rot="374410">
            <a:off x="6506292" y="1126932"/>
            <a:ext cx="4267040" cy="4752805"/>
            <a:chOff x="5053013" y="1387158"/>
            <a:chExt cx="3840163" cy="4429442"/>
          </a:xfrm>
        </p:grpSpPr>
        <p:sp>
          <p:nvSpPr>
            <p:cNvPr id="14" name="Text Placeholder 3"/>
            <p:cNvSpPr txBox="1">
              <a:spLocks/>
            </p:cNvSpPr>
            <p:nvPr/>
          </p:nvSpPr>
          <p:spPr>
            <a:xfrm>
              <a:off x="5192803" y="2260937"/>
              <a:ext cx="3657731" cy="1932836"/>
            </a:xfrm>
            <a:prstGeom prst="rect">
              <a:avLst/>
            </a:prstGeom>
          </p:spPr>
          <p:txBody>
            <a:bodyPr/>
            <a:lstStyle/>
            <a:p>
              <a:pPr marL="380990" marR="0" lvl="0" indent="-380990"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ü"/>
                <a:tabLst/>
                <a:defRPr/>
              </a:pPr>
              <a:r>
                <a:rPr kumimoji="0" lang="en-GB" sz="2133" b="0" i="0" u="none" strike="noStrike" kern="1200" cap="none" spc="0" normalizeH="0" baseline="0" noProof="0" dirty="0">
                  <a:ln>
                    <a:noFill/>
                  </a:ln>
                  <a:solidFill>
                    <a:srgbClr val="595959"/>
                  </a:solidFill>
                  <a:effectLst/>
                  <a:uLnTx/>
                  <a:uFillTx/>
                  <a:latin typeface="Arial"/>
                  <a:ea typeface="+mn-ea"/>
                  <a:cs typeface="+mn-cs"/>
                </a:rPr>
                <a:t>Monthly</a:t>
              </a:r>
              <a:r>
                <a:rPr kumimoji="0" lang="en-GB" sz="2133" b="0" i="0" u="none" strike="noStrike" kern="1200" cap="none" spc="0" normalizeH="0" baseline="0" noProof="0" dirty="0">
                  <a:ln>
                    <a:noFill/>
                  </a:ln>
                  <a:solidFill>
                    <a:srgbClr val="000000"/>
                  </a:solidFill>
                  <a:effectLst/>
                  <a:uLnTx/>
                  <a:uFillTx/>
                  <a:latin typeface="Arial"/>
                  <a:ea typeface="+mn-ea"/>
                  <a:cs typeface="+mn-cs"/>
                </a:rPr>
                <a:t> </a:t>
              </a:r>
              <a:r>
                <a:rPr kumimoji="0" lang="en-GB" sz="2133" b="1" i="0" u="none" strike="noStrike" kern="1200" cap="none" spc="0" normalizeH="0" baseline="0" noProof="0" dirty="0">
                  <a:ln>
                    <a:noFill/>
                  </a:ln>
                  <a:solidFill>
                    <a:srgbClr val="1C7DAD"/>
                  </a:solidFill>
                  <a:effectLst/>
                  <a:uLnTx/>
                  <a:uFillTx/>
                  <a:latin typeface="Arial"/>
                  <a:ea typeface="+mn-ea"/>
                  <a:cs typeface="+mn-cs"/>
                </a:rPr>
                <a:t>blood film </a:t>
              </a:r>
              <a:r>
                <a:rPr kumimoji="0" lang="en-GB" sz="2133" b="0" i="0" u="none" strike="noStrike" kern="1200" cap="none" spc="0" normalizeH="0" baseline="0" noProof="0" dirty="0">
                  <a:ln>
                    <a:noFill/>
                  </a:ln>
                  <a:solidFill>
                    <a:srgbClr val="595959"/>
                  </a:solidFill>
                  <a:effectLst/>
                  <a:uLnTx/>
                  <a:uFillTx/>
                  <a:latin typeface="Arial"/>
                  <a:ea typeface="+mn-ea"/>
                  <a:cs typeface="+mn-cs"/>
                </a:rPr>
                <a:t>examination for signs of BM fibrosis, </a:t>
              </a:r>
              <a:r>
                <a:rPr kumimoji="0" lang="en-GB" sz="2133" b="0" i="0" u="none" strike="noStrike" kern="1200" cap="none" spc="0" normalizeH="0" baseline="0" noProof="0" dirty="0" err="1">
                  <a:ln>
                    <a:noFill/>
                  </a:ln>
                  <a:solidFill>
                    <a:srgbClr val="595959"/>
                  </a:solidFill>
                  <a:effectLst/>
                  <a:uLnTx/>
                  <a:uFillTx/>
                  <a:latin typeface="Arial"/>
                  <a:ea typeface="+mn-ea"/>
                  <a:cs typeface="+mn-cs"/>
                </a:rPr>
                <a:t>eg</a:t>
              </a:r>
              <a:endParaRPr kumimoji="0" lang="en-GB" sz="2133" b="0" i="0" u="none" strike="noStrike" kern="1200" cap="none" spc="0" normalizeH="0" baseline="0" noProof="0" dirty="0">
                <a:ln>
                  <a:noFill/>
                </a:ln>
                <a:solidFill>
                  <a:srgbClr val="595959"/>
                </a:solidFill>
                <a:effectLst/>
                <a:uLnTx/>
                <a:uFillTx/>
                <a:latin typeface="Arial"/>
                <a:ea typeface="+mn-ea"/>
                <a:cs typeface="+mn-cs"/>
              </a:endParaRPr>
            </a:p>
            <a:p>
              <a:pPr marL="713300" marR="0" lvl="2" indent="-237061"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
                <a:tabLst/>
                <a:defRPr/>
              </a:pPr>
              <a:r>
                <a:rPr kumimoji="0" lang="en-GB" sz="1867" b="0" i="0" u="none" strike="noStrike" kern="1200" cap="none" spc="0" normalizeH="0" baseline="0" noProof="0" dirty="0">
                  <a:ln>
                    <a:noFill/>
                  </a:ln>
                  <a:solidFill>
                    <a:srgbClr val="595959"/>
                  </a:solidFill>
                  <a:effectLst/>
                  <a:uLnTx/>
                  <a:uFillTx/>
                  <a:latin typeface="Arial"/>
                  <a:ea typeface="+mn-ea"/>
                  <a:cs typeface="+mn-cs"/>
                </a:rPr>
                <a:t>Tear drop </a:t>
              </a:r>
              <a:r>
                <a:rPr kumimoji="0" lang="en-GB" sz="1867" b="0" i="0" u="none" strike="noStrike" kern="1200" cap="none" spc="0" normalizeH="0" baseline="0" noProof="0" dirty="0" err="1">
                  <a:ln>
                    <a:noFill/>
                  </a:ln>
                  <a:solidFill>
                    <a:srgbClr val="595959"/>
                  </a:solidFill>
                  <a:effectLst/>
                  <a:uLnTx/>
                  <a:uFillTx/>
                  <a:latin typeface="Arial"/>
                  <a:ea typeface="+mn-ea"/>
                  <a:cs typeface="+mn-cs"/>
                </a:rPr>
                <a:t>poikilocytes</a:t>
              </a:r>
              <a:endParaRPr kumimoji="0" lang="en-GB" sz="1867" b="0" i="0" u="none" strike="noStrike" kern="1200" cap="none" spc="0" normalizeH="0" baseline="0" noProof="0" dirty="0">
                <a:ln>
                  <a:noFill/>
                </a:ln>
                <a:solidFill>
                  <a:srgbClr val="595959"/>
                </a:solidFill>
                <a:effectLst/>
                <a:uLnTx/>
                <a:uFillTx/>
                <a:latin typeface="Arial"/>
                <a:ea typeface="+mn-ea"/>
                <a:cs typeface="+mn-cs"/>
              </a:endParaRPr>
            </a:p>
            <a:p>
              <a:pPr marL="713300" marR="0" lvl="2" indent="-237061"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
                <a:tabLst/>
                <a:defRPr/>
              </a:pPr>
              <a:r>
                <a:rPr kumimoji="0" lang="en-GB" sz="1867" b="0" i="0" u="none" strike="noStrike" kern="1200" cap="none" spc="0" normalizeH="0" baseline="0" noProof="0" dirty="0">
                  <a:ln>
                    <a:noFill/>
                  </a:ln>
                  <a:solidFill>
                    <a:srgbClr val="595959"/>
                  </a:solidFill>
                  <a:effectLst/>
                  <a:uLnTx/>
                  <a:uFillTx/>
                  <a:latin typeface="Arial"/>
                  <a:ea typeface="+mn-ea"/>
                  <a:cs typeface="+mn-cs"/>
                </a:rPr>
                <a:t>Nucleated red cells</a:t>
              </a:r>
            </a:p>
            <a:p>
              <a:pPr marL="713300" marR="0" lvl="2" indent="-237061"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
                <a:tabLst/>
                <a:defRPr/>
              </a:pPr>
              <a:r>
                <a:rPr kumimoji="0" lang="en-GB" sz="1867" b="0" i="0" u="none" strike="noStrike" kern="1200" cap="none" spc="0" normalizeH="0" baseline="0" noProof="0" dirty="0">
                  <a:ln>
                    <a:noFill/>
                  </a:ln>
                  <a:solidFill>
                    <a:srgbClr val="595959"/>
                  </a:solidFill>
                  <a:effectLst/>
                  <a:uLnTx/>
                  <a:uFillTx/>
                  <a:latin typeface="Arial"/>
                  <a:ea typeface="+mn-ea"/>
                  <a:cs typeface="+mn-cs"/>
                </a:rPr>
                <a:t>Immature white cells</a:t>
              </a:r>
            </a:p>
            <a:p>
              <a:pPr marL="713300" marR="0" lvl="2" indent="-237061"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
                <a:tabLst/>
                <a:defRPr/>
              </a:pPr>
              <a:r>
                <a:rPr kumimoji="0" lang="en-GB" sz="1867" b="0" i="0" u="none" strike="noStrike" kern="1200" cap="none" spc="0" normalizeH="0" baseline="0" noProof="0" dirty="0" err="1">
                  <a:ln>
                    <a:noFill/>
                  </a:ln>
                  <a:solidFill>
                    <a:srgbClr val="595959"/>
                  </a:solidFill>
                  <a:effectLst/>
                  <a:uLnTx/>
                  <a:uFillTx/>
                  <a:latin typeface="Arial"/>
                  <a:ea typeface="+mn-ea"/>
                  <a:cs typeface="+mn-cs"/>
                </a:rPr>
                <a:t>Cytopenias</a:t>
              </a:r>
              <a:endParaRPr kumimoji="0" lang="en-GB" sz="1867" b="0" i="0" u="none" strike="noStrike" kern="1200" cap="none" spc="0" normalizeH="0" baseline="0" noProof="0" dirty="0">
                <a:ln>
                  <a:noFill/>
                </a:ln>
                <a:solidFill>
                  <a:srgbClr val="595959"/>
                </a:solidFill>
                <a:effectLst/>
                <a:uLnTx/>
                <a:uFillTx/>
                <a:latin typeface="Arial"/>
                <a:ea typeface="+mn-ea"/>
                <a:cs typeface="+mn-cs"/>
              </a:endParaRPr>
            </a:p>
            <a:p>
              <a:pPr marL="713300" marR="0" lvl="2" indent="-237061" algn="l" defTabSz="1219170" rtl="0" eaLnBrk="1" fontAlgn="auto" latinLnBrk="0" hangingPunct="1">
                <a:lnSpc>
                  <a:spcPct val="100000"/>
                </a:lnSpc>
                <a:spcBef>
                  <a:spcPts val="0"/>
                </a:spcBef>
                <a:spcAft>
                  <a:spcPts val="0"/>
                </a:spcAft>
                <a:buClr>
                  <a:srgbClr val="1C7DAD"/>
                </a:buClr>
                <a:buSzTx/>
                <a:buFont typeface="Wingdings" panose="05000000000000000000" pitchFamily="2" charset="2"/>
                <a:buChar char="§"/>
                <a:tabLst/>
                <a:defRPr/>
              </a:pPr>
              <a:r>
                <a:rPr kumimoji="0" lang="en-GB" sz="1867" b="0" i="0" u="none" strike="noStrike" kern="1200" cap="none" spc="0" normalizeH="0" baseline="0" noProof="0" dirty="0">
                  <a:ln>
                    <a:noFill/>
                  </a:ln>
                  <a:solidFill>
                    <a:srgbClr val="595959"/>
                  </a:solidFill>
                  <a:effectLst/>
                  <a:uLnTx/>
                  <a:uFillTx/>
                  <a:latin typeface="Arial"/>
                  <a:ea typeface="+mn-ea"/>
                  <a:cs typeface="+mn-cs"/>
                </a:rPr>
                <a:t>If any of the above on blood film, perform BM biopsy with reticulin stain for fibrosis </a:t>
              </a:r>
            </a:p>
            <a:p>
              <a:pPr marL="304792" marR="0" lvl="1" indent="-304792" algn="l" defTabSz="1219170" rtl="0" eaLnBrk="1" fontAlgn="auto" latinLnBrk="0" hangingPunct="1">
                <a:lnSpc>
                  <a:spcPct val="90000"/>
                </a:lnSpc>
                <a:spcBef>
                  <a:spcPts val="1867"/>
                </a:spcBef>
                <a:spcAft>
                  <a:spcPts val="0"/>
                </a:spcAft>
                <a:buClr>
                  <a:srgbClr val="55C8EC"/>
                </a:buClr>
                <a:buSzTx/>
                <a:buFont typeface="Wingdings" pitchFamily="2" charset="2"/>
                <a:buChar char="§"/>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5" name="Group 14"/>
            <p:cNvGrpSpPr/>
            <p:nvPr/>
          </p:nvGrpSpPr>
          <p:grpSpPr>
            <a:xfrm>
              <a:off x="5053013" y="1387158"/>
              <a:ext cx="3840163" cy="4429442"/>
              <a:chOff x="5053013" y="1387158"/>
              <a:chExt cx="3840163" cy="4429442"/>
            </a:xfrm>
            <a:solidFill>
              <a:schemeClr val="accent3">
                <a:lumMod val="40000"/>
                <a:lumOff val="60000"/>
              </a:schemeClr>
            </a:solidFill>
          </p:grpSpPr>
          <p:sp>
            <p:nvSpPr>
              <p:cNvPr id="16" name="Freeform 5"/>
              <p:cNvSpPr>
                <a:spLocks/>
              </p:cNvSpPr>
              <p:nvPr/>
            </p:nvSpPr>
            <p:spPr bwMode="auto">
              <a:xfrm>
                <a:off x="5053013" y="1663700"/>
                <a:ext cx="3840163" cy="4152900"/>
              </a:xfrm>
              <a:custGeom>
                <a:avLst/>
                <a:gdLst>
                  <a:gd name="T0" fmla="*/ 848 w 896"/>
                  <a:gd name="T1" fmla="*/ 0 h 1119"/>
                  <a:gd name="T2" fmla="*/ 743 w 896"/>
                  <a:gd name="T3" fmla="*/ 0 h 1119"/>
                  <a:gd name="T4" fmla="*/ 743 w 896"/>
                  <a:gd name="T5" fmla="*/ 65 h 1119"/>
                  <a:gd name="T6" fmla="*/ 867 w 896"/>
                  <a:gd name="T7" fmla="*/ 65 h 1119"/>
                  <a:gd name="T8" fmla="*/ 867 w 896"/>
                  <a:gd name="T9" fmla="*/ 1066 h 1119"/>
                  <a:gd name="T10" fmla="*/ 35 w 896"/>
                  <a:gd name="T11" fmla="*/ 1066 h 1119"/>
                  <a:gd name="T12" fmla="*/ 35 w 896"/>
                  <a:gd name="T13" fmla="*/ 65 h 1119"/>
                  <a:gd name="T14" fmla="*/ 159 w 896"/>
                  <a:gd name="T15" fmla="*/ 65 h 1119"/>
                  <a:gd name="T16" fmla="*/ 159 w 896"/>
                  <a:gd name="T17" fmla="*/ 2 h 1119"/>
                  <a:gd name="T18" fmla="*/ 159 w 896"/>
                  <a:gd name="T19" fmla="*/ 0 h 1119"/>
                  <a:gd name="T20" fmla="*/ 48 w 896"/>
                  <a:gd name="T21" fmla="*/ 0 h 1119"/>
                  <a:gd name="T22" fmla="*/ 0 w 896"/>
                  <a:gd name="T23" fmla="*/ 48 h 1119"/>
                  <a:gd name="T24" fmla="*/ 0 w 896"/>
                  <a:gd name="T25" fmla="*/ 1071 h 1119"/>
                  <a:gd name="T26" fmla="*/ 48 w 896"/>
                  <a:gd name="T27" fmla="*/ 1119 h 1119"/>
                  <a:gd name="T28" fmla="*/ 848 w 896"/>
                  <a:gd name="T29" fmla="*/ 1119 h 1119"/>
                  <a:gd name="T30" fmla="*/ 896 w 896"/>
                  <a:gd name="T31" fmla="*/ 1071 h 1119"/>
                  <a:gd name="T32" fmla="*/ 896 w 896"/>
                  <a:gd name="T33" fmla="*/ 48 h 1119"/>
                  <a:gd name="T34" fmla="*/ 848 w 896"/>
                  <a:gd name="T35"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6" h="1119">
                    <a:moveTo>
                      <a:pt x="848" y="0"/>
                    </a:moveTo>
                    <a:cubicBezTo>
                      <a:pt x="743" y="0"/>
                      <a:pt x="743" y="0"/>
                      <a:pt x="743" y="0"/>
                    </a:cubicBezTo>
                    <a:cubicBezTo>
                      <a:pt x="743" y="16"/>
                      <a:pt x="743" y="41"/>
                      <a:pt x="743" y="65"/>
                    </a:cubicBezTo>
                    <a:cubicBezTo>
                      <a:pt x="867" y="65"/>
                      <a:pt x="867" y="65"/>
                      <a:pt x="867" y="65"/>
                    </a:cubicBezTo>
                    <a:cubicBezTo>
                      <a:pt x="867" y="1066"/>
                      <a:pt x="867" y="1066"/>
                      <a:pt x="867" y="1066"/>
                    </a:cubicBezTo>
                    <a:cubicBezTo>
                      <a:pt x="35" y="1066"/>
                      <a:pt x="35" y="1066"/>
                      <a:pt x="35" y="1066"/>
                    </a:cubicBezTo>
                    <a:cubicBezTo>
                      <a:pt x="35" y="65"/>
                      <a:pt x="35" y="65"/>
                      <a:pt x="35" y="65"/>
                    </a:cubicBezTo>
                    <a:cubicBezTo>
                      <a:pt x="159" y="65"/>
                      <a:pt x="159" y="65"/>
                      <a:pt x="159" y="65"/>
                    </a:cubicBezTo>
                    <a:cubicBezTo>
                      <a:pt x="159" y="2"/>
                      <a:pt x="159" y="2"/>
                      <a:pt x="159" y="2"/>
                    </a:cubicBezTo>
                    <a:cubicBezTo>
                      <a:pt x="159" y="2"/>
                      <a:pt x="159" y="1"/>
                      <a:pt x="159" y="0"/>
                    </a:cubicBezTo>
                    <a:cubicBezTo>
                      <a:pt x="48" y="0"/>
                      <a:pt x="48" y="0"/>
                      <a:pt x="48" y="0"/>
                    </a:cubicBezTo>
                    <a:cubicBezTo>
                      <a:pt x="22" y="0"/>
                      <a:pt x="0" y="22"/>
                      <a:pt x="0" y="48"/>
                    </a:cubicBezTo>
                    <a:cubicBezTo>
                      <a:pt x="0" y="1071"/>
                      <a:pt x="0" y="1071"/>
                      <a:pt x="0" y="1071"/>
                    </a:cubicBezTo>
                    <a:cubicBezTo>
                      <a:pt x="0" y="1097"/>
                      <a:pt x="22" y="1119"/>
                      <a:pt x="48" y="1119"/>
                    </a:cubicBezTo>
                    <a:cubicBezTo>
                      <a:pt x="848" y="1119"/>
                      <a:pt x="848" y="1119"/>
                      <a:pt x="848" y="1119"/>
                    </a:cubicBezTo>
                    <a:cubicBezTo>
                      <a:pt x="874" y="1119"/>
                      <a:pt x="896" y="1097"/>
                      <a:pt x="896" y="1071"/>
                    </a:cubicBezTo>
                    <a:cubicBezTo>
                      <a:pt x="896" y="48"/>
                      <a:pt x="896" y="48"/>
                      <a:pt x="896" y="48"/>
                    </a:cubicBezTo>
                    <a:cubicBezTo>
                      <a:pt x="896" y="22"/>
                      <a:pt x="874" y="0"/>
                      <a:pt x="848" y="0"/>
                    </a:cubicBezTo>
                    <a:close/>
                  </a:path>
                </a:pathLst>
              </a:custGeom>
              <a:solidFill>
                <a:schemeClr val="accent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10"/>
              <p:cNvSpPr/>
              <p:nvPr/>
            </p:nvSpPr>
            <p:spPr>
              <a:xfrm>
                <a:off x="5849620" y="1387158"/>
                <a:ext cx="2270760" cy="619760"/>
              </a:xfrm>
              <a:custGeom>
                <a:avLst/>
                <a:gdLst>
                  <a:gd name="connsiteX0" fmla="*/ 1124957 w 2270760"/>
                  <a:gd name="connsiteY0" fmla="*/ 82878 h 619760"/>
                  <a:gd name="connsiteX1" fmla="*/ 1035793 w 2270760"/>
                  <a:gd name="connsiteY1" fmla="*/ 172042 h 619760"/>
                  <a:gd name="connsiteX2" fmla="*/ 1124957 w 2270760"/>
                  <a:gd name="connsiteY2" fmla="*/ 261206 h 619760"/>
                  <a:gd name="connsiteX3" fmla="*/ 1214121 w 2270760"/>
                  <a:gd name="connsiteY3" fmla="*/ 172042 h 619760"/>
                  <a:gd name="connsiteX4" fmla="*/ 1124957 w 2270760"/>
                  <a:gd name="connsiteY4" fmla="*/ 82878 h 619760"/>
                  <a:gd name="connsiteX5" fmla="*/ 1117600 w 2270760"/>
                  <a:gd name="connsiteY5" fmla="*/ 0 h 619760"/>
                  <a:gd name="connsiteX6" fmla="*/ 1132840 w 2270760"/>
                  <a:gd name="connsiteY6" fmla="*/ 0 h 619760"/>
                  <a:gd name="connsiteX7" fmla="*/ 1348157 w 2270760"/>
                  <a:gd name="connsiteY7" fmla="*/ 142721 h 619760"/>
                  <a:gd name="connsiteX8" fmla="*/ 1350111 w 2270760"/>
                  <a:gd name="connsiteY8" fmla="*/ 152400 h 619760"/>
                  <a:gd name="connsiteX9" fmla="*/ 2192865 w 2270760"/>
                  <a:gd name="connsiteY9" fmla="*/ 152400 h 619760"/>
                  <a:gd name="connsiteX10" fmla="*/ 2270760 w 2270760"/>
                  <a:gd name="connsiteY10" fmla="*/ 230295 h 619760"/>
                  <a:gd name="connsiteX11" fmla="*/ 2270760 w 2270760"/>
                  <a:gd name="connsiteY11" fmla="*/ 541865 h 619760"/>
                  <a:gd name="connsiteX12" fmla="*/ 2192865 w 2270760"/>
                  <a:gd name="connsiteY12" fmla="*/ 619760 h 619760"/>
                  <a:gd name="connsiteX13" fmla="*/ 77895 w 2270760"/>
                  <a:gd name="connsiteY13" fmla="*/ 619760 h 619760"/>
                  <a:gd name="connsiteX14" fmla="*/ 0 w 2270760"/>
                  <a:gd name="connsiteY14" fmla="*/ 541865 h 619760"/>
                  <a:gd name="connsiteX15" fmla="*/ 0 w 2270760"/>
                  <a:gd name="connsiteY15" fmla="*/ 230295 h 619760"/>
                  <a:gd name="connsiteX16" fmla="*/ 77895 w 2270760"/>
                  <a:gd name="connsiteY16" fmla="*/ 152400 h 619760"/>
                  <a:gd name="connsiteX17" fmla="*/ 900330 w 2270760"/>
                  <a:gd name="connsiteY17" fmla="*/ 152400 h 619760"/>
                  <a:gd name="connsiteX18" fmla="*/ 902284 w 2270760"/>
                  <a:gd name="connsiteY18" fmla="*/ 142721 h 619760"/>
                  <a:gd name="connsiteX19" fmla="*/ 1117600 w 2270760"/>
                  <a:gd name="connsiteY19" fmla="*/ 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0760" h="619760">
                    <a:moveTo>
                      <a:pt x="1124957" y="82878"/>
                    </a:moveTo>
                    <a:cubicBezTo>
                      <a:pt x="1075713" y="82878"/>
                      <a:pt x="1035793" y="122798"/>
                      <a:pt x="1035793" y="172042"/>
                    </a:cubicBezTo>
                    <a:cubicBezTo>
                      <a:pt x="1035793" y="221286"/>
                      <a:pt x="1075713" y="261206"/>
                      <a:pt x="1124957" y="261206"/>
                    </a:cubicBezTo>
                    <a:cubicBezTo>
                      <a:pt x="1174201" y="261206"/>
                      <a:pt x="1214121" y="221286"/>
                      <a:pt x="1214121" y="172042"/>
                    </a:cubicBezTo>
                    <a:cubicBezTo>
                      <a:pt x="1214121" y="122798"/>
                      <a:pt x="1174201" y="82878"/>
                      <a:pt x="1124957" y="82878"/>
                    </a:cubicBezTo>
                    <a:close/>
                    <a:moveTo>
                      <a:pt x="1117600" y="0"/>
                    </a:moveTo>
                    <a:lnTo>
                      <a:pt x="1132840" y="0"/>
                    </a:lnTo>
                    <a:cubicBezTo>
                      <a:pt x="1229634" y="0"/>
                      <a:pt x="1312682" y="58850"/>
                      <a:pt x="1348157" y="142721"/>
                    </a:cubicBezTo>
                    <a:lnTo>
                      <a:pt x="1350111" y="152400"/>
                    </a:lnTo>
                    <a:lnTo>
                      <a:pt x="2192865" y="152400"/>
                    </a:lnTo>
                    <a:cubicBezTo>
                      <a:pt x="2235885" y="152400"/>
                      <a:pt x="2270760" y="187275"/>
                      <a:pt x="2270760" y="230295"/>
                    </a:cubicBezTo>
                    <a:lnTo>
                      <a:pt x="2270760" y="541865"/>
                    </a:lnTo>
                    <a:cubicBezTo>
                      <a:pt x="2270760" y="584885"/>
                      <a:pt x="2235885" y="619760"/>
                      <a:pt x="2192865" y="619760"/>
                    </a:cubicBezTo>
                    <a:lnTo>
                      <a:pt x="77895" y="619760"/>
                    </a:lnTo>
                    <a:cubicBezTo>
                      <a:pt x="34875" y="619760"/>
                      <a:pt x="0" y="584885"/>
                      <a:pt x="0" y="541865"/>
                    </a:cubicBezTo>
                    <a:lnTo>
                      <a:pt x="0" y="230295"/>
                    </a:lnTo>
                    <a:cubicBezTo>
                      <a:pt x="0" y="187275"/>
                      <a:pt x="34875" y="152400"/>
                      <a:pt x="77895" y="152400"/>
                    </a:cubicBezTo>
                    <a:lnTo>
                      <a:pt x="900330" y="152400"/>
                    </a:lnTo>
                    <a:lnTo>
                      <a:pt x="902284" y="142721"/>
                    </a:lnTo>
                    <a:cubicBezTo>
                      <a:pt x="937759" y="58850"/>
                      <a:pt x="1020807" y="0"/>
                      <a:pt x="1117600"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dirty="0">
                  <a:ln>
                    <a:noFill/>
                  </a:ln>
                  <a:solidFill>
                    <a:srgbClr val="FFFFFF"/>
                  </a:solidFill>
                  <a:effectLst/>
                  <a:uLnTx/>
                  <a:uFillTx/>
                  <a:latin typeface="Arial"/>
                  <a:ea typeface="+mn-ea"/>
                  <a:cs typeface="+mn-cs"/>
                </a:endParaRPr>
              </a:p>
            </p:txBody>
          </p:sp>
        </p:grpSp>
      </p:grpSp>
      <p:sp>
        <p:nvSpPr>
          <p:cNvPr id="19" name="Rounded Rectangle 8"/>
          <p:cNvSpPr/>
          <p:nvPr/>
        </p:nvSpPr>
        <p:spPr>
          <a:xfrm>
            <a:off x="420997" y="3138309"/>
            <a:ext cx="11350009" cy="820329"/>
          </a:xfrm>
          <a:prstGeom prst="rect">
            <a:avLst/>
          </a:prstGeom>
          <a:solidFill>
            <a:schemeClr val="accent3"/>
          </a:solidFill>
          <a:ln>
            <a:noFill/>
          </a:ln>
          <a:effectLst>
            <a:outerShdw blurRad="203200" dist="50800" dir="21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FFFFFF"/>
                </a:solidFill>
                <a:effectLst/>
                <a:uLnTx/>
                <a:uFillTx/>
                <a:latin typeface="Arial"/>
                <a:ea typeface="+mn-ea"/>
                <a:cs typeface="+mn-cs"/>
              </a:rPr>
              <a:t>If new or worsening cytogenetic abnormalities are observed, consider discontinuation</a:t>
            </a:r>
          </a:p>
        </p:txBody>
      </p:sp>
    </p:spTree>
    <p:extLst>
      <p:ext uri="{BB962C8B-B14F-4D97-AF65-F5344CB8AC3E}">
        <p14:creationId xmlns:p14="http://schemas.microsoft.com/office/powerpoint/2010/main" val="195553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Eltrombopag as a first-line treatment option for SAA (1)</a:t>
            </a:r>
          </a:p>
        </p:txBody>
      </p:sp>
      <p:sp>
        <p:nvSpPr>
          <p:cNvPr id="4" name="Text Placeholder 3"/>
          <p:cNvSpPr>
            <a:spLocks noGrp="1"/>
          </p:cNvSpPr>
          <p:nvPr>
            <p:ph type="body" sz="quarter" idx="12"/>
          </p:nvPr>
        </p:nvSpPr>
        <p:spPr>
          <a:xfrm>
            <a:off x="416644" y="6096461"/>
            <a:ext cx="5536797" cy="393783"/>
          </a:xfrm>
        </p:spPr>
        <p:txBody>
          <a:bodyPr>
            <a:noAutofit/>
          </a:bodyPr>
          <a:lstStyle/>
          <a:p>
            <a:r>
              <a:rPr lang="en-GB" dirty="0"/>
              <a:t>ANC, absolute neutrophil count</a:t>
            </a:r>
            <a:endParaRPr lang="en-US" dirty="0">
              <a:cs typeface="Arial"/>
            </a:endParaRPr>
          </a:p>
        </p:txBody>
      </p:sp>
      <p:sp>
        <p:nvSpPr>
          <p:cNvPr id="5" name="Text Placeholder 4"/>
          <p:cNvSpPr>
            <a:spLocks noGrp="1"/>
          </p:cNvSpPr>
          <p:nvPr>
            <p:ph type="body" sz="quarter" idx="13"/>
          </p:nvPr>
        </p:nvSpPr>
        <p:spPr/>
        <p:txBody>
          <a:bodyPr/>
          <a:lstStyle/>
          <a:p>
            <a:r>
              <a:rPr lang="en-GB" dirty="0" err="1"/>
              <a:t>Townsley</a:t>
            </a:r>
            <a:r>
              <a:rPr lang="en-GB" dirty="0"/>
              <a:t> DM </a:t>
            </a:r>
            <a:r>
              <a:rPr lang="en-GB" i="1" dirty="0"/>
              <a:t>et al. N Engl J Med</a:t>
            </a:r>
            <a:r>
              <a:rPr lang="en-GB" dirty="0"/>
              <a:t> 2017;376:1540–1550</a:t>
            </a:r>
          </a:p>
        </p:txBody>
      </p:sp>
      <p:sp>
        <p:nvSpPr>
          <p:cNvPr id="7" name="AutoShape 5"/>
          <p:cNvSpPr>
            <a:spLocks noChangeArrowheads="1"/>
          </p:cNvSpPr>
          <p:nvPr/>
        </p:nvSpPr>
        <p:spPr bwMode="gray">
          <a:xfrm rot="5400000">
            <a:off x="7861371" y="2500439"/>
            <a:ext cx="2683165" cy="1488320"/>
          </a:xfrm>
          <a:prstGeom prst="upArrow">
            <a:avLst>
              <a:gd name="adj1" fmla="val 57296"/>
              <a:gd name="adj2" fmla="val 62796"/>
            </a:avLst>
          </a:prstGeom>
          <a:gradFill rotWithShape="1">
            <a:gsLst>
              <a:gs pos="0">
                <a:schemeClr val="accent3"/>
              </a:gs>
              <a:gs pos="100000">
                <a:srgbClr val="D6ECFF">
                  <a:gamma/>
                  <a:tint val="33333"/>
                  <a:invGamma/>
                  <a:alpha val="0"/>
                </a:srgbClr>
              </a:gs>
            </a:gsLst>
            <a:lin ang="5400000" scaled="1"/>
          </a:gradFill>
          <a:ln w="9525" algn="ctr">
            <a:noFill/>
            <a:miter lim="800000"/>
            <a:headEnd/>
            <a:tailEnd/>
          </a:ln>
          <a:effectLst>
            <a:outerShdw blurRad="50800" dist="38100" dir="5400000" algn="t" rotWithShape="0">
              <a:prstClr val="black">
                <a:alpha val="40000"/>
              </a:prstClr>
            </a:outerShdw>
          </a:effectLst>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a typeface="+mn-ea"/>
              <a:cs typeface="+mn-cs"/>
            </a:endParaRPr>
          </a:p>
        </p:txBody>
      </p:sp>
      <p:sp>
        <p:nvSpPr>
          <p:cNvPr id="8" name="Text Box 6"/>
          <p:cNvSpPr txBox="1">
            <a:spLocks noChangeArrowheads="1"/>
          </p:cNvSpPr>
          <p:nvPr/>
        </p:nvSpPr>
        <p:spPr bwMode="auto">
          <a:xfrm>
            <a:off x="3897166" y="1430419"/>
            <a:ext cx="695055" cy="646331"/>
          </a:xfrm>
          <a:prstGeom prst="rect">
            <a:avLst/>
          </a:prstGeom>
          <a:solidFill>
            <a:schemeClr val="accent1"/>
          </a:solidFill>
          <a:ln w="28575">
            <a:noFill/>
            <a:miter lim="800000"/>
            <a:headEnd/>
            <a:tailEnd/>
          </a:ln>
          <a:effectLst>
            <a:outerShdw blurRad="50800" dist="38100" dir="5400000" algn="t" rotWithShape="0">
              <a:prstClr val="black">
                <a:alpha val="40000"/>
              </a:prstClr>
            </a:outerShdw>
          </a:effectLst>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hATG</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Day 1–4</a:t>
            </a:r>
          </a:p>
        </p:txBody>
      </p:sp>
      <p:sp>
        <p:nvSpPr>
          <p:cNvPr id="9" name="Text Box 7"/>
          <p:cNvSpPr txBox="1">
            <a:spLocks noChangeArrowheads="1"/>
          </p:cNvSpPr>
          <p:nvPr/>
        </p:nvSpPr>
        <p:spPr bwMode="auto">
          <a:xfrm>
            <a:off x="4601115" y="2590163"/>
            <a:ext cx="3675600" cy="523220"/>
          </a:xfrm>
          <a:prstGeom prst="rect">
            <a:avLst/>
          </a:prstGeom>
          <a:solidFill>
            <a:schemeClr val="bg1"/>
          </a:solidFill>
          <a:ln w="28575">
            <a:solidFill>
              <a:schemeClr val="accent2"/>
            </a:solidFill>
            <a:miter lim="800000"/>
            <a:headEnd/>
            <a:tailEnd/>
          </a:ln>
          <a:effectLst>
            <a:outerShdw blurRad="50800" dist="38100" dir="5400000" algn="t" rotWithShape="0">
              <a:prstClr val="black">
                <a:alpha val="40000"/>
              </a:prstClr>
            </a:outerShdw>
          </a:effectLst>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Arial"/>
              </a:rPr>
              <a:t>Eltrombopag</a:t>
            </a:r>
            <a:r>
              <a:rPr kumimoji="0" lang="en-US" sz="1400" b="0" i="0" u="none" strike="noStrike" kern="1200" cap="none" spc="0" normalizeH="0" baseline="0" noProof="0" dirty="0">
                <a:ln>
                  <a:noFill/>
                </a:ln>
                <a:solidFill>
                  <a:srgbClr val="595959"/>
                </a:solidFill>
                <a:effectLst/>
                <a:uLnTx/>
                <a:uFillTx/>
                <a:latin typeface="Arial"/>
                <a:ea typeface="+mn-ea"/>
                <a:cs typeface="+mn-cs"/>
              </a:rPr>
              <a:t> 150 mg</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mn-cs"/>
              </a:rPr>
              <a:t>Day 14 to 6 months</a:t>
            </a:r>
          </a:p>
        </p:txBody>
      </p:sp>
      <p:sp>
        <p:nvSpPr>
          <p:cNvPr id="10" name="Text Box 8"/>
          <p:cNvSpPr txBox="1">
            <a:spLocks noChangeArrowheads="1"/>
          </p:cNvSpPr>
          <p:nvPr/>
        </p:nvSpPr>
        <p:spPr bwMode="auto">
          <a:xfrm>
            <a:off x="6200775" y="1184275"/>
            <a:ext cx="2153147" cy="307777"/>
          </a:xfrm>
          <a:prstGeom prst="rect">
            <a:avLst/>
          </a:prstGeom>
          <a:noFill/>
          <a:ln w="28575">
            <a:noFill/>
            <a:miter lim="800000"/>
            <a:headEnd/>
            <a:tailEnd/>
          </a:ln>
          <a:effectLst/>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mn-cs"/>
              </a:rPr>
              <a:t>Hematologic response</a:t>
            </a:r>
          </a:p>
        </p:txBody>
      </p:sp>
      <p:sp>
        <p:nvSpPr>
          <p:cNvPr id="11" name="Text Box 7"/>
          <p:cNvSpPr txBox="1">
            <a:spLocks noChangeArrowheads="1"/>
          </p:cNvSpPr>
          <p:nvPr/>
        </p:nvSpPr>
        <p:spPr bwMode="auto">
          <a:xfrm>
            <a:off x="4592221" y="3234554"/>
            <a:ext cx="1965023" cy="523220"/>
          </a:xfrm>
          <a:prstGeom prst="rect">
            <a:avLst/>
          </a:prstGeom>
          <a:solidFill>
            <a:schemeClr val="bg1"/>
          </a:solidFill>
          <a:ln w="28575">
            <a:solidFill>
              <a:schemeClr val="accent2"/>
            </a:solidFill>
            <a:miter lim="800000"/>
            <a:headEnd/>
            <a:tailEnd/>
          </a:ln>
          <a:effectLst>
            <a:outerShdw blurRad="50800" dist="38100" dir="5400000" algn="t" rotWithShape="0">
              <a:prstClr val="black">
                <a:alpha val="40000"/>
              </a:prstClr>
            </a:outerShdw>
          </a:effectLst>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Arial"/>
              </a:rPr>
              <a:t>Eltrombopag</a:t>
            </a:r>
            <a:r>
              <a:rPr kumimoji="0" lang="en-US" sz="1400" b="0" i="0" u="none" strike="noStrike" kern="1200" cap="none" spc="0" normalizeH="0" baseline="0" noProof="0" dirty="0">
                <a:ln>
                  <a:noFill/>
                </a:ln>
                <a:solidFill>
                  <a:srgbClr val="595959"/>
                </a:solidFill>
                <a:effectLst/>
                <a:uLnTx/>
                <a:uFillTx/>
                <a:latin typeface="Arial"/>
                <a:ea typeface="+mn-ea"/>
                <a:cs typeface="+mn-cs"/>
              </a:rPr>
              <a:t> 150 mg</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mn-cs"/>
              </a:rPr>
              <a:t>Day 14 to 3 months</a:t>
            </a:r>
          </a:p>
        </p:txBody>
      </p:sp>
      <p:sp>
        <p:nvSpPr>
          <p:cNvPr id="12" name="Text Box 6"/>
          <p:cNvSpPr txBox="1">
            <a:spLocks noChangeArrowheads="1"/>
          </p:cNvSpPr>
          <p:nvPr/>
        </p:nvSpPr>
        <p:spPr bwMode="auto">
          <a:xfrm>
            <a:off x="3897167" y="2197694"/>
            <a:ext cx="4379549" cy="307777"/>
          </a:xfrm>
          <a:prstGeom prst="rect">
            <a:avLst/>
          </a:prstGeom>
          <a:solidFill>
            <a:schemeClr val="accent1"/>
          </a:solidFill>
          <a:ln w="28575">
            <a:noFill/>
            <a:miter lim="800000"/>
            <a:headEnd/>
            <a:tailEnd/>
          </a:ln>
          <a:effectLst>
            <a:outerShdw blurRad="50800" dist="38100" dir="5400000" algn="t" rotWithShape="0">
              <a:prstClr val="black">
                <a:alpha val="40000"/>
              </a:prstClr>
            </a:outerShdw>
          </a:effectLst>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CSA×6 months</a:t>
            </a:r>
          </a:p>
        </p:txBody>
      </p:sp>
      <p:sp>
        <p:nvSpPr>
          <p:cNvPr id="13" name="TextBox 12"/>
          <p:cNvSpPr txBox="1"/>
          <p:nvPr/>
        </p:nvSpPr>
        <p:spPr>
          <a:xfrm>
            <a:off x="2502027" y="2704677"/>
            <a:ext cx="1108424" cy="276999"/>
          </a:xfrm>
          <a:prstGeom prst="rect">
            <a:avLst/>
          </a:prstGeom>
          <a:noFill/>
        </p:spPr>
        <p:txBody>
          <a:bodyPr wrap="square" lIns="0" tIns="0" rIns="0" bIns="0" rtlCol="0">
            <a:no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95959"/>
                </a:solidFill>
                <a:effectLst/>
                <a:uLnTx/>
                <a:uFillTx/>
                <a:latin typeface="Arial"/>
                <a:ea typeface="+mn-ea"/>
                <a:cs typeface="+mn-cs"/>
              </a:rPr>
              <a:t>Cohort 1</a:t>
            </a:r>
          </a:p>
        </p:txBody>
      </p:sp>
      <p:sp>
        <p:nvSpPr>
          <p:cNvPr id="14" name="TextBox 13"/>
          <p:cNvSpPr txBox="1"/>
          <p:nvPr/>
        </p:nvSpPr>
        <p:spPr>
          <a:xfrm>
            <a:off x="8787828" y="2967600"/>
            <a:ext cx="901208" cy="523220"/>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a:ea typeface="+mn-ea"/>
                <a:cs typeface="+mn-cs"/>
              </a:rPr>
              <a:t>5-year</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a:ea typeface="+mn-ea"/>
                <a:cs typeface="+mn-cs"/>
              </a:rPr>
              <a:t>follow-up</a:t>
            </a:r>
          </a:p>
        </p:txBody>
      </p:sp>
      <p:sp>
        <p:nvSpPr>
          <p:cNvPr id="15" name="Text Box 7"/>
          <p:cNvSpPr txBox="1">
            <a:spLocks noChangeArrowheads="1"/>
          </p:cNvSpPr>
          <p:nvPr/>
        </p:nvSpPr>
        <p:spPr bwMode="auto">
          <a:xfrm>
            <a:off x="3897163" y="3878945"/>
            <a:ext cx="4379552" cy="523220"/>
          </a:xfrm>
          <a:prstGeom prst="rect">
            <a:avLst/>
          </a:prstGeom>
          <a:solidFill>
            <a:schemeClr val="bg1"/>
          </a:solidFill>
          <a:ln w="28575">
            <a:solidFill>
              <a:schemeClr val="accent2"/>
            </a:solidFill>
            <a:miter lim="800000"/>
            <a:headEnd/>
            <a:tailEnd/>
          </a:ln>
          <a:effectLst>
            <a:outerShdw blurRad="50800" dist="38100" dir="5400000" algn="t" rotWithShape="0">
              <a:prstClr val="black">
                <a:alpha val="40000"/>
              </a:prstClr>
            </a:outerShdw>
          </a:effectLst>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Arial"/>
              </a:rPr>
              <a:t>Eltrombopag</a:t>
            </a:r>
            <a:r>
              <a:rPr kumimoji="0" lang="en-US" sz="1400" b="0" i="0" u="none" strike="noStrike" kern="1200" cap="none" spc="0" normalizeH="0" baseline="0" noProof="0" dirty="0">
                <a:ln>
                  <a:noFill/>
                </a:ln>
                <a:solidFill>
                  <a:srgbClr val="595959"/>
                </a:solidFill>
                <a:effectLst/>
                <a:uLnTx/>
                <a:uFillTx/>
                <a:latin typeface="Arial"/>
                <a:ea typeface="+mn-ea"/>
                <a:cs typeface="+mn-cs"/>
              </a:rPr>
              <a:t> 150 mg</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mn-cs"/>
              </a:rPr>
              <a:t>Day 1 to 6 months</a:t>
            </a:r>
          </a:p>
        </p:txBody>
      </p:sp>
      <p:sp>
        <p:nvSpPr>
          <p:cNvPr id="16" name="AutoShape 5"/>
          <p:cNvSpPr>
            <a:spLocks noChangeArrowheads="1"/>
          </p:cNvSpPr>
          <p:nvPr/>
        </p:nvSpPr>
        <p:spPr bwMode="gray">
          <a:xfrm rot="10800000">
            <a:off x="6203089" y="1489941"/>
            <a:ext cx="443447" cy="501195"/>
          </a:xfrm>
          <a:prstGeom prst="upArrow">
            <a:avLst>
              <a:gd name="adj1" fmla="val 57296"/>
              <a:gd name="adj2" fmla="val 62796"/>
            </a:avLst>
          </a:prstGeom>
          <a:gradFill rotWithShape="1">
            <a:gsLst>
              <a:gs pos="0">
                <a:schemeClr val="accent3"/>
              </a:gs>
              <a:gs pos="100000">
                <a:srgbClr val="D6ECFF">
                  <a:gamma/>
                  <a:tint val="33333"/>
                  <a:invGamma/>
                  <a:alpha val="0"/>
                </a:srgbClr>
              </a:gs>
            </a:gsLst>
            <a:lin ang="5400000" scaled="1"/>
          </a:gradFill>
          <a:ln w="9525" algn="ctr">
            <a:noFill/>
            <a:miter lim="800000"/>
            <a:headEnd/>
            <a:tailEnd/>
          </a:ln>
          <a:effectLst/>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a typeface="+mn-ea"/>
              <a:cs typeface="+mn-cs"/>
            </a:endParaRPr>
          </a:p>
        </p:txBody>
      </p:sp>
      <p:sp>
        <p:nvSpPr>
          <p:cNvPr id="17" name="AutoShape 5"/>
          <p:cNvSpPr>
            <a:spLocks noChangeArrowheads="1"/>
          </p:cNvSpPr>
          <p:nvPr/>
        </p:nvSpPr>
        <p:spPr bwMode="gray">
          <a:xfrm rot="10800000">
            <a:off x="7833270" y="1489941"/>
            <a:ext cx="443447" cy="501195"/>
          </a:xfrm>
          <a:prstGeom prst="upArrow">
            <a:avLst>
              <a:gd name="adj1" fmla="val 57296"/>
              <a:gd name="adj2" fmla="val 62796"/>
            </a:avLst>
          </a:prstGeom>
          <a:gradFill rotWithShape="1">
            <a:gsLst>
              <a:gs pos="0">
                <a:schemeClr val="accent3"/>
              </a:gs>
              <a:gs pos="100000">
                <a:srgbClr val="D6ECFF">
                  <a:gamma/>
                  <a:tint val="33333"/>
                  <a:invGamma/>
                  <a:alpha val="0"/>
                </a:srgbClr>
              </a:gs>
            </a:gsLst>
            <a:lin ang="5400000" scaled="1"/>
          </a:gradFill>
          <a:ln w="9525" algn="ctr">
            <a:noFill/>
            <a:miter lim="800000"/>
            <a:headEnd/>
            <a:tailEnd/>
          </a:ln>
          <a:effectLst/>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a:ea typeface="+mn-ea"/>
              <a:cs typeface="+mn-cs"/>
            </a:endParaRPr>
          </a:p>
        </p:txBody>
      </p:sp>
      <p:sp>
        <p:nvSpPr>
          <p:cNvPr id="18" name="TextBox 17"/>
          <p:cNvSpPr txBox="1"/>
          <p:nvPr/>
        </p:nvSpPr>
        <p:spPr>
          <a:xfrm>
            <a:off x="5968674" y="1903017"/>
            <a:ext cx="920444" cy="307777"/>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mn-cs"/>
              </a:rPr>
              <a:t>3 months</a:t>
            </a:r>
          </a:p>
        </p:txBody>
      </p:sp>
      <p:sp>
        <p:nvSpPr>
          <p:cNvPr id="19" name="TextBox 18"/>
          <p:cNvSpPr txBox="1"/>
          <p:nvPr/>
        </p:nvSpPr>
        <p:spPr>
          <a:xfrm>
            <a:off x="7602138" y="1903017"/>
            <a:ext cx="920444" cy="307777"/>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Arial"/>
                <a:ea typeface="+mn-ea"/>
                <a:cs typeface="+mn-cs"/>
              </a:rPr>
              <a:t>6 months</a:t>
            </a:r>
          </a:p>
        </p:txBody>
      </p:sp>
      <p:sp>
        <p:nvSpPr>
          <p:cNvPr id="20" name="Text Box 6"/>
          <p:cNvSpPr txBox="1">
            <a:spLocks noChangeArrowheads="1"/>
          </p:cNvSpPr>
          <p:nvPr/>
        </p:nvSpPr>
        <p:spPr bwMode="auto">
          <a:xfrm>
            <a:off x="6268419" y="1157013"/>
            <a:ext cx="2017859" cy="369332"/>
          </a:xfrm>
          <a:prstGeom prst="rect">
            <a:avLst/>
          </a:prstGeom>
          <a:noFill/>
          <a:ln w="28575">
            <a:solidFill>
              <a:schemeClr val="accent5"/>
            </a:solidFill>
            <a:miter lim="800000"/>
            <a:headEnd/>
            <a:tailEnd/>
          </a:ln>
          <a:effectLst/>
        </p:spPr>
        <p:txBody>
          <a:bodyPr wrap="square" anchor="t" anchorCtr="1">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Box 20"/>
          <p:cNvSpPr txBox="1"/>
          <p:nvPr/>
        </p:nvSpPr>
        <p:spPr>
          <a:xfrm>
            <a:off x="2502027" y="3356686"/>
            <a:ext cx="1108424" cy="276999"/>
          </a:xfrm>
          <a:prstGeom prst="rect">
            <a:avLst/>
          </a:prstGeom>
          <a:noFill/>
        </p:spPr>
        <p:txBody>
          <a:bodyPr wrap="square" lIns="0" tIns="0" rIns="0" bIns="0" rtlCol="0">
            <a:no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95959"/>
                </a:solidFill>
                <a:effectLst/>
                <a:uLnTx/>
                <a:uFillTx/>
                <a:latin typeface="Arial"/>
                <a:ea typeface="+mn-ea"/>
                <a:cs typeface="+mn-cs"/>
              </a:rPr>
              <a:t>Cohort 2</a:t>
            </a:r>
          </a:p>
        </p:txBody>
      </p:sp>
      <p:sp>
        <p:nvSpPr>
          <p:cNvPr id="22" name="TextBox 21"/>
          <p:cNvSpPr txBox="1"/>
          <p:nvPr/>
        </p:nvSpPr>
        <p:spPr>
          <a:xfrm>
            <a:off x="2502027" y="3999614"/>
            <a:ext cx="1108424" cy="276999"/>
          </a:xfrm>
          <a:prstGeom prst="rect">
            <a:avLst/>
          </a:prstGeom>
          <a:noFill/>
        </p:spPr>
        <p:txBody>
          <a:bodyPr wrap="square" lIns="0" tIns="0" rIns="0" bIns="0" rtlCol="0">
            <a:no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95959"/>
                </a:solidFill>
                <a:effectLst/>
                <a:uLnTx/>
                <a:uFillTx/>
                <a:latin typeface="Arial"/>
                <a:ea typeface="+mn-ea"/>
                <a:cs typeface="+mn-cs"/>
              </a:rPr>
              <a:t>Cohort 3</a:t>
            </a:r>
          </a:p>
        </p:txBody>
      </p:sp>
      <p:sp>
        <p:nvSpPr>
          <p:cNvPr id="23" name="Rectangle 22"/>
          <p:cNvSpPr/>
          <p:nvPr/>
        </p:nvSpPr>
        <p:spPr>
          <a:xfrm>
            <a:off x="1843089" y="4586178"/>
            <a:ext cx="8623945" cy="881780"/>
          </a:xfrm>
          <a:prstGeom prst="rect">
            <a:avLst/>
          </a:prstGeom>
        </p:spPr>
        <p:txBody>
          <a:bodyPr wrap="square">
            <a:spAutoFit/>
          </a:bodyPr>
          <a:lstStyle/>
          <a:p>
            <a:pPr marL="182558" marR="0" lvl="1" indent="-182558" algn="l" defTabSz="1219170" rtl="0" eaLnBrk="1" fontAlgn="auto" latinLnBrk="0" hangingPunct="1">
              <a:lnSpc>
                <a:spcPct val="95000"/>
              </a:lnSpc>
              <a:spcBef>
                <a:spcPts val="0"/>
              </a:spcBef>
              <a:spcAft>
                <a:spcPts val="0"/>
              </a:spcAft>
              <a:buClr>
                <a:srgbClr val="008B82"/>
              </a:buClr>
              <a:buSzPct val="120000"/>
              <a:buFontTx/>
              <a:buNone/>
              <a:tabLst/>
              <a:defRPr/>
            </a:pPr>
            <a:r>
              <a:rPr kumimoji="0" lang="en-US" sz="1800" b="1" i="0" u="none" strike="noStrike" kern="1200" cap="none" spc="0" normalizeH="0" baseline="0" noProof="0" dirty="0">
                <a:ln>
                  <a:noFill/>
                </a:ln>
                <a:solidFill>
                  <a:srgbClr val="1C7DAD"/>
                </a:solidFill>
                <a:effectLst/>
                <a:uLnTx/>
                <a:uFillTx/>
                <a:latin typeface="Arial"/>
                <a:ea typeface="+mn-ea"/>
                <a:cs typeface="+mn-cs"/>
              </a:rPr>
              <a:t>Primary endpoints: </a:t>
            </a:r>
            <a:r>
              <a:rPr kumimoji="0" lang="en-US" sz="1800" b="0" i="0" u="none" strike="noStrike" kern="1200" cap="none" spc="0" normalizeH="0" baseline="0" noProof="0" dirty="0">
                <a:ln>
                  <a:noFill/>
                </a:ln>
                <a:solidFill>
                  <a:srgbClr val="595959"/>
                </a:solidFill>
                <a:effectLst/>
                <a:uLnTx/>
                <a:uFillTx/>
                <a:latin typeface="Arial"/>
                <a:ea typeface="+mn-ea"/>
                <a:cs typeface="+mn-cs"/>
              </a:rPr>
              <a:t>Complete response (CR) rate at 6 months and safety</a:t>
            </a:r>
          </a:p>
          <a:p>
            <a:pPr marL="0" marR="0" lvl="1" indent="0" algn="l" defTabSz="1219170" rtl="0" eaLnBrk="1" fontAlgn="auto" latinLnBrk="0" hangingPunct="1">
              <a:lnSpc>
                <a:spcPct val="95000"/>
              </a:lnSpc>
              <a:spcBef>
                <a:spcPts val="0"/>
              </a:spcBef>
              <a:spcAft>
                <a:spcPts val="0"/>
              </a:spcAft>
              <a:buClr>
                <a:srgbClr val="008B82"/>
              </a:buClr>
              <a:buSzPct val="120000"/>
              <a:buFontTx/>
              <a:buNone/>
              <a:tabLst/>
              <a:defRPr/>
            </a:pPr>
            <a:r>
              <a:rPr kumimoji="0" lang="en-US" sz="1800" b="1" i="0" u="none" strike="noStrike" kern="1200" cap="none" spc="0" normalizeH="0" baseline="0" noProof="0" dirty="0">
                <a:ln>
                  <a:noFill/>
                </a:ln>
                <a:solidFill>
                  <a:srgbClr val="1C7DAD"/>
                </a:solidFill>
                <a:effectLst/>
                <a:uLnTx/>
                <a:uFillTx/>
                <a:latin typeface="Arial"/>
                <a:ea typeface="+mn-ea"/>
                <a:cs typeface="+mn-cs"/>
              </a:rPr>
              <a:t>Secondary endpoints: </a:t>
            </a:r>
            <a:r>
              <a:rPr kumimoji="0" lang="en-US" sz="1800" b="0" i="0" u="none" strike="noStrike" kern="1200" cap="none" spc="0" normalizeH="0" baseline="0" noProof="0" dirty="0">
                <a:ln>
                  <a:noFill/>
                </a:ln>
                <a:solidFill>
                  <a:srgbClr val="595959"/>
                </a:solidFill>
                <a:effectLst/>
                <a:uLnTx/>
                <a:uFillTx/>
                <a:latin typeface="Arial"/>
                <a:ea typeface="+mn-ea"/>
                <a:cs typeface="+mn-cs"/>
              </a:rPr>
              <a:t>Overall response (OR), partial response (PR), survival, </a:t>
            </a:r>
            <a:r>
              <a:rPr kumimoji="0" lang="en-US" sz="1800" b="0" i="0" u="none" strike="noStrike" kern="1200" cap="none" spc="0" normalizeH="0" baseline="0" noProof="0" dirty="0" err="1">
                <a:ln>
                  <a:noFill/>
                </a:ln>
                <a:solidFill>
                  <a:srgbClr val="595959"/>
                </a:solidFill>
                <a:effectLst/>
                <a:uLnTx/>
                <a:uFillTx/>
                <a:latin typeface="Arial"/>
                <a:ea typeface="+mn-ea"/>
                <a:cs typeface="+mn-cs"/>
              </a:rPr>
              <a:t>clonal</a:t>
            </a:r>
            <a:r>
              <a:rPr kumimoji="0" lang="en-US" sz="1800" b="0" i="0" u="none" strike="noStrike" kern="1200" cap="none" spc="0" normalizeH="0" baseline="0" noProof="0" dirty="0">
                <a:ln>
                  <a:noFill/>
                </a:ln>
                <a:solidFill>
                  <a:srgbClr val="595959"/>
                </a:solidFill>
                <a:effectLst/>
                <a:uLnTx/>
                <a:uFillTx/>
                <a:latin typeface="Arial"/>
                <a:ea typeface="+mn-ea"/>
                <a:cs typeface="+mn-cs"/>
              </a:rPr>
              <a:t> evolution and relapse</a:t>
            </a:r>
          </a:p>
        </p:txBody>
      </p:sp>
      <p:sp>
        <p:nvSpPr>
          <p:cNvPr id="24" name="TextBox 23"/>
          <p:cNvSpPr txBox="1"/>
          <p:nvPr/>
        </p:nvSpPr>
        <p:spPr>
          <a:xfrm>
            <a:off x="1454333" y="5462648"/>
            <a:ext cx="9466216" cy="646331"/>
          </a:xfrm>
          <a:prstGeom prst="rect">
            <a:avLst/>
          </a:prstGeom>
          <a:solidFill>
            <a:srgbClr val="FE7F00"/>
          </a:solidFill>
          <a:ln>
            <a:solidFill>
              <a:srgbClr val="FE7F00"/>
            </a:solidFill>
          </a:ln>
          <a:effectLst>
            <a:outerShdw blurRad="50800" dist="38100" dir="5400000" algn="t" rotWithShape="0">
              <a:prstClr val="black">
                <a:alpha val="40000"/>
              </a:prstClr>
            </a:outerShdw>
          </a:effectLst>
        </p:spPr>
        <p:txBody>
          <a:bodyPr wrap="square">
            <a:spAutoFit/>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CR = ANC ≥1</a:t>
            </a:r>
            <a:r>
              <a:rPr kumimoji="0" lang="en-US" sz="1800" b="1" i="0" u="none" strike="noStrike" kern="1200" cap="none" spc="0" normalizeH="0" baseline="0" noProof="0" dirty="0">
                <a:ln>
                  <a:noFill/>
                </a:ln>
                <a:solidFill>
                  <a:srgbClr val="FFFFFF"/>
                </a:solidFill>
                <a:effectLst/>
                <a:uLnTx/>
                <a:uFillTx/>
                <a:latin typeface="Arial"/>
                <a:ea typeface="+mn-ea"/>
                <a:cs typeface="+mn-cs"/>
                <a:sym typeface="Symbol" panose="05050102010706020507" pitchFamily="18" charset="2"/>
              </a:rPr>
              <a:t></a:t>
            </a:r>
            <a:r>
              <a:rPr kumimoji="0" lang="en-US" sz="1800" b="1" i="0" u="none" strike="noStrike" kern="1200" cap="none" spc="0" normalizeH="0" baseline="0" noProof="0" dirty="0">
                <a:ln>
                  <a:noFill/>
                </a:ln>
                <a:solidFill>
                  <a:srgbClr val="FFFFFF"/>
                </a:solidFill>
                <a:effectLst/>
                <a:uLnTx/>
                <a:uFillTx/>
                <a:latin typeface="Arial"/>
                <a:ea typeface="+mn-ea"/>
                <a:cs typeface="+mn-cs"/>
              </a:rPr>
              <a:t>10</a:t>
            </a:r>
            <a:r>
              <a:rPr kumimoji="0" lang="en-US" sz="1800" b="1" i="0" u="none" strike="noStrike" kern="1200" cap="none" spc="0" normalizeH="0" baseline="30000" noProof="0" dirty="0">
                <a:ln>
                  <a:noFill/>
                </a:ln>
                <a:solidFill>
                  <a:srgbClr val="FFFFFF"/>
                </a:solidFill>
                <a:effectLst/>
                <a:uLnTx/>
                <a:uFillTx/>
                <a:latin typeface="Arial"/>
                <a:ea typeface="+mn-ea"/>
                <a:cs typeface="+mn-cs"/>
              </a:rPr>
              <a:t>9</a:t>
            </a:r>
            <a:r>
              <a:rPr kumimoji="0" lang="en-US" sz="1800" b="1" i="0" u="none" strike="noStrike" kern="1200" cap="none" spc="0" normalizeH="0" baseline="0" noProof="0" dirty="0">
                <a:ln>
                  <a:noFill/>
                </a:ln>
                <a:solidFill>
                  <a:srgbClr val="FFFFFF"/>
                </a:solidFill>
                <a:effectLst/>
                <a:uLnTx/>
                <a:uFillTx/>
                <a:latin typeface="Arial"/>
                <a:ea typeface="+mn-ea"/>
                <a:cs typeface="+mn-cs"/>
              </a:rPr>
              <a:t>/L, hemoglobin ≥10 g/dL and platelets ≥100</a:t>
            </a:r>
            <a:r>
              <a:rPr kumimoji="0" lang="en-US" sz="1800" b="1" i="0" u="none" strike="noStrike" kern="1200" cap="none" spc="0" normalizeH="0" baseline="0" noProof="0" dirty="0">
                <a:ln>
                  <a:noFill/>
                </a:ln>
                <a:solidFill>
                  <a:srgbClr val="FFFFFF"/>
                </a:solidFill>
                <a:effectLst/>
                <a:uLnTx/>
                <a:uFillTx/>
                <a:latin typeface="Arial"/>
                <a:ea typeface="+mn-ea"/>
                <a:cs typeface="+mn-cs"/>
                <a:sym typeface="Symbol" panose="05050102010706020507" pitchFamily="18" charset="2"/>
              </a:rPr>
              <a:t></a:t>
            </a:r>
            <a:r>
              <a:rPr kumimoji="0" lang="en-US" sz="1800" b="1" i="0" u="none" strike="noStrike" kern="1200" cap="none" spc="0" normalizeH="0" baseline="0" noProof="0" dirty="0">
                <a:ln>
                  <a:noFill/>
                </a:ln>
                <a:solidFill>
                  <a:srgbClr val="FFFFFF"/>
                </a:solidFill>
                <a:effectLst/>
                <a:uLnTx/>
                <a:uFillTx/>
                <a:latin typeface="Arial"/>
                <a:ea typeface="+mn-ea"/>
                <a:cs typeface="+mn-cs"/>
              </a:rPr>
              <a:t>10</a:t>
            </a:r>
            <a:r>
              <a:rPr kumimoji="0" lang="en-US" sz="1800" b="1" i="0" u="none" strike="noStrike" kern="1200" cap="none" spc="0" normalizeH="0" baseline="30000" noProof="0" dirty="0">
                <a:ln>
                  <a:noFill/>
                </a:ln>
                <a:solidFill>
                  <a:srgbClr val="FFFFFF"/>
                </a:solidFill>
                <a:effectLst/>
                <a:uLnTx/>
                <a:uFillTx/>
                <a:latin typeface="Arial"/>
                <a:ea typeface="+mn-ea"/>
                <a:cs typeface="+mn-cs"/>
              </a:rPr>
              <a:t>9</a:t>
            </a:r>
            <a:r>
              <a:rPr kumimoji="0" lang="en-US" sz="1800" b="1" i="0" u="none" strike="noStrike" kern="1200" cap="none" spc="0" normalizeH="0" baseline="0" noProof="0" dirty="0">
                <a:ln>
                  <a:noFill/>
                </a:ln>
                <a:solidFill>
                  <a:srgbClr val="FFFFFF"/>
                </a:solidFill>
                <a:effectLst/>
                <a:uLnTx/>
                <a:uFillTx/>
                <a:latin typeface="Arial"/>
                <a:ea typeface="+mn-ea"/>
                <a:cs typeface="+mn-cs"/>
              </a:rPr>
              <a:t>/L</a:t>
            </a:r>
          </a:p>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PR = Blood counts no longer meeting criteria for SAA or CR</a:t>
            </a:r>
          </a:p>
        </p:txBody>
      </p:sp>
    </p:spTree>
    <p:extLst>
      <p:ext uri="{BB962C8B-B14F-4D97-AF65-F5344CB8AC3E}">
        <p14:creationId xmlns:p14="http://schemas.microsoft.com/office/powerpoint/2010/main" val="773478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bwMode="auto">
          <a:xfrm>
            <a:off x="1816755" y="6232953"/>
            <a:ext cx="6194051" cy="517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dirty="0" err="1">
                <a:ea typeface="Arial Unicode MS" panose="020B0604020202020204" pitchFamily="34" charset="-128"/>
                <a:cs typeface="Arial Unicode MS" panose="020B0604020202020204" pitchFamily="34" charset="-128"/>
              </a:rPr>
              <a:t>Townsley</a:t>
            </a:r>
            <a:r>
              <a:rPr lang="en-US" altLang="en-US" sz="1059" b="1" dirty="0">
                <a:ea typeface="Arial Unicode MS" panose="020B0604020202020204" pitchFamily="34" charset="-128"/>
                <a:cs typeface="Arial Unicode MS" panose="020B0604020202020204" pitchFamily="34" charset="-128"/>
              </a:rPr>
              <a:t> DM et al. N </a:t>
            </a:r>
            <a:r>
              <a:rPr lang="en-US" altLang="en-US" sz="1059" b="1" dirty="0" err="1">
                <a:ea typeface="Arial Unicode MS" panose="020B0604020202020204" pitchFamily="34" charset="-128"/>
                <a:cs typeface="Arial Unicode MS" panose="020B0604020202020204" pitchFamily="34" charset="-128"/>
              </a:rPr>
              <a:t>Engl</a:t>
            </a:r>
            <a:r>
              <a:rPr lang="en-US" altLang="en-US" sz="1059" b="1" dirty="0">
                <a:ea typeface="Arial Unicode MS" panose="020B0604020202020204" pitchFamily="34" charset="-128"/>
                <a:cs typeface="Arial Unicode MS" panose="020B0604020202020204" pitchFamily="34" charset="-128"/>
              </a:rPr>
              <a:t> J Med 2017;376:1540-1550.</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627" y="1404618"/>
            <a:ext cx="4143375"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2061883" y="161085"/>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97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US" altLang="en-US" sz="2118" b="1" i="0" u="none" strike="noStrike" kern="1200" cap="none" spc="0" normalizeH="0" baseline="0" noProof="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Hematologic Response in Patients Treated with Immunosuppression and Eltrombopag.</a:t>
            </a:r>
          </a:p>
        </p:txBody>
      </p:sp>
    </p:spTree>
    <p:extLst>
      <p:ext uri="{BB962C8B-B14F-4D97-AF65-F5344CB8AC3E}">
        <p14:creationId xmlns:p14="http://schemas.microsoft.com/office/powerpoint/2010/main" val="2878978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Advisory board and speaker honorarium: Alexion and Novartis</a:t>
            </a:r>
          </a:p>
          <a:p>
            <a:r>
              <a:rPr lang="en-US" dirty="0" smtClean="0"/>
              <a:t>Laboratory Grant to support </a:t>
            </a:r>
            <a:r>
              <a:rPr lang="en-US" dirty="0" err="1" smtClean="0"/>
              <a:t>adamts</a:t>
            </a:r>
            <a:r>
              <a:rPr lang="en-US" dirty="0" smtClean="0"/>
              <a:t> 13 and genetic testing Alexion</a:t>
            </a:r>
          </a:p>
          <a:p>
            <a:r>
              <a:rPr lang="en-US" dirty="0" smtClean="0"/>
              <a:t>Clinical Trials Activity Alexion (</a:t>
            </a:r>
            <a:r>
              <a:rPr lang="en-US" dirty="0" err="1" smtClean="0"/>
              <a:t>eculizumab</a:t>
            </a:r>
            <a:r>
              <a:rPr lang="en-US" dirty="0" smtClean="0"/>
              <a:t> and </a:t>
            </a:r>
            <a:r>
              <a:rPr lang="en-US" dirty="0" err="1" smtClean="0"/>
              <a:t>Axln</a:t>
            </a:r>
            <a:r>
              <a:rPr lang="en-US" dirty="0" smtClean="0"/>
              <a:t> 1210) </a:t>
            </a:r>
          </a:p>
          <a:p>
            <a:pPr marL="0" indent="0">
              <a:buNone/>
            </a:pPr>
            <a:r>
              <a:rPr lang="en-US" dirty="0"/>
              <a:t>	</a:t>
            </a:r>
            <a:r>
              <a:rPr lang="en-US" dirty="0" smtClean="0"/>
              <a:t>				      </a:t>
            </a:r>
            <a:r>
              <a:rPr lang="en-US" dirty="0" err="1" smtClean="0"/>
              <a:t>Apellis</a:t>
            </a:r>
            <a:r>
              <a:rPr lang="en-US" dirty="0" smtClean="0"/>
              <a:t> C3 inhibitor</a:t>
            </a:r>
          </a:p>
          <a:p>
            <a:pPr lvl="3"/>
            <a:endParaRPr lang="en-US" dirty="0" smtClean="0"/>
          </a:p>
          <a:p>
            <a:r>
              <a:rPr lang="en-US" dirty="0" smtClean="0"/>
              <a:t>Registry PNH (open) and Atypical HUS (closed) Both sponsored by Alexion</a:t>
            </a:r>
          </a:p>
          <a:p>
            <a:r>
              <a:rPr lang="en-US" dirty="0" smtClean="0"/>
              <a:t>Slides courtesy </a:t>
            </a:r>
            <a:r>
              <a:rPr lang="en-US" dirty="0" err="1" smtClean="0"/>
              <a:t>pnh</a:t>
            </a:r>
            <a:r>
              <a:rPr lang="en-US" dirty="0" smtClean="0"/>
              <a:t> network</a:t>
            </a:r>
            <a:endParaRPr lang="en-US" dirty="0"/>
          </a:p>
        </p:txBody>
      </p:sp>
    </p:spTree>
    <p:extLst>
      <p:ext uri="{BB962C8B-B14F-4D97-AF65-F5344CB8AC3E}">
        <p14:creationId xmlns:p14="http://schemas.microsoft.com/office/powerpoint/2010/main" val="3062814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BMT</a:t>
            </a:r>
          </a:p>
        </p:txBody>
      </p:sp>
      <p:sp>
        <p:nvSpPr>
          <p:cNvPr id="20483" name="Rectangle 3"/>
          <p:cNvSpPr>
            <a:spLocks noGrp="1" noChangeArrowheads="1"/>
          </p:cNvSpPr>
          <p:nvPr>
            <p:ph type="body" idx="1"/>
          </p:nvPr>
        </p:nvSpPr>
        <p:spPr/>
        <p:txBody>
          <a:bodyPr/>
          <a:lstStyle/>
          <a:p>
            <a:pPr eaLnBrk="1" hangingPunct="1"/>
            <a:r>
              <a:rPr lang="en-US" altLang="en-US" smtClean="0"/>
              <a:t>Only curative therapy</a:t>
            </a:r>
          </a:p>
          <a:p>
            <a:pPr eaLnBrk="1" hangingPunct="1"/>
            <a:r>
              <a:rPr lang="en-US" altLang="en-US" smtClean="0"/>
              <a:t>Matched allogeneic</a:t>
            </a:r>
          </a:p>
          <a:p>
            <a:pPr lvl="1" eaLnBrk="1" hangingPunct="1"/>
            <a:r>
              <a:rPr lang="en-US" altLang="en-US" smtClean="0"/>
              <a:t>Donor available 25%</a:t>
            </a:r>
          </a:p>
          <a:p>
            <a:pPr lvl="1" eaLnBrk="1" hangingPunct="1"/>
            <a:r>
              <a:rPr lang="en-US" altLang="en-US" smtClean="0"/>
              <a:t>Survival 80 – 90 % decreasing with adv age</a:t>
            </a:r>
          </a:p>
          <a:p>
            <a:pPr lvl="1" eaLnBrk="1" hangingPunct="1"/>
            <a:r>
              <a:rPr lang="en-US" altLang="en-US" smtClean="0"/>
              <a:t>30 – 35 year cut off</a:t>
            </a:r>
          </a:p>
          <a:p>
            <a:pPr eaLnBrk="1" hangingPunct="1"/>
            <a:r>
              <a:rPr lang="en-US" altLang="en-US" smtClean="0"/>
              <a:t>MUD (matched unrelated donor)</a:t>
            </a:r>
          </a:p>
          <a:p>
            <a:pPr lvl="1" eaLnBrk="1" hangingPunct="1"/>
            <a:r>
              <a:rPr lang="en-US" altLang="en-US" smtClean="0"/>
              <a:t>40 % &lt; 20 ; 30% 21 – 40 y</a:t>
            </a:r>
          </a:p>
          <a:p>
            <a:pPr lvl="1" eaLnBrk="1" hangingPunct="1"/>
            <a:r>
              <a:rPr lang="en-US" altLang="en-US" smtClean="0"/>
              <a:t>Older patient IS &gt; BMT</a:t>
            </a:r>
          </a:p>
        </p:txBody>
      </p:sp>
    </p:spTree>
    <p:extLst>
      <p:ext uri="{BB962C8B-B14F-4D97-AF65-F5344CB8AC3E}">
        <p14:creationId xmlns:p14="http://schemas.microsoft.com/office/powerpoint/2010/main" val="3223584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5" name="Text Placeholder 4"/>
          <p:cNvSpPr>
            <a:spLocks noGrp="1"/>
          </p:cNvSpPr>
          <p:nvPr>
            <p:ph type="body" sz="quarter" idx="13"/>
          </p:nvPr>
        </p:nvSpPr>
        <p:spPr/>
        <p:txBody>
          <a:bodyPr>
            <a:noAutofit/>
          </a:bodyPr>
          <a:lstStyle/>
          <a:p>
            <a:r>
              <a:rPr lang="en-US" dirty="0">
                <a:cs typeface="Arial"/>
              </a:rPr>
              <a:t>1. Desmond R </a:t>
            </a:r>
            <a:r>
              <a:rPr lang="en-US" i="1" dirty="0">
                <a:cs typeface="Arial"/>
              </a:rPr>
              <a:t>et al</a:t>
            </a:r>
            <a:r>
              <a:rPr lang="en-US" dirty="0">
                <a:cs typeface="Arial"/>
              </a:rPr>
              <a:t>. </a:t>
            </a:r>
            <a:r>
              <a:rPr lang="en-US" i="1" dirty="0">
                <a:cs typeface="Arial"/>
              </a:rPr>
              <a:t>Blood </a:t>
            </a:r>
            <a:r>
              <a:rPr lang="en-US" dirty="0">
                <a:cs typeface="Arial"/>
              </a:rPr>
              <a:t>2014;123:1818–1825; </a:t>
            </a:r>
            <a:br>
              <a:rPr lang="en-US" dirty="0">
                <a:cs typeface="Arial"/>
              </a:rPr>
            </a:br>
            <a:r>
              <a:rPr lang="en-US" dirty="0">
                <a:cs typeface="Arial"/>
              </a:rPr>
              <a:t>2. </a:t>
            </a:r>
            <a:r>
              <a:rPr lang="en-GB" dirty="0" err="1"/>
              <a:t>Townsley</a:t>
            </a:r>
            <a:r>
              <a:rPr lang="en-GB" dirty="0"/>
              <a:t> DM </a:t>
            </a:r>
            <a:r>
              <a:rPr lang="en-GB" i="1" dirty="0"/>
              <a:t>et al. N </a:t>
            </a:r>
            <a:r>
              <a:rPr lang="en-GB" i="1" dirty="0" err="1"/>
              <a:t>Engl</a:t>
            </a:r>
            <a:r>
              <a:rPr lang="en-GB" i="1" dirty="0"/>
              <a:t> J Med</a:t>
            </a:r>
            <a:r>
              <a:rPr lang="en-GB" dirty="0"/>
              <a:t> 2017;376:1540–1550</a:t>
            </a:r>
          </a:p>
        </p:txBody>
      </p:sp>
      <p:sp>
        <p:nvSpPr>
          <p:cNvPr id="6" name="Text Placeholder 5"/>
          <p:cNvSpPr>
            <a:spLocks noGrp="1"/>
          </p:cNvSpPr>
          <p:nvPr>
            <p:ph type="body" sz="quarter" idx="14"/>
          </p:nvPr>
        </p:nvSpPr>
        <p:spPr>
          <a:xfrm>
            <a:off x="432167" y="1502792"/>
            <a:ext cx="11400000" cy="4867200"/>
          </a:xfrm>
        </p:spPr>
        <p:txBody>
          <a:bodyPr>
            <a:noAutofit/>
          </a:bodyPr>
          <a:lstStyle/>
          <a:p>
            <a:pPr>
              <a:spcAft>
                <a:spcPts val="1333"/>
              </a:spcAft>
              <a:defRPr/>
            </a:pPr>
            <a:r>
              <a:rPr lang="en-US" sz="2400" dirty="0"/>
              <a:t>HSCT (if possible) and IST remain the treatment of choice for SAA – supportive care remains a critical facet to improving survival</a:t>
            </a:r>
          </a:p>
          <a:p>
            <a:pPr>
              <a:spcAft>
                <a:spcPts val="1333"/>
              </a:spcAft>
              <a:defRPr/>
            </a:pPr>
            <a:r>
              <a:rPr lang="en-US" sz="2400" dirty="0"/>
              <a:t>Eltrombopag represents an efficacious treatment for refractory SAA patients:</a:t>
            </a:r>
            <a:r>
              <a:rPr lang="en-US" sz="2400" baseline="30000" dirty="0"/>
              <a:t>1</a:t>
            </a:r>
            <a:endParaRPr lang="en-US" sz="2400" dirty="0"/>
          </a:p>
          <a:p>
            <a:pPr marL="609585" lvl="1" indent="-230712">
              <a:spcAft>
                <a:spcPts val="1333"/>
              </a:spcAft>
              <a:defRPr/>
            </a:pPr>
            <a:r>
              <a:rPr lang="en-US" dirty="0"/>
              <a:t>40% hematological responses observed in the ‘real-world’, as well as possible tri-lineage responses</a:t>
            </a:r>
          </a:p>
          <a:p>
            <a:pPr marL="609585" lvl="1" indent="-230712">
              <a:spcAft>
                <a:spcPts val="1333"/>
              </a:spcAft>
              <a:defRPr/>
            </a:pPr>
            <a:r>
              <a:rPr lang="en-GB" dirty="0"/>
              <a:t>TPO-R agonists may </a:t>
            </a:r>
            <a:r>
              <a:rPr lang="en-US" dirty="0"/>
              <a:t>predispose to clonal evolution</a:t>
            </a:r>
          </a:p>
          <a:p>
            <a:pPr marL="361942" indent="-361942">
              <a:spcAft>
                <a:spcPts val="1333"/>
              </a:spcAft>
              <a:defRPr/>
            </a:pPr>
            <a:r>
              <a:rPr lang="en-US" sz="2400" dirty="0"/>
              <a:t>Recent data suggest that in the future, eltrombopag may be useful in the first-line treatment setting for SAA</a:t>
            </a:r>
            <a:r>
              <a:rPr lang="en-US" sz="2400" baseline="30000" dirty="0"/>
              <a:t>2</a:t>
            </a:r>
          </a:p>
          <a:p>
            <a:pPr>
              <a:spcAft>
                <a:spcPts val="1333"/>
              </a:spcAft>
              <a:defRPr/>
            </a:pPr>
            <a:r>
              <a:rPr lang="en-GB" sz="2400" dirty="0"/>
              <a:t>Trials are ongoing to further determine the efficacy and safety of TPO-R agonists in treatment naïve and refractory AA</a:t>
            </a:r>
            <a:endParaRPr lang="en-US" sz="2400" dirty="0"/>
          </a:p>
          <a:p>
            <a:pPr marL="0" indent="0">
              <a:buNone/>
            </a:pPr>
            <a:endParaRPr lang="en-GB" sz="2400" dirty="0"/>
          </a:p>
        </p:txBody>
      </p:sp>
    </p:spTree>
    <p:extLst>
      <p:ext uri="{BB962C8B-B14F-4D97-AF65-F5344CB8AC3E}">
        <p14:creationId xmlns:p14="http://schemas.microsoft.com/office/powerpoint/2010/main" val="1269568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indent="-273050" eaLnBrk="1" hangingPunct="1">
              <a:spcBef>
                <a:spcPct val="0"/>
              </a:spcBef>
            </a:pPr>
            <a:r>
              <a:rPr lang="en-US" altLang="en-US" sz="2000" dirty="0">
                <a:solidFill>
                  <a:schemeClr val="bg1"/>
                </a:solidFill>
                <a:latin typeface="Arial" charset="0"/>
                <a:cs typeface="Arial" charset="0"/>
              </a:rPr>
              <a:t>Acquired, progressive hematopoietic stem cell disease affecting multiple lineages</a:t>
            </a:r>
          </a:p>
          <a:p>
            <a:pPr marL="273050" indent="-273050" eaLnBrk="1" hangingPunct="1">
              <a:spcBef>
                <a:spcPct val="0"/>
              </a:spcBef>
            </a:pPr>
            <a:endParaRPr lang="en-US" altLang="en-US" sz="2000" dirty="0">
              <a:solidFill>
                <a:schemeClr val="bg1"/>
              </a:solidFill>
              <a:latin typeface="Arial" charset="0"/>
              <a:cs typeface="Arial" charset="0"/>
            </a:endParaRPr>
          </a:p>
          <a:p>
            <a:pPr marL="273050" indent="-273050" eaLnBrk="1" hangingPunct="1">
              <a:spcBef>
                <a:spcPct val="0"/>
              </a:spcBef>
            </a:pPr>
            <a:r>
              <a:rPr lang="en-US" altLang="en-US" sz="2000" dirty="0">
                <a:solidFill>
                  <a:schemeClr val="bg1"/>
                </a:solidFill>
                <a:latin typeface="Arial" charset="0"/>
                <a:cs typeface="Arial" charset="0"/>
              </a:rPr>
              <a:t>Linked to uncontrolled activation of immune system’s complement cascade</a:t>
            </a:r>
          </a:p>
          <a:p>
            <a:pPr marL="273050" indent="-273050" eaLnBrk="1" hangingPunct="1">
              <a:spcBef>
                <a:spcPct val="0"/>
              </a:spcBef>
            </a:pPr>
            <a:endParaRPr lang="en-US" altLang="en-US" sz="2000" dirty="0">
              <a:solidFill>
                <a:schemeClr val="bg1"/>
              </a:solidFill>
              <a:latin typeface="Arial" charset="0"/>
              <a:cs typeface="Arial" charset="0"/>
            </a:endParaRPr>
          </a:p>
          <a:p>
            <a:pPr marL="273050" indent="-273050" eaLnBrk="1" hangingPunct="1">
              <a:spcBef>
                <a:spcPct val="0"/>
              </a:spcBef>
            </a:pPr>
            <a:r>
              <a:rPr lang="en-US" altLang="en-US" sz="2000" dirty="0">
                <a:solidFill>
                  <a:schemeClr val="bg1"/>
                </a:solidFill>
                <a:latin typeface="Arial" charset="0"/>
                <a:cs typeface="Arial" charset="0"/>
              </a:rPr>
              <a:t>Rare: Frequency 2–6 per million (estimated based on frequency of the related disorder aplastic anemia)</a:t>
            </a:r>
          </a:p>
          <a:p>
            <a:pPr lvl="1" algn="l" eaLnBrk="1" hangingPunct="1">
              <a:spcBef>
                <a:spcPct val="0"/>
              </a:spcBef>
              <a:buFont typeface="Arial" panose="020B0604020202020204" pitchFamily="34" charset="0"/>
              <a:buChar char="–"/>
            </a:pPr>
            <a:r>
              <a:rPr lang="en-US" altLang="en-US" sz="1800" dirty="0">
                <a:solidFill>
                  <a:srgbClr val="FFFFFF"/>
                </a:solidFill>
                <a:latin typeface="Arial" charset="0"/>
                <a:cs typeface="Arial" charset="0"/>
              </a:rPr>
              <a:t>Estimated 4000–6000 patients in US</a:t>
            </a:r>
            <a:r>
              <a:rPr lang="en-US" altLang="en-US" sz="2000" dirty="0">
                <a:solidFill>
                  <a:srgbClr val="FFFFFF"/>
                </a:solidFill>
                <a:latin typeface="Arial" charset="0"/>
                <a:cs typeface="Arial" charset="0"/>
              </a:rPr>
              <a:t> (potentially 400 to 600 in Canada)</a:t>
            </a:r>
          </a:p>
          <a:p>
            <a:pPr marL="457200" lvl="1" indent="0" eaLnBrk="1" hangingPunct="1">
              <a:spcBef>
                <a:spcPct val="0"/>
              </a:spcBef>
              <a:buNone/>
            </a:pPr>
            <a:endParaRPr lang="en-US" altLang="en-US" baseline="30000" dirty="0" smtClean="0">
              <a:latin typeface="Arial" charset="0"/>
              <a:cs typeface="Arial" charset="0"/>
            </a:endParaRPr>
          </a:p>
          <a:p>
            <a:pPr marL="273050" indent="-273050" eaLnBrk="1" hangingPunct="1">
              <a:spcBef>
                <a:spcPct val="0"/>
              </a:spcBef>
            </a:pPr>
            <a:r>
              <a:rPr lang="en-US" altLang="en-US" sz="2000" dirty="0">
                <a:solidFill>
                  <a:srgbClr val="FFFFFF"/>
                </a:solidFill>
                <a:latin typeface="Arial" charset="0"/>
                <a:cs typeface="Arial" charset="0"/>
              </a:rPr>
              <a:t>Diagnosed at all ages – median age is early 30</a:t>
            </a:r>
            <a:r>
              <a:rPr lang="en-US" altLang="ja-JP" sz="2000" dirty="0">
                <a:solidFill>
                  <a:srgbClr val="FFFFFF"/>
                </a:solidFill>
                <a:latin typeface="Arial" charset="0"/>
                <a:cs typeface="Arial" charset="0"/>
              </a:rPr>
              <a:t>s</a:t>
            </a:r>
          </a:p>
          <a:p>
            <a:pPr marL="273050" indent="-273050" eaLnBrk="1" hangingPunct="1">
              <a:spcBef>
                <a:spcPct val="0"/>
              </a:spcBef>
            </a:pPr>
            <a:endParaRPr lang="en-US" altLang="ja-JP" sz="2000" baseline="30000" dirty="0">
              <a:solidFill>
                <a:srgbClr val="FFFFFF"/>
              </a:solidFill>
              <a:latin typeface="Arial" charset="0"/>
              <a:cs typeface="Arial" charset="0"/>
            </a:endParaRPr>
          </a:p>
          <a:p>
            <a:pPr marL="273050" indent="-273050" eaLnBrk="1" hangingPunct="1">
              <a:spcBef>
                <a:spcPct val="0"/>
              </a:spcBef>
            </a:pPr>
            <a:r>
              <a:rPr lang="en-US" altLang="en-US" sz="2000" dirty="0">
                <a:solidFill>
                  <a:srgbClr val="FFFFFF"/>
                </a:solidFill>
                <a:latin typeface="Arial" charset="0"/>
                <a:cs typeface="Arial" charset="0"/>
              </a:rPr>
              <a:t>Chronic, disabling, and life-threatening</a:t>
            </a:r>
          </a:p>
          <a:p>
            <a:pPr lvl="1" algn="l" eaLnBrk="1" hangingPunct="1">
              <a:spcBef>
                <a:spcPct val="0"/>
              </a:spcBef>
              <a:buFont typeface="Arial" panose="020B0604020202020204" pitchFamily="34" charset="0"/>
              <a:buChar char="–"/>
            </a:pPr>
            <a:r>
              <a:rPr lang="en-US" altLang="en-US" sz="1800" dirty="0">
                <a:solidFill>
                  <a:srgbClr val="FFFFFF"/>
                </a:solidFill>
                <a:latin typeface="Arial" charset="0"/>
                <a:cs typeface="Arial" charset="0"/>
              </a:rPr>
              <a:t>5-year mortality: ~35%</a:t>
            </a:r>
            <a:r>
              <a:rPr lang="en-US" altLang="en-US" dirty="0">
                <a:latin typeface="Arial" charset="0"/>
                <a:cs typeface="Arial" charset="0"/>
              </a:rPr>
              <a:t>	</a:t>
            </a:r>
            <a:endParaRPr lang="en-US" altLang="en-US" sz="2000" dirty="0">
              <a:solidFill>
                <a:schemeClr val="folHlink"/>
              </a:solidFill>
              <a:latin typeface="Arial" charset="0"/>
              <a:cs typeface="Arial" charset="0"/>
            </a:endParaRPr>
          </a:p>
          <a:p>
            <a:pPr marL="457200" lvl="1" indent="0" eaLnBrk="1" hangingPunct="1">
              <a:spcBef>
                <a:spcPct val="0"/>
              </a:spcBef>
              <a:buNone/>
            </a:pPr>
            <a:r>
              <a:rPr lang="en-US" altLang="en-US" sz="2000" dirty="0">
                <a:latin typeface="Arial" charset="0"/>
                <a:cs typeface="Arial" charset="0"/>
              </a:rPr>
              <a:t>	</a:t>
            </a:r>
            <a:endParaRPr lang="en-US" altLang="en-US" sz="1800" dirty="0">
              <a:latin typeface="Arial" charset="0"/>
              <a:cs typeface="Arial" charset="0"/>
            </a:endParaRPr>
          </a:p>
          <a:p>
            <a:pPr marL="914400" lvl="1" indent="-457200" eaLnBrk="1" hangingPunct="1">
              <a:spcBef>
                <a:spcPct val="0"/>
              </a:spcBef>
            </a:pPr>
            <a:endParaRPr lang="en-US" altLang="en-US" sz="1800" dirty="0">
              <a:solidFill>
                <a:schemeClr val="folHlink"/>
              </a:solidFill>
              <a:latin typeface="Arial" charset="0"/>
              <a:cs typeface="Arial" charset="0"/>
            </a:endParaRPr>
          </a:p>
        </p:txBody>
      </p:sp>
      <p:sp>
        <p:nvSpPr>
          <p:cNvPr id="4" name="Rectangle 14"/>
          <p:cNvSpPr>
            <a:spLocks noChangeArrowheads="1"/>
          </p:cNvSpPr>
          <p:nvPr/>
        </p:nvSpPr>
        <p:spPr bwMode="auto">
          <a:xfrm>
            <a:off x="1993900" y="6559551"/>
            <a:ext cx="382935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1. Young NS et al., 1986.; 2. Vincent PC., 1986. </a:t>
            </a:r>
          </a:p>
        </p:txBody>
      </p:sp>
      <p:sp>
        <p:nvSpPr>
          <p:cNvPr id="6" name="Rectangle 2"/>
          <p:cNvSpPr txBox="1">
            <a:spLocks noRot="1" noChangeArrowheads="1"/>
          </p:cNvSpPr>
          <p:nvPr/>
        </p:nvSpPr>
        <p:spPr bwMode="auto">
          <a:xfrm>
            <a:off x="1806575" y="433388"/>
            <a:ext cx="8578850" cy="1114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ＭＳ Ｐゴシック" pitchFamily="112"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panose="020B0604020202020204" pitchFamily="34" charset="0"/>
              </a:rPr>
              <a:t>CURRENT UNDERSTANDING OF PNH</a:t>
            </a:r>
            <a:endParaRPr kumimoji="0" lang="en-US" altLang="en-US" sz="2400" b="1" i="0" u="none" strike="noStrike" kern="1200" cap="none" spc="0" normalizeH="0" baseline="0" noProof="0" dirty="0">
              <a:ln>
                <a:noFill/>
              </a:ln>
              <a:solidFill>
                <a:srgbClr val="A6A6A6"/>
              </a:solidFill>
              <a:effectLst/>
              <a:uLnTx/>
              <a:uFillTx/>
              <a:latin typeface="Tahoma"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674379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ctrTitle"/>
          </p:nvPr>
        </p:nvSpPr>
        <p:spPr bwMode="auto">
          <a:xfrm>
            <a:off x="1985963" y="58738"/>
            <a:ext cx="6240462" cy="538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a:solidFill>
                  <a:srgbClr val="A6A6A6"/>
                </a:solidFill>
              </a:rPr>
              <a:t>PNH: A CHRONIC, DISABLING, AND </a:t>
            </a:r>
            <a:br>
              <a:rPr lang="en-US" altLang="en-US" sz="2400" b="1">
                <a:solidFill>
                  <a:srgbClr val="A6A6A6"/>
                </a:solidFill>
              </a:rPr>
            </a:br>
            <a:r>
              <a:rPr lang="en-US" altLang="en-US" sz="2400" b="1">
                <a:solidFill>
                  <a:srgbClr val="A6A6A6"/>
                </a:solidFill>
              </a:rPr>
              <a:t>LIFE-THREATENING DISEASE</a:t>
            </a:r>
            <a:endParaRPr lang="en-US" altLang="en-US" sz="3600" b="1">
              <a:solidFill>
                <a:srgbClr val="A6A6A6"/>
              </a:solidFill>
              <a:latin typeface="Tahoma" pitchFamily="34" charset="0"/>
            </a:endParaRPr>
          </a:p>
        </p:txBody>
      </p:sp>
      <p:grpSp>
        <p:nvGrpSpPr>
          <p:cNvPr id="3" name="Group 153"/>
          <p:cNvGrpSpPr>
            <a:grpSpLocks/>
          </p:cNvGrpSpPr>
          <p:nvPr/>
        </p:nvGrpSpPr>
        <p:grpSpPr bwMode="auto">
          <a:xfrm>
            <a:off x="1931512" y="1214751"/>
            <a:ext cx="8558212" cy="4566315"/>
            <a:chOff x="2339" y="983"/>
            <a:chExt cx="3303" cy="3054"/>
          </a:xfrm>
        </p:grpSpPr>
        <p:grpSp>
          <p:nvGrpSpPr>
            <p:cNvPr id="4" name="Group 5"/>
            <p:cNvGrpSpPr>
              <a:grpSpLocks/>
            </p:cNvGrpSpPr>
            <p:nvPr/>
          </p:nvGrpSpPr>
          <p:grpSpPr bwMode="auto">
            <a:xfrm>
              <a:off x="2710" y="1441"/>
              <a:ext cx="2638" cy="2016"/>
              <a:chOff x="589" y="978"/>
              <a:chExt cx="2927" cy="2016"/>
            </a:xfrm>
          </p:grpSpPr>
          <p:sp>
            <p:nvSpPr>
              <p:cNvPr id="15399" name="Freeform 6"/>
              <p:cNvSpPr>
                <a:spLocks/>
              </p:cNvSpPr>
              <p:nvPr/>
            </p:nvSpPr>
            <p:spPr bwMode="auto">
              <a:xfrm>
                <a:off x="654" y="978"/>
                <a:ext cx="2862" cy="1950"/>
              </a:xfrm>
              <a:custGeom>
                <a:avLst/>
                <a:gdLst>
                  <a:gd name="T0" fmla="*/ 0 w 2862"/>
                  <a:gd name="T1" fmla="*/ 0 h 1950"/>
                  <a:gd name="T2" fmla="*/ 0 w 2862"/>
                  <a:gd name="T3" fmla="*/ 1950 h 1950"/>
                  <a:gd name="T4" fmla="*/ 2862 w 2862"/>
                  <a:gd name="T5" fmla="*/ 1950 h 1950"/>
                  <a:gd name="T6" fmla="*/ 0 60000 65536"/>
                  <a:gd name="T7" fmla="*/ 0 60000 65536"/>
                  <a:gd name="T8" fmla="*/ 0 60000 65536"/>
                  <a:gd name="T9" fmla="*/ 0 w 2862"/>
                  <a:gd name="T10" fmla="*/ 0 h 1950"/>
                  <a:gd name="T11" fmla="*/ 2862 w 2862"/>
                  <a:gd name="T12" fmla="*/ 1950 h 1950"/>
                </a:gdLst>
                <a:ahLst/>
                <a:cxnLst>
                  <a:cxn ang="T6">
                    <a:pos x="T0" y="T1"/>
                  </a:cxn>
                  <a:cxn ang="T7">
                    <a:pos x="T2" y="T3"/>
                  </a:cxn>
                  <a:cxn ang="T8">
                    <a:pos x="T4" y="T5"/>
                  </a:cxn>
                </a:cxnLst>
                <a:rect l="T9" t="T10" r="T11" b="T12"/>
                <a:pathLst>
                  <a:path w="2862" h="1950">
                    <a:moveTo>
                      <a:pt x="0" y="0"/>
                    </a:moveTo>
                    <a:lnTo>
                      <a:pt x="0" y="1950"/>
                    </a:lnTo>
                    <a:lnTo>
                      <a:pt x="2862" y="1950"/>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5" name="Group 7"/>
              <p:cNvGrpSpPr>
                <a:grpSpLocks/>
              </p:cNvGrpSpPr>
              <p:nvPr/>
            </p:nvGrpSpPr>
            <p:grpSpPr bwMode="auto">
              <a:xfrm>
                <a:off x="589" y="987"/>
                <a:ext cx="66" cy="1941"/>
                <a:chOff x="589" y="987"/>
                <a:chExt cx="66" cy="1941"/>
              </a:xfrm>
            </p:grpSpPr>
            <p:sp>
              <p:nvSpPr>
                <p:cNvPr id="15408" name="Line 8"/>
                <p:cNvSpPr>
                  <a:spLocks noChangeShapeType="1"/>
                </p:cNvSpPr>
                <p:nvPr/>
              </p:nvSpPr>
              <p:spPr bwMode="auto">
                <a:xfrm flipH="1">
                  <a:off x="589" y="987"/>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09" name="Line 9"/>
                <p:cNvSpPr>
                  <a:spLocks noChangeShapeType="1"/>
                </p:cNvSpPr>
                <p:nvPr/>
              </p:nvSpPr>
              <p:spPr bwMode="auto">
                <a:xfrm flipH="1">
                  <a:off x="589" y="1375"/>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10" name="Line 10"/>
                <p:cNvSpPr>
                  <a:spLocks noChangeShapeType="1"/>
                </p:cNvSpPr>
                <p:nvPr/>
              </p:nvSpPr>
              <p:spPr bwMode="auto">
                <a:xfrm flipH="1">
                  <a:off x="589" y="1763"/>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11" name="Line 11"/>
                <p:cNvSpPr>
                  <a:spLocks noChangeShapeType="1"/>
                </p:cNvSpPr>
                <p:nvPr/>
              </p:nvSpPr>
              <p:spPr bwMode="auto">
                <a:xfrm flipH="1">
                  <a:off x="589" y="2151"/>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12" name="Line 12"/>
                <p:cNvSpPr>
                  <a:spLocks noChangeShapeType="1"/>
                </p:cNvSpPr>
                <p:nvPr/>
              </p:nvSpPr>
              <p:spPr bwMode="auto">
                <a:xfrm flipH="1">
                  <a:off x="589" y="2539"/>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13" name="Line 13"/>
                <p:cNvSpPr>
                  <a:spLocks noChangeShapeType="1"/>
                </p:cNvSpPr>
                <p:nvPr/>
              </p:nvSpPr>
              <p:spPr bwMode="auto">
                <a:xfrm flipH="1">
                  <a:off x="589" y="2928"/>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6" name="Group 14"/>
              <p:cNvGrpSpPr>
                <a:grpSpLocks/>
              </p:cNvGrpSpPr>
              <p:nvPr/>
            </p:nvGrpSpPr>
            <p:grpSpPr bwMode="auto">
              <a:xfrm>
                <a:off x="654" y="2928"/>
                <a:ext cx="2854" cy="66"/>
                <a:chOff x="654" y="2928"/>
                <a:chExt cx="2854" cy="66"/>
              </a:xfrm>
            </p:grpSpPr>
            <p:sp>
              <p:nvSpPr>
                <p:cNvPr id="15402" name="Line 15"/>
                <p:cNvSpPr>
                  <a:spLocks noChangeShapeType="1"/>
                </p:cNvSpPr>
                <p:nvPr/>
              </p:nvSpPr>
              <p:spPr bwMode="auto">
                <a:xfrm rot="5400000" flipH="1">
                  <a:off x="621" y="2961"/>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03" name="Line 16"/>
                <p:cNvSpPr>
                  <a:spLocks noChangeShapeType="1"/>
                </p:cNvSpPr>
                <p:nvPr/>
              </p:nvSpPr>
              <p:spPr bwMode="auto">
                <a:xfrm rot="5400000" flipH="1">
                  <a:off x="1191" y="2961"/>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04" name="Line 17"/>
                <p:cNvSpPr>
                  <a:spLocks noChangeShapeType="1"/>
                </p:cNvSpPr>
                <p:nvPr/>
              </p:nvSpPr>
              <p:spPr bwMode="auto">
                <a:xfrm rot="5400000" flipH="1">
                  <a:off x="1762" y="2961"/>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05" name="Line 18"/>
                <p:cNvSpPr>
                  <a:spLocks noChangeShapeType="1"/>
                </p:cNvSpPr>
                <p:nvPr/>
              </p:nvSpPr>
              <p:spPr bwMode="auto">
                <a:xfrm rot="5400000" flipH="1">
                  <a:off x="2333" y="2961"/>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06" name="Line 19"/>
                <p:cNvSpPr>
                  <a:spLocks noChangeShapeType="1"/>
                </p:cNvSpPr>
                <p:nvPr/>
              </p:nvSpPr>
              <p:spPr bwMode="auto">
                <a:xfrm rot="5400000" flipH="1">
                  <a:off x="2904" y="2961"/>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407" name="Line 20"/>
                <p:cNvSpPr>
                  <a:spLocks noChangeShapeType="1"/>
                </p:cNvSpPr>
                <p:nvPr/>
              </p:nvSpPr>
              <p:spPr bwMode="auto">
                <a:xfrm rot="5400000" flipH="1">
                  <a:off x="3475" y="2961"/>
                  <a:ext cx="66"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grpSp>
        </p:grpSp>
        <p:grpSp>
          <p:nvGrpSpPr>
            <p:cNvPr id="7" name="Group 21"/>
            <p:cNvGrpSpPr>
              <a:grpSpLocks/>
            </p:cNvGrpSpPr>
            <p:nvPr/>
          </p:nvGrpSpPr>
          <p:grpSpPr bwMode="auto">
            <a:xfrm>
              <a:off x="2769" y="1447"/>
              <a:ext cx="2541" cy="1401"/>
              <a:chOff x="654" y="984"/>
              <a:chExt cx="2820" cy="1401"/>
            </a:xfrm>
          </p:grpSpPr>
          <p:sp>
            <p:nvSpPr>
              <p:cNvPr id="27" name="Freeform 22"/>
              <p:cNvSpPr>
                <a:spLocks/>
              </p:cNvSpPr>
              <p:nvPr/>
            </p:nvSpPr>
            <p:spPr bwMode="auto">
              <a:xfrm>
                <a:off x="654" y="984"/>
                <a:ext cx="2820" cy="1398"/>
              </a:xfrm>
              <a:custGeom>
                <a:avLst/>
                <a:gdLst>
                  <a:gd name="T0" fmla="*/ 2820 w 2820"/>
                  <a:gd name="T1" fmla="*/ 1398 h 1398"/>
                  <a:gd name="T2" fmla="*/ 2358 w 2820"/>
                  <a:gd name="T3" fmla="*/ 1398 h 1398"/>
                  <a:gd name="T4" fmla="*/ 2358 w 2820"/>
                  <a:gd name="T5" fmla="*/ 1344 h 1398"/>
                  <a:gd name="T6" fmla="*/ 2238 w 2820"/>
                  <a:gd name="T7" fmla="*/ 1344 h 1398"/>
                  <a:gd name="T8" fmla="*/ 2238 w 2820"/>
                  <a:gd name="T9" fmla="*/ 1248 h 1398"/>
                  <a:gd name="T10" fmla="*/ 2121 w 2820"/>
                  <a:gd name="T11" fmla="*/ 1248 h 1398"/>
                  <a:gd name="T12" fmla="*/ 2121 w 2820"/>
                  <a:gd name="T13" fmla="*/ 1221 h 1398"/>
                  <a:gd name="T14" fmla="*/ 1893 w 2820"/>
                  <a:gd name="T15" fmla="*/ 1221 h 1398"/>
                  <a:gd name="T16" fmla="*/ 1893 w 2820"/>
                  <a:gd name="T17" fmla="*/ 1188 h 1398"/>
                  <a:gd name="T18" fmla="*/ 1773 w 2820"/>
                  <a:gd name="T19" fmla="*/ 1188 h 1398"/>
                  <a:gd name="T20" fmla="*/ 1773 w 2820"/>
                  <a:gd name="T21" fmla="*/ 1095 h 1398"/>
                  <a:gd name="T22" fmla="*/ 1662 w 2820"/>
                  <a:gd name="T23" fmla="*/ 1095 h 1398"/>
                  <a:gd name="T24" fmla="*/ 1662 w 2820"/>
                  <a:gd name="T25" fmla="*/ 1035 h 1398"/>
                  <a:gd name="T26" fmla="*/ 1542 w 2820"/>
                  <a:gd name="T27" fmla="*/ 1035 h 1398"/>
                  <a:gd name="T28" fmla="*/ 1542 w 2820"/>
                  <a:gd name="T29" fmla="*/ 987 h 1398"/>
                  <a:gd name="T30" fmla="*/ 1200 w 2820"/>
                  <a:gd name="T31" fmla="*/ 987 h 1398"/>
                  <a:gd name="T32" fmla="*/ 1200 w 2820"/>
                  <a:gd name="T33" fmla="*/ 930 h 1398"/>
                  <a:gd name="T34" fmla="*/ 969 w 2820"/>
                  <a:gd name="T35" fmla="*/ 930 h 1398"/>
                  <a:gd name="T36" fmla="*/ 969 w 2820"/>
                  <a:gd name="T37" fmla="*/ 897 h 1398"/>
                  <a:gd name="T38" fmla="*/ 861 w 2820"/>
                  <a:gd name="T39" fmla="*/ 897 h 1398"/>
                  <a:gd name="T40" fmla="*/ 861 w 2820"/>
                  <a:gd name="T41" fmla="*/ 822 h 1398"/>
                  <a:gd name="T42" fmla="*/ 738 w 2820"/>
                  <a:gd name="T43" fmla="*/ 822 h 1398"/>
                  <a:gd name="T44" fmla="*/ 738 w 2820"/>
                  <a:gd name="T45" fmla="*/ 771 h 1398"/>
                  <a:gd name="T46" fmla="*/ 630 w 2820"/>
                  <a:gd name="T47" fmla="*/ 771 h 1398"/>
                  <a:gd name="T48" fmla="*/ 630 w 2820"/>
                  <a:gd name="T49" fmla="*/ 663 h 1398"/>
                  <a:gd name="T50" fmla="*/ 510 w 2820"/>
                  <a:gd name="T51" fmla="*/ 663 h 1398"/>
                  <a:gd name="T52" fmla="*/ 510 w 2820"/>
                  <a:gd name="T53" fmla="*/ 561 h 1398"/>
                  <a:gd name="T54" fmla="*/ 402 w 2820"/>
                  <a:gd name="T55" fmla="*/ 561 h 1398"/>
                  <a:gd name="T56" fmla="*/ 402 w 2820"/>
                  <a:gd name="T57" fmla="*/ 462 h 1398"/>
                  <a:gd name="T58" fmla="*/ 279 w 2820"/>
                  <a:gd name="T59" fmla="*/ 462 h 1398"/>
                  <a:gd name="T60" fmla="*/ 279 w 2820"/>
                  <a:gd name="T61" fmla="*/ 312 h 1398"/>
                  <a:gd name="T62" fmla="*/ 168 w 2820"/>
                  <a:gd name="T63" fmla="*/ 312 h 1398"/>
                  <a:gd name="T64" fmla="*/ 168 w 2820"/>
                  <a:gd name="T65" fmla="*/ 141 h 1398"/>
                  <a:gd name="T66" fmla="*/ 54 w 2820"/>
                  <a:gd name="T67" fmla="*/ 141 h 1398"/>
                  <a:gd name="T68" fmla="*/ 54 w 2820"/>
                  <a:gd name="T69" fmla="*/ 0 h 1398"/>
                  <a:gd name="T70" fmla="*/ 0 w 2820"/>
                  <a:gd name="T71" fmla="*/ 0 h 1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20"/>
                  <a:gd name="T109" fmla="*/ 0 h 1398"/>
                  <a:gd name="T110" fmla="*/ 2820 w 2820"/>
                  <a:gd name="T111" fmla="*/ 1398 h 1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20" h="1398">
                    <a:moveTo>
                      <a:pt x="2820" y="1398"/>
                    </a:moveTo>
                    <a:lnTo>
                      <a:pt x="2358" y="1398"/>
                    </a:lnTo>
                    <a:lnTo>
                      <a:pt x="2358" y="1344"/>
                    </a:lnTo>
                    <a:lnTo>
                      <a:pt x="2238" y="1344"/>
                    </a:lnTo>
                    <a:lnTo>
                      <a:pt x="2238" y="1248"/>
                    </a:lnTo>
                    <a:lnTo>
                      <a:pt x="2121" y="1248"/>
                    </a:lnTo>
                    <a:lnTo>
                      <a:pt x="2121" y="1221"/>
                    </a:lnTo>
                    <a:lnTo>
                      <a:pt x="1893" y="1221"/>
                    </a:lnTo>
                    <a:lnTo>
                      <a:pt x="1893" y="1188"/>
                    </a:lnTo>
                    <a:lnTo>
                      <a:pt x="1773" y="1188"/>
                    </a:lnTo>
                    <a:lnTo>
                      <a:pt x="1773" y="1095"/>
                    </a:lnTo>
                    <a:lnTo>
                      <a:pt x="1662" y="1095"/>
                    </a:lnTo>
                    <a:lnTo>
                      <a:pt x="1662" y="1035"/>
                    </a:lnTo>
                    <a:lnTo>
                      <a:pt x="1542" y="1035"/>
                    </a:lnTo>
                    <a:lnTo>
                      <a:pt x="1542" y="987"/>
                    </a:lnTo>
                    <a:lnTo>
                      <a:pt x="1200" y="987"/>
                    </a:lnTo>
                    <a:lnTo>
                      <a:pt x="1200" y="930"/>
                    </a:lnTo>
                    <a:lnTo>
                      <a:pt x="969" y="930"/>
                    </a:lnTo>
                    <a:lnTo>
                      <a:pt x="969" y="897"/>
                    </a:lnTo>
                    <a:lnTo>
                      <a:pt x="861" y="897"/>
                    </a:lnTo>
                    <a:lnTo>
                      <a:pt x="861" y="822"/>
                    </a:lnTo>
                    <a:lnTo>
                      <a:pt x="738" y="822"/>
                    </a:lnTo>
                    <a:lnTo>
                      <a:pt x="738" y="771"/>
                    </a:lnTo>
                    <a:lnTo>
                      <a:pt x="630" y="771"/>
                    </a:lnTo>
                    <a:lnTo>
                      <a:pt x="630" y="663"/>
                    </a:lnTo>
                    <a:lnTo>
                      <a:pt x="510" y="663"/>
                    </a:lnTo>
                    <a:lnTo>
                      <a:pt x="510" y="561"/>
                    </a:lnTo>
                    <a:lnTo>
                      <a:pt x="402" y="561"/>
                    </a:lnTo>
                    <a:lnTo>
                      <a:pt x="402" y="462"/>
                    </a:lnTo>
                    <a:lnTo>
                      <a:pt x="279" y="462"/>
                    </a:lnTo>
                    <a:lnTo>
                      <a:pt x="279" y="312"/>
                    </a:lnTo>
                    <a:lnTo>
                      <a:pt x="168" y="312"/>
                    </a:lnTo>
                    <a:lnTo>
                      <a:pt x="168" y="141"/>
                    </a:lnTo>
                    <a:lnTo>
                      <a:pt x="54" y="141"/>
                    </a:lnTo>
                    <a:lnTo>
                      <a:pt x="54" y="0"/>
                    </a:lnTo>
                    <a:lnTo>
                      <a:pt x="0" y="0"/>
                    </a:lnTo>
                  </a:path>
                </a:pathLst>
              </a:custGeom>
              <a:noFill/>
              <a:ln w="28575">
                <a:solidFill>
                  <a:schemeClr val="accent4">
                    <a:lumMod val="60000"/>
                    <a:lumOff val="40000"/>
                  </a:schemeClr>
                </a:solidFill>
                <a:round/>
                <a:headEnd/>
                <a:tailEnd/>
              </a:ln>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388" name="Line 23"/>
              <p:cNvSpPr>
                <a:spLocks noChangeShapeType="1"/>
              </p:cNvSpPr>
              <p:nvPr/>
            </p:nvSpPr>
            <p:spPr bwMode="auto">
              <a:xfrm flipV="1">
                <a:off x="3165" y="2319"/>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89" name="Line 24"/>
              <p:cNvSpPr>
                <a:spLocks noChangeShapeType="1"/>
              </p:cNvSpPr>
              <p:nvPr/>
            </p:nvSpPr>
            <p:spPr bwMode="auto">
              <a:xfrm flipV="1">
                <a:off x="2835" y="2163"/>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0" name="Line 25"/>
              <p:cNvSpPr>
                <a:spLocks noChangeShapeType="1"/>
              </p:cNvSpPr>
              <p:nvPr/>
            </p:nvSpPr>
            <p:spPr bwMode="auto">
              <a:xfrm flipV="1">
                <a:off x="1932" y="1908"/>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1" name="Line 26"/>
              <p:cNvSpPr>
                <a:spLocks noChangeShapeType="1"/>
              </p:cNvSpPr>
              <p:nvPr/>
            </p:nvSpPr>
            <p:spPr bwMode="auto">
              <a:xfrm flipV="1">
                <a:off x="1596" y="1815"/>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2" name="Line 27"/>
              <p:cNvSpPr>
                <a:spLocks noChangeShapeType="1"/>
              </p:cNvSpPr>
              <p:nvPr/>
            </p:nvSpPr>
            <p:spPr bwMode="auto">
              <a:xfrm flipV="1">
                <a:off x="1470" y="1737"/>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3" name="Line 28"/>
              <p:cNvSpPr>
                <a:spLocks noChangeShapeType="1"/>
              </p:cNvSpPr>
              <p:nvPr/>
            </p:nvSpPr>
            <p:spPr bwMode="auto">
              <a:xfrm flipV="1">
                <a:off x="1437" y="1737"/>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4" name="Line 29"/>
              <p:cNvSpPr>
                <a:spLocks noChangeShapeType="1"/>
              </p:cNvSpPr>
              <p:nvPr/>
            </p:nvSpPr>
            <p:spPr bwMode="auto">
              <a:xfrm flipV="1">
                <a:off x="1338" y="1689"/>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5" name="Line 30"/>
              <p:cNvSpPr>
                <a:spLocks noChangeShapeType="1"/>
              </p:cNvSpPr>
              <p:nvPr/>
            </p:nvSpPr>
            <p:spPr bwMode="auto">
              <a:xfrm flipV="1">
                <a:off x="1110" y="1476"/>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6" name="Line 31"/>
              <p:cNvSpPr>
                <a:spLocks noChangeShapeType="1"/>
              </p:cNvSpPr>
              <p:nvPr/>
            </p:nvSpPr>
            <p:spPr bwMode="auto">
              <a:xfrm flipV="1">
                <a:off x="1020" y="1377"/>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7" name="Line 32"/>
              <p:cNvSpPr>
                <a:spLocks noChangeShapeType="1"/>
              </p:cNvSpPr>
              <p:nvPr/>
            </p:nvSpPr>
            <p:spPr bwMode="auto">
              <a:xfrm flipV="1">
                <a:off x="900" y="1227"/>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398" name="Line 33"/>
              <p:cNvSpPr>
                <a:spLocks noChangeShapeType="1"/>
              </p:cNvSpPr>
              <p:nvPr/>
            </p:nvSpPr>
            <p:spPr bwMode="auto">
              <a:xfrm flipV="1">
                <a:off x="858" y="1227"/>
                <a:ext cx="0" cy="66"/>
              </a:xfrm>
              <a:prstGeom prst="line">
                <a:avLst/>
              </a:prstGeom>
              <a:noFill/>
              <a:ln w="28575">
                <a:solidFill>
                  <a:srgbClr val="CCC1DA"/>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8" name="Freeform 34"/>
            <p:cNvSpPr>
              <a:spLocks/>
            </p:cNvSpPr>
            <p:nvPr/>
          </p:nvSpPr>
          <p:spPr bwMode="auto">
            <a:xfrm>
              <a:off x="2807" y="1444"/>
              <a:ext cx="2503" cy="458"/>
            </a:xfrm>
            <a:custGeom>
              <a:avLst/>
              <a:gdLst>
                <a:gd name="T0" fmla="*/ 0 w 2778"/>
                <a:gd name="T1" fmla="*/ 0 h 456"/>
                <a:gd name="T2" fmla="*/ 32 w 2778"/>
                <a:gd name="T3" fmla="*/ 0 h 456"/>
                <a:gd name="T4" fmla="*/ 32 w 2778"/>
                <a:gd name="T5" fmla="*/ 30 h 456"/>
                <a:gd name="T6" fmla="*/ 56 w 2778"/>
                <a:gd name="T7" fmla="*/ 30 h 456"/>
                <a:gd name="T8" fmla="*/ 56 w 2778"/>
                <a:gd name="T9" fmla="*/ 39 h 456"/>
                <a:gd name="T10" fmla="*/ 84 w 2778"/>
                <a:gd name="T11" fmla="*/ 39 h 456"/>
                <a:gd name="T12" fmla="*/ 84 w 2778"/>
                <a:gd name="T13" fmla="*/ 50 h 456"/>
                <a:gd name="T14" fmla="*/ 109 w 2778"/>
                <a:gd name="T15" fmla="*/ 50 h 456"/>
                <a:gd name="T16" fmla="*/ 109 w 2778"/>
                <a:gd name="T17" fmla="*/ 57 h 456"/>
                <a:gd name="T18" fmla="*/ 136 w 2778"/>
                <a:gd name="T19" fmla="*/ 57 h 456"/>
                <a:gd name="T20" fmla="*/ 136 w 2778"/>
                <a:gd name="T21" fmla="*/ 71 h 456"/>
                <a:gd name="T22" fmla="*/ 159 w 2778"/>
                <a:gd name="T23" fmla="*/ 71 h 456"/>
                <a:gd name="T24" fmla="*/ 159 w 2778"/>
                <a:gd name="T25" fmla="*/ 77 h 456"/>
                <a:gd name="T26" fmla="*/ 189 w 2778"/>
                <a:gd name="T27" fmla="*/ 77 h 456"/>
                <a:gd name="T28" fmla="*/ 189 w 2778"/>
                <a:gd name="T29" fmla="*/ 96 h 456"/>
                <a:gd name="T30" fmla="*/ 213 w 2778"/>
                <a:gd name="T31" fmla="*/ 96 h 456"/>
                <a:gd name="T32" fmla="*/ 213 w 2778"/>
                <a:gd name="T33" fmla="*/ 108 h 456"/>
                <a:gd name="T34" fmla="*/ 242 w 2778"/>
                <a:gd name="T35" fmla="*/ 107 h 456"/>
                <a:gd name="T36" fmla="*/ 242 w 2778"/>
                <a:gd name="T37" fmla="*/ 119 h 456"/>
                <a:gd name="T38" fmla="*/ 268 w 2778"/>
                <a:gd name="T39" fmla="*/ 119 h 456"/>
                <a:gd name="T40" fmla="*/ 268 w 2778"/>
                <a:gd name="T41" fmla="*/ 129 h 456"/>
                <a:gd name="T42" fmla="*/ 297 w 2778"/>
                <a:gd name="T43" fmla="*/ 129 h 456"/>
                <a:gd name="T44" fmla="*/ 297 w 2778"/>
                <a:gd name="T45" fmla="*/ 162 h 456"/>
                <a:gd name="T46" fmla="*/ 323 w 2778"/>
                <a:gd name="T47" fmla="*/ 162 h 456"/>
                <a:gd name="T48" fmla="*/ 323 w 2778"/>
                <a:gd name="T49" fmla="*/ 179 h 456"/>
                <a:gd name="T50" fmla="*/ 349 w 2778"/>
                <a:gd name="T51" fmla="*/ 183 h 456"/>
                <a:gd name="T52" fmla="*/ 349 w 2778"/>
                <a:gd name="T53" fmla="*/ 201 h 456"/>
                <a:gd name="T54" fmla="*/ 376 w 2778"/>
                <a:gd name="T55" fmla="*/ 201 h 456"/>
                <a:gd name="T56" fmla="*/ 376 w 2778"/>
                <a:gd name="T57" fmla="*/ 219 h 456"/>
                <a:gd name="T58" fmla="*/ 402 w 2778"/>
                <a:gd name="T59" fmla="*/ 219 h 456"/>
                <a:gd name="T60" fmla="*/ 402 w 2778"/>
                <a:gd name="T61" fmla="*/ 240 h 456"/>
                <a:gd name="T62" fmla="*/ 430 w 2778"/>
                <a:gd name="T63" fmla="*/ 240 h 456"/>
                <a:gd name="T64" fmla="*/ 430 w 2778"/>
                <a:gd name="T65" fmla="*/ 258 h 456"/>
                <a:gd name="T66" fmla="*/ 455 w 2778"/>
                <a:gd name="T67" fmla="*/ 258 h 456"/>
                <a:gd name="T68" fmla="*/ 455 w 2778"/>
                <a:gd name="T69" fmla="*/ 270 h 456"/>
                <a:gd name="T70" fmla="*/ 483 w 2778"/>
                <a:gd name="T71" fmla="*/ 270 h 456"/>
                <a:gd name="T72" fmla="*/ 483 w 2778"/>
                <a:gd name="T73" fmla="*/ 288 h 456"/>
                <a:gd name="T74" fmla="*/ 509 w 2778"/>
                <a:gd name="T75" fmla="*/ 288 h 456"/>
                <a:gd name="T76" fmla="*/ 509 w 2778"/>
                <a:gd name="T77" fmla="*/ 312 h 456"/>
                <a:gd name="T78" fmla="*/ 537 w 2778"/>
                <a:gd name="T79" fmla="*/ 312 h 456"/>
                <a:gd name="T80" fmla="*/ 537 w 2778"/>
                <a:gd name="T81" fmla="*/ 342 h 456"/>
                <a:gd name="T82" fmla="*/ 563 w 2778"/>
                <a:gd name="T83" fmla="*/ 342 h 456"/>
                <a:gd name="T84" fmla="*/ 563 w 2778"/>
                <a:gd name="T85" fmla="*/ 360 h 456"/>
                <a:gd name="T86" fmla="*/ 590 w 2778"/>
                <a:gd name="T87" fmla="*/ 363 h 456"/>
                <a:gd name="T88" fmla="*/ 590 w 2778"/>
                <a:gd name="T89" fmla="*/ 387 h 456"/>
                <a:gd name="T90" fmla="*/ 616 w 2778"/>
                <a:gd name="T91" fmla="*/ 385 h 456"/>
                <a:gd name="T92" fmla="*/ 616 w 2778"/>
                <a:gd name="T93" fmla="*/ 423 h 456"/>
                <a:gd name="T94" fmla="*/ 646 w 2778"/>
                <a:gd name="T95" fmla="*/ 423 h 456"/>
                <a:gd name="T96" fmla="*/ 646 w 2778"/>
                <a:gd name="T97" fmla="*/ 45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8"/>
                <a:gd name="T148" fmla="*/ 0 h 456"/>
                <a:gd name="T149" fmla="*/ 2778 w 2778"/>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8" h="456">
                  <a:moveTo>
                    <a:pt x="0" y="0"/>
                  </a:moveTo>
                  <a:lnTo>
                    <a:pt x="135" y="0"/>
                  </a:lnTo>
                  <a:lnTo>
                    <a:pt x="135" y="30"/>
                  </a:lnTo>
                  <a:lnTo>
                    <a:pt x="240" y="30"/>
                  </a:lnTo>
                  <a:lnTo>
                    <a:pt x="239" y="39"/>
                  </a:lnTo>
                  <a:lnTo>
                    <a:pt x="357" y="39"/>
                  </a:lnTo>
                  <a:lnTo>
                    <a:pt x="357" y="50"/>
                  </a:lnTo>
                  <a:lnTo>
                    <a:pt x="467" y="50"/>
                  </a:lnTo>
                  <a:lnTo>
                    <a:pt x="465" y="57"/>
                  </a:lnTo>
                  <a:lnTo>
                    <a:pt x="585" y="57"/>
                  </a:lnTo>
                  <a:lnTo>
                    <a:pt x="585" y="71"/>
                  </a:lnTo>
                  <a:lnTo>
                    <a:pt x="686" y="71"/>
                  </a:lnTo>
                  <a:lnTo>
                    <a:pt x="689" y="77"/>
                  </a:lnTo>
                  <a:lnTo>
                    <a:pt x="813" y="77"/>
                  </a:lnTo>
                  <a:lnTo>
                    <a:pt x="813" y="96"/>
                  </a:lnTo>
                  <a:lnTo>
                    <a:pt x="917" y="96"/>
                  </a:lnTo>
                  <a:lnTo>
                    <a:pt x="918" y="108"/>
                  </a:lnTo>
                  <a:lnTo>
                    <a:pt x="1041" y="107"/>
                  </a:lnTo>
                  <a:lnTo>
                    <a:pt x="1043" y="119"/>
                  </a:lnTo>
                  <a:lnTo>
                    <a:pt x="1152" y="119"/>
                  </a:lnTo>
                  <a:lnTo>
                    <a:pt x="1154" y="129"/>
                  </a:lnTo>
                  <a:lnTo>
                    <a:pt x="1278" y="129"/>
                  </a:lnTo>
                  <a:lnTo>
                    <a:pt x="1278" y="162"/>
                  </a:lnTo>
                  <a:lnTo>
                    <a:pt x="1386" y="162"/>
                  </a:lnTo>
                  <a:lnTo>
                    <a:pt x="1385" y="179"/>
                  </a:lnTo>
                  <a:lnTo>
                    <a:pt x="1497" y="183"/>
                  </a:lnTo>
                  <a:lnTo>
                    <a:pt x="1497" y="201"/>
                  </a:lnTo>
                  <a:lnTo>
                    <a:pt x="1620" y="201"/>
                  </a:lnTo>
                  <a:lnTo>
                    <a:pt x="1620" y="219"/>
                  </a:lnTo>
                  <a:lnTo>
                    <a:pt x="1725" y="219"/>
                  </a:lnTo>
                  <a:lnTo>
                    <a:pt x="1725" y="240"/>
                  </a:lnTo>
                  <a:lnTo>
                    <a:pt x="1848" y="240"/>
                  </a:lnTo>
                  <a:lnTo>
                    <a:pt x="1848" y="258"/>
                  </a:lnTo>
                  <a:lnTo>
                    <a:pt x="1962" y="258"/>
                  </a:lnTo>
                  <a:lnTo>
                    <a:pt x="1962" y="270"/>
                  </a:lnTo>
                  <a:lnTo>
                    <a:pt x="2076" y="270"/>
                  </a:lnTo>
                  <a:lnTo>
                    <a:pt x="2076" y="288"/>
                  </a:lnTo>
                  <a:lnTo>
                    <a:pt x="2193" y="288"/>
                  </a:lnTo>
                  <a:lnTo>
                    <a:pt x="2193" y="312"/>
                  </a:lnTo>
                  <a:lnTo>
                    <a:pt x="2313" y="312"/>
                  </a:lnTo>
                  <a:lnTo>
                    <a:pt x="2313" y="342"/>
                  </a:lnTo>
                  <a:lnTo>
                    <a:pt x="2424" y="342"/>
                  </a:lnTo>
                  <a:lnTo>
                    <a:pt x="2423" y="360"/>
                  </a:lnTo>
                  <a:lnTo>
                    <a:pt x="2541" y="363"/>
                  </a:lnTo>
                  <a:lnTo>
                    <a:pt x="2541" y="387"/>
                  </a:lnTo>
                  <a:lnTo>
                    <a:pt x="2652" y="385"/>
                  </a:lnTo>
                  <a:lnTo>
                    <a:pt x="2652" y="423"/>
                  </a:lnTo>
                  <a:lnTo>
                    <a:pt x="2778" y="423"/>
                  </a:lnTo>
                  <a:lnTo>
                    <a:pt x="2778" y="456"/>
                  </a:lnTo>
                </a:path>
              </a:pathLst>
            </a:custGeom>
            <a:noFill/>
            <a:ln w="28575">
              <a:solidFill>
                <a:schemeClr val="accent6">
                  <a:lumMod val="75000"/>
                </a:schemeClr>
              </a:solidFill>
              <a:prstDash val="sysDot"/>
              <a:round/>
              <a:headEnd/>
              <a:tailEnd/>
            </a:ln>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369" name="Rectangle 35"/>
            <p:cNvSpPr>
              <a:spLocks noChangeArrowheads="1"/>
            </p:cNvSpPr>
            <p:nvPr/>
          </p:nvSpPr>
          <p:spPr bwMode="auto">
            <a:xfrm>
              <a:off x="2562" y="1373"/>
              <a:ext cx="13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100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0" name="Rectangle 36"/>
            <p:cNvSpPr>
              <a:spLocks noChangeArrowheads="1"/>
            </p:cNvSpPr>
            <p:nvPr/>
          </p:nvSpPr>
          <p:spPr bwMode="auto">
            <a:xfrm>
              <a:off x="2604" y="1759"/>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80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1" name="Rectangle 37"/>
            <p:cNvSpPr>
              <a:spLocks noChangeArrowheads="1"/>
            </p:cNvSpPr>
            <p:nvPr/>
          </p:nvSpPr>
          <p:spPr bwMode="auto">
            <a:xfrm>
              <a:off x="2604" y="2145"/>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60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2" name="Rectangle 38"/>
            <p:cNvSpPr>
              <a:spLocks noChangeArrowheads="1"/>
            </p:cNvSpPr>
            <p:nvPr/>
          </p:nvSpPr>
          <p:spPr bwMode="auto">
            <a:xfrm>
              <a:off x="2604" y="2532"/>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40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3" name="Rectangle 39"/>
            <p:cNvSpPr>
              <a:spLocks noChangeArrowheads="1"/>
            </p:cNvSpPr>
            <p:nvPr/>
          </p:nvSpPr>
          <p:spPr bwMode="auto">
            <a:xfrm>
              <a:off x="2604" y="2917"/>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20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4" name="Rectangle 40"/>
            <p:cNvSpPr>
              <a:spLocks noChangeArrowheads="1"/>
            </p:cNvSpPr>
            <p:nvPr/>
          </p:nvSpPr>
          <p:spPr bwMode="auto">
            <a:xfrm>
              <a:off x="2648" y="3305"/>
              <a:ext cx="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5" name="Rectangle 41"/>
            <p:cNvSpPr>
              <a:spLocks noChangeArrowheads="1"/>
            </p:cNvSpPr>
            <p:nvPr/>
          </p:nvSpPr>
          <p:spPr bwMode="auto">
            <a:xfrm>
              <a:off x="2747" y="3486"/>
              <a:ext cx="4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6" name="Rectangle 42"/>
            <p:cNvSpPr>
              <a:spLocks noChangeArrowheads="1"/>
            </p:cNvSpPr>
            <p:nvPr/>
          </p:nvSpPr>
          <p:spPr bwMode="auto">
            <a:xfrm>
              <a:off x="3261" y="3486"/>
              <a:ext cx="4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5</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7" name="Rectangle 43"/>
            <p:cNvSpPr>
              <a:spLocks noChangeArrowheads="1"/>
            </p:cNvSpPr>
            <p:nvPr/>
          </p:nvSpPr>
          <p:spPr bwMode="auto">
            <a:xfrm>
              <a:off x="3753" y="3486"/>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10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8" name="Rectangle 44"/>
            <p:cNvSpPr>
              <a:spLocks noChangeArrowheads="1"/>
            </p:cNvSpPr>
            <p:nvPr/>
          </p:nvSpPr>
          <p:spPr bwMode="auto">
            <a:xfrm>
              <a:off x="4267" y="3486"/>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15</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79" name="Rectangle 45"/>
            <p:cNvSpPr>
              <a:spLocks noChangeArrowheads="1"/>
            </p:cNvSpPr>
            <p:nvPr/>
          </p:nvSpPr>
          <p:spPr bwMode="auto">
            <a:xfrm>
              <a:off x="4781" y="3486"/>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20</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80" name="Rectangle 46"/>
            <p:cNvSpPr>
              <a:spLocks noChangeArrowheads="1"/>
            </p:cNvSpPr>
            <p:nvPr/>
          </p:nvSpPr>
          <p:spPr bwMode="auto">
            <a:xfrm>
              <a:off x="5297" y="3486"/>
              <a:ext cx="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25</a:t>
              </a:r>
              <a:endParaRPr kumimoji="0" lang="en-US" altLang="en-US" sz="1600" b="1"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21" name="Rectangle 47"/>
            <p:cNvSpPr>
              <a:spLocks noChangeArrowheads="1"/>
            </p:cNvSpPr>
            <p:nvPr/>
          </p:nvSpPr>
          <p:spPr bwMode="auto">
            <a:xfrm>
              <a:off x="3662" y="3671"/>
              <a:ext cx="797" cy="165"/>
            </a:xfrm>
            <a:prstGeom prst="rect">
              <a:avLst/>
            </a:prstGeom>
            <a:noFill/>
            <a:ln w="9525">
              <a:noFill/>
              <a:miter lim="800000"/>
              <a:headEnd/>
              <a:tailEnd/>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Years after diagnosis</a:t>
              </a:r>
            </a:p>
          </p:txBody>
        </p:sp>
        <p:sp>
          <p:nvSpPr>
            <p:cNvPr id="22" name="Rectangle 48"/>
            <p:cNvSpPr>
              <a:spLocks noChangeArrowheads="1"/>
            </p:cNvSpPr>
            <p:nvPr/>
          </p:nvSpPr>
          <p:spPr bwMode="auto">
            <a:xfrm rot="16200000">
              <a:off x="1772" y="2242"/>
              <a:ext cx="1436" cy="95"/>
            </a:xfrm>
            <a:prstGeom prst="rect">
              <a:avLst/>
            </a:prstGeom>
            <a:noFill/>
            <a:ln w="9525">
              <a:noFill/>
              <a:miter lim="800000"/>
              <a:headEnd/>
              <a:tailEnd/>
            </a:ln>
          </p:spPr>
          <p:txBody>
            <a:bodyPr wrap="non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Patients surviving (%)</a:t>
              </a:r>
            </a:p>
          </p:txBody>
        </p:sp>
        <p:sp>
          <p:nvSpPr>
            <p:cNvPr id="15383" name="Text Box 49"/>
            <p:cNvSpPr txBox="1">
              <a:spLocks noChangeArrowheads="1"/>
            </p:cNvSpPr>
            <p:nvPr/>
          </p:nvSpPr>
          <p:spPr bwMode="auto">
            <a:xfrm>
              <a:off x="2339" y="3884"/>
              <a:ext cx="330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0" fontAlgn="base" latinLnBrk="0" hangingPunct="0">
                <a:lnSpc>
                  <a:spcPct val="90000"/>
                </a:lnSpc>
                <a:spcBef>
                  <a:spcPct val="20000"/>
                </a:spcBef>
                <a:spcAft>
                  <a:spcPct val="0"/>
                </a:spcAft>
                <a:buClrTx/>
                <a:buSzTx/>
                <a:buFontTx/>
                <a:buNone/>
                <a:tabLst/>
                <a:defRPr/>
              </a:pPr>
              <a:endParaRPr kumimoji="0" lang="en-US" altLang="en-US" sz="10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5384" name="Rectangle 50"/>
            <p:cNvSpPr>
              <a:spLocks noChangeArrowheads="1"/>
            </p:cNvSpPr>
            <p:nvPr/>
          </p:nvSpPr>
          <p:spPr bwMode="auto">
            <a:xfrm>
              <a:off x="3331" y="983"/>
              <a:ext cx="148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Actuarial survival from the time of</a:t>
              </a:r>
              <a:br>
                <a:rPr kumimoji="0" lang="en-US" altLang="en-US" sz="1800" b="1"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br>
              <a:r>
                <a:rPr kumimoji="0" lang="en-US" altLang="en-US" sz="1800" b="1"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diagnosis in 80 patients with PNH</a:t>
              </a:r>
              <a:endParaRPr kumimoji="0" lang="en-US" altLang="en-US" sz="1800" b="1" i="0" u="none" strike="noStrike" kern="1200" cap="none" spc="0" normalizeH="0" baseline="30000" noProof="0" dirty="0">
                <a:ln>
                  <a:noFill/>
                </a:ln>
                <a:solidFill>
                  <a:prstClr val="white"/>
                </a:solidFill>
                <a:effectLst/>
                <a:uLnTx/>
                <a:uFillTx/>
                <a:latin typeface="Arial" charset="0"/>
                <a:ea typeface="ＭＳ Ｐゴシック" pitchFamily="112" charset="-128"/>
                <a:cs typeface="Arial" charset="0"/>
              </a:endParaRPr>
            </a:p>
          </p:txBody>
        </p:sp>
        <p:sp>
          <p:nvSpPr>
            <p:cNvPr id="25" name="Rectangle 51"/>
            <p:cNvSpPr>
              <a:spLocks noChangeArrowheads="1"/>
            </p:cNvSpPr>
            <p:nvPr/>
          </p:nvSpPr>
          <p:spPr bwMode="auto">
            <a:xfrm>
              <a:off x="4257" y="1832"/>
              <a:ext cx="654" cy="327"/>
            </a:xfrm>
            <a:prstGeom prst="rect">
              <a:avLst/>
            </a:prstGeom>
            <a:noFill/>
            <a:ln w="9525">
              <a:noFill/>
              <a:miter lim="800000"/>
              <a:headEnd/>
              <a:tailEnd/>
            </a:ln>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79646">
                      <a:lumMod val="60000"/>
                      <a:lumOff val="40000"/>
                    </a:srgbClr>
                  </a:solidFill>
                  <a:effectLst/>
                  <a:uLnTx/>
                  <a:uFillTx/>
                  <a:latin typeface="Arial"/>
                  <a:ea typeface="+mn-ea"/>
                  <a:cs typeface="Arial"/>
                </a:rPr>
                <a:t>Age- and sex-</a:t>
              </a:r>
              <a:br>
                <a:rPr kumimoji="0" lang="en-US" sz="1600" b="1" i="0" u="none" strike="noStrike" kern="1200" cap="none" spc="0" normalizeH="0" baseline="0" noProof="0" dirty="0">
                  <a:ln>
                    <a:noFill/>
                  </a:ln>
                  <a:solidFill>
                    <a:srgbClr val="F79646">
                      <a:lumMod val="60000"/>
                      <a:lumOff val="40000"/>
                    </a:srgbClr>
                  </a:solidFill>
                  <a:effectLst/>
                  <a:uLnTx/>
                  <a:uFillTx/>
                  <a:latin typeface="Arial"/>
                  <a:ea typeface="+mn-ea"/>
                  <a:cs typeface="Arial"/>
                </a:rPr>
              </a:br>
              <a:r>
                <a:rPr kumimoji="0" lang="en-US" sz="1600" b="1" i="0" u="none" strike="noStrike" kern="1200" cap="none" spc="0" normalizeH="0" baseline="0" noProof="0" dirty="0">
                  <a:ln>
                    <a:noFill/>
                  </a:ln>
                  <a:solidFill>
                    <a:srgbClr val="F79646">
                      <a:lumMod val="60000"/>
                      <a:lumOff val="40000"/>
                    </a:srgbClr>
                  </a:solidFill>
                  <a:effectLst/>
                  <a:uLnTx/>
                  <a:uFillTx/>
                  <a:latin typeface="Arial"/>
                  <a:ea typeface="+mn-ea"/>
                  <a:cs typeface="Arial"/>
                </a:rPr>
                <a:t>matched controls</a:t>
              </a:r>
            </a:p>
          </p:txBody>
        </p:sp>
        <p:sp>
          <p:nvSpPr>
            <p:cNvPr id="26" name="Rectangle 52"/>
            <p:cNvSpPr>
              <a:spLocks noChangeArrowheads="1"/>
            </p:cNvSpPr>
            <p:nvPr/>
          </p:nvSpPr>
          <p:spPr bwMode="auto">
            <a:xfrm>
              <a:off x="4228" y="2873"/>
              <a:ext cx="678" cy="166"/>
            </a:xfrm>
            <a:prstGeom prst="rect">
              <a:avLst/>
            </a:prstGeom>
            <a:noFill/>
            <a:ln w="9525">
              <a:noFill/>
              <a:miter lim="800000"/>
              <a:headEnd/>
              <a:tailEnd/>
            </a:ln>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64A2">
                      <a:lumMod val="60000"/>
                      <a:lumOff val="40000"/>
                    </a:srgbClr>
                  </a:solidFill>
                  <a:effectLst/>
                  <a:uLnTx/>
                  <a:uFillTx/>
                  <a:latin typeface="Arial"/>
                  <a:ea typeface="ＭＳ Ｐゴシック" pitchFamily="34" charset="-128"/>
                  <a:cs typeface="Arial"/>
                </a:rPr>
                <a:t>Patients with PNH</a:t>
              </a:r>
            </a:p>
          </p:txBody>
        </p:sp>
      </p:grpSp>
      <p:sp>
        <p:nvSpPr>
          <p:cNvPr id="15364" name="Rectangle 203"/>
          <p:cNvSpPr>
            <a:spLocks noChangeArrowheads="1"/>
          </p:cNvSpPr>
          <p:nvPr/>
        </p:nvSpPr>
        <p:spPr bwMode="auto">
          <a:xfrm>
            <a:off x="1910645" y="5884772"/>
            <a:ext cx="8134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The expected survival of an age- and sex-matched control group is shown for comparison.</a:t>
            </a:r>
            <a:r>
              <a:rPr kumimoji="0" lang="en-US" altLang="en-US" sz="1200" b="0" i="0" u="none" strike="noStrike" kern="1200" cap="none" spc="0" normalizeH="0" baseline="30000" noProof="0" dirty="0">
                <a:ln>
                  <a:noFill/>
                </a:ln>
                <a:solidFill>
                  <a:srgbClr val="FFFFFF"/>
                </a:solidFill>
                <a:effectLst/>
                <a:uLnTx/>
                <a:uFillTx/>
                <a:latin typeface="Arial" charset="0"/>
                <a:ea typeface="ＭＳ Ｐゴシック" pitchFamily="112" charset="-128"/>
                <a:cs typeface="Arial" charset="0"/>
              </a:rPr>
              <a:t>1 </a:t>
            </a:r>
            <a:endPar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In a patient population where half the patients have &lt;30% clone, one in seven patients died by 5 years.</a:t>
            </a:r>
            <a:r>
              <a:rPr kumimoji="0" lang="en-US" altLang="en-US" sz="1200" b="0" i="0" u="none" strike="noStrike" kern="1200" cap="none" spc="0" normalizeH="0" baseline="30000" noProof="0" dirty="0">
                <a:ln>
                  <a:noFill/>
                </a:ln>
                <a:solidFill>
                  <a:srgbClr val="FFFFFF"/>
                </a:solidFill>
                <a:effectLst/>
                <a:uLnTx/>
                <a:uFillTx/>
                <a:latin typeface="Arial" charset="0"/>
                <a:ea typeface="ＭＳ Ｐゴシック" pitchFamily="112" charset="-128"/>
                <a:cs typeface="Arial" charset="0"/>
              </a:rPr>
              <a:t>2</a:t>
            </a:r>
            <a:endPar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endParaRPr>
          </a:p>
        </p:txBody>
      </p:sp>
      <p:sp>
        <p:nvSpPr>
          <p:cNvPr id="2" name="TextBox 1"/>
          <p:cNvSpPr txBox="1"/>
          <p:nvPr/>
        </p:nvSpPr>
        <p:spPr>
          <a:xfrm>
            <a:off x="3733911" y="3537691"/>
            <a:ext cx="1393330" cy="73866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12700">
            <a:solidFill>
              <a:srgbClr val="FFF4C8"/>
            </a:solidFill>
          </a:ln>
        </p:spPr>
        <p:txBody>
          <a:bodyPr wrap="none">
            <a:spAutoFit/>
          </a:bodyPr>
          <a:lstStyle>
            <a:lvl1pPr>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35%</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of PNH patients die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within 5 years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of diagnosis</a:t>
            </a:r>
            <a:endParaRPr kumimoji="0" lang="en-CA" altLang="en-US" sz="1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54" name="Rectangle 14"/>
          <p:cNvSpPr>
            <a:spLocks noChangeArrowheads="1"/>
          </p:cNvSpPr>
          <p:nvPr/>
        </p:nvSpPr>
        <p:spPr bwMode="auto">
          <a:xfrm>
            <a:off x="1993900" y="6559551"/>
            <a:ext cx="382935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1.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Hillmen</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P et al., 1995.; 2. de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Latour</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RP et al., 2008. </a:t>
            </a:r>
          </a:p>
        </p:txBody>
      </p:sp>
      <p:sp>
        <p:nvSpPr>
          <p:cNvPr id="55" name="Rectangle 14"/>
          <p:cNvSpPr>
            <a:spLocks noChangeArrowheads="1"/>
          </p:cNvSpPr>
          <p:nvPr/>
        </p:nvSpPr>
        <p:spPr bwMode="auto">
          <a:xfrm>
            <a:off x="2564585" y="5501014"/>
            <a:ext cx="7687775"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From </a:t>
            </a:r>
            <a:r>
              <a:rPr kumimoji="0" lang="en-US" altLang="en-US" sz="800" b="0" i="1"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New England Journal of Medicine. </a:t>
            </a:r>
            <a:r>
              <a:rPr kumimoji="0" lang="en-US" altLang="en-US" sz="8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Hillmen  P et al., Natural history of paroxysmal nocturnal hemoglobinuria. 333: 1253-1258.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altLang="en-US" sz="8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Copyright © 1995 Massachusetts Medical Society. Reprinted with permission from Massachusetts Medical Society.</a:t>
            </a:r>
            <a:endParaRPr kumimoji="0" lang="en-US" altLang="en-US" sz="8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endParaRPr>
          </a:p>
        </p:txBody>
      </p:sp>
    </p:spTree>
    <p:extLst>
      <p:ext uri="{BB962C8B-B14F-4D97-AF65-F5344CB8AC3E}">
        <p14:creationId xmlns:p14="http://schemas.microsoft.com/office/powerpoint/2010/main" val="1072060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Straight Arrow Connector 54"/>
          <p:cNvCxnSpPr>
            <a:cxnSpLocks noChangeShapeType="1"/>
          </p:cNvCxnSpPr>
          <p:nvPr/>
        </p:nvCxnSpPr>
        <p:spPr bwMode="auto">
          <a:xfrm flipH="1">
            <a:off x="4964113" y="2233678"/>
            <a:ext cx="760412" cy="0"/>
          </a:xfrm>
          <a:prstGeom prst="straightConnector1">
            <a:avLst/>
          </a:prstGeom>
          <a:noFill/>
          <a:ln w="28575" algn="ctr">
            <a:solidFill>
              <a:schemeClr val="tx1"/>
            </a:solidFill>
            <a:round/>
            <a:headEnd/>
            <a:tailEnd type="triangle" w="med" len="med"/>
          </a:ln>
        </p:spPr>
      </p:cxnSp>
      <p:cxnSp>
        <p:nvCxnSpPr>
          <p:cNvPr id="9219" name="Straight Arrow Connector 50"/>
          <p:cNvCxnSpPr>
            <a:cxnSpLocks noChangeShapeType="1"/>
          </p:cNvCxnSpPr>
          <p:nvPr/>
        </p:nvCxnSpPr>
        <p:spPr bwMode="auto">
          <a:xfrm>
            <a:off x="3905250" y="1601853"/>
            <a:ext cx="1817688" cy="393700"/>
          </a:xfrm>
          <a:prstGeom prst="straightConnector1">
            <a:avLst/>
          </a:prstGeom>
          <a:noFill/>
          <a:ln w="28575" algn="ctr">
            <a:solidFill>
              <a:schemeClr val="tx1"/>
            </a:solidFill>
            <a:round/>
            <a:headEnd/>
            <a:tailEnd type="triangle" w="med" len="med"/>
          </a:ln>
        </p:spPr>
      </p:cxnSp>
      <p:cxnSp>
        <p:nvCxnSpPr>
          <p:cNvPr id="9220" name="Straight Arrow Connector 42"/>
          <p:cNvCxnSpPr>
            <a:cxnSpLocks noChangeShapeType="1"/>
          </p:cNvCxnSpPr>
          <p:nvPr/>
        </p:nvCxnSpPr>
        <p:spPr bwMode="auto">
          <a:xfrm>
            <a:off x="6096000" y="1605029"/>
            <a:ext cx="0" cy="365125"/>
          </a:xfrm>
          <a:prstGeom prst="straightConnector1">
            <a:avLst/>
          </a:prstGeom>
          <a:noFill/>
          <a:ln w="28575" algn="ctr">
            <a:solidFill>
              <a:schemeClr val="tx1"/>
            </a:solidFill>
            <a:round/>
            <a:headEnd/>
            <a:tailEnd type="triangle" w="med" len="med"/>
          </a:ln>
        </p:spPr>
      </p:cxnSp>
      <p:cxnSp>
        <p:nvCxnSpPr>
          <p:cNvPr id="9222" name="Straight Arrow Connector 36"/>
          <p:cNvCxnSpPr>
            <a:cxnSpLocks noChangeShapeType="1"/>
          </p:cNvCxnSpPr>
          <p:nvPr/>
        </p:nvCxnSpPr>
        <p:spPr bwMode="auto">
          <a:xfrm>
            <a:off x="6096000" y="2443229"/>
            <a:ext cx="0" cy="1019175"/>
          </a:xfrm>
          <a:prstGeom prst="straightConnector1">
            <a:avLst/>
          </a:prstGeom>
          <a:noFill/>
          <a:ln w="28575" algn="ctr">
            <a:solidFill>
              <a:schemeClr val="tx1"/>
            </a:solidFill>
            <a:round/>
            <a:headEnd/>
            <a:tailEnd type="triangle" w="med" len="med"/>
          </a:ln>
        </p:spPr>
      </p:cxnSp>
      <p:grpSp>
        <p:nvGrpSpPr>
          <p:cNvPr id="2" name="Group 33"/>
          <p:cNvGrpSpPr>
            <a:grpSpLocks/>
          </p:cNvGrpSpPr>
          <p:nvPr/>
        </p:nvGrpSpPr>
        <p:grpSpPr bwMode="auto">
          <a:xfrm>
            <a:off x="5162550" y="3938653"/>
            <a:ext cx="1847850" cy="304800"/>
            <a:chOff x="3638550" y="3638550"/>
            <a:chExt cx="1847850" cy="304800"/>
          </a:xfrm>
        </p:grpSpPr>
        <p:cxnSp>
          <p:nvCxnSpPr>
            <p:cNvPr id="9267" name="Straight Arrow Connector 29"/>
            <p:cNvCxnSpPr>
              <a:cxnSpLocks noChangeShapeType="1"/>
            </p:cNvCxnSpPr>
            <p:nvPr/>
          </p:nvCxnSpPr>
          <p:spPr bwMode="auto">
            <a:xfrm>
              <a:off x="4914900" y="3638550"/>
              <a:ext cx="571500" cy="304800"/>
            </a:xfrm>
            <a:prstGeom prst="straightConnector1">
              <a:avLst/>
            </a:prstGeom>
            <a:noFill/>
            <a:ln w="28575" algn="ctr">
              <a:solidFill>
                <a:schemeClr val="tx1"/>
              </a:solidFill>
              <a:round/>
              <a:headEnd/>
              <a:tailEnd type="triangle" w="med" len="med"/>
            </a:ln>
          </p:spPr>
        </p:cxnSp>
        <p:cxnSp>
          <p:nvCxnSpPr>
            <p:cNvPr id="9268" name="Straight Arrow Connector 32"/>
            <p:cNvCxnSpPr>
              <a:cxnSpLocks noChangeShapeType="1"/>
            </p:cNvCxnSpPr>
            <p:nvPr/>
          </p:nvCxnSpPr>
          <p:spPr bwMode="auto">
            <a:xfrm flipH="1">
              <a:off x="3638550" y="3638550"/>
              <a:ext cx="571500" cy="304800"/>
            </a:xfrm>
            <a:prstGeom prst="straightConnector1">
              <a:avLst/>
            </a:prstGeom>
            <a:noFill/>
            <a:ln w="28575" algn="ctr">
              <a:solidFill>
                <a:schemeClr val="tx1"/>
              </a:solidFill>
              <a:round/>
              <a:headEnd/>
              <a:tailEnd type="triangle" w="med" len="med"/>
            </a:ln>
          </p:spPr>
        </p:cxnSp>
      </p:grpSp>
      <p:sp>
        <p:nvSpPr>
          <p:cNvPr id="4" name="Rounded Rectangle 3"/>
          <p:cNvSpPr/>
          <p:nvPr/>
        </p:nvSpPr>
        <p:spPr bwMode="auto">
          <a:xfrm>
            <a:off x="2870833" y="1290703"/>
            <a:ext cx="2103120" cy="320040"/>
          </a:xfrm>
          <a:prstGeom prst="roundRect">
            <a:avLst/>
          </a:prstGeom>
          <a:solidFill>
            <a:schemeClr val="tx1">
              <a:lumMod val="6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EECE1"/>
                </a:solidFill>
                <a:effectLst/>
                <a:uLnTx/>
                <a:uFillTx/>
                <a:latin typeface="Arial Narrow" pitchFamily="34" charset="0"/>
                <a:ea typeface="+mn-ea"/>
                <a:cs typeface="+mn-cs"/>
              </a:rPr>
              <a:t>Lectin pathway</a:t>
            </a:r>
          </a:p>
        </p:txBody>
      </p:sp>
      <p:sp>
        <p:nvSpPr>
          <p:cNvPr id="5" name="Rounded Rectangle 4"/>
          <p:cNvSpPr/>
          <p:nvPr/>
        </p:nvSpPr>
        <p:spPr bwMode="auto">
          <a:xfrm>
            <a:off x="5044440" y="1290703"/>
            <a:ext cx="2103120" cy="320040"/>
          </a:xfrm>
          <a:prstGeom prst="roundRect">
            <a:avLst/>
          </a:prstGeom>
          <a:solidFill>
            <a:schemeClr val="tx1">
              <a:lumMod val="6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EECE1"/>
                </a:solidFill>
                <a:effectLst/>
                <a:uLnTx/>
                <a:uFillTx/>
                <a:latin typeface="Arial Narrow" pitchFamily="34" charset="0"/>
                <a:ea typeface="Verdana" pitchFamily="34" charset="0"/>
                <a:cs typeface="+mn-cs"/>
              </a:rPr>
              <a:t>Classical pathway</a:t>
            </a:r>
            <a:endParaRPr kumimoji="0" lang="en-US" sz="1600" b="1" i="0" u="none" strike="noStrike" kern="1200" cap="none" spc="0" normalizeH="0" baseline="0" noProof="0" dirty="0">
              <a:ln>
                <a:noFill/>
              </a:ln>
              <a:solidFill>
                <a:srgbClr val="EEECE1"/>
              </a:solidFill>
              <a:effectLst/>
              <a:uLnTx/>
              <a:uFillTx/>
              <a:latin typeface="Arial Narrow" pitchFamily="34" charset="0"/>
              <a:ea typeface="+mn-ea"/>
              <a:cs typeface="+mn-cs"/>
            </a:endParaRPr>
          </a:p>
        </p:txBody>
      </p:sp>
      <p:sp>
        <p:nvSpPr>
          <p:cNvPr id="7" name="Rounded Rectangle 6"/>
          <p:cNvSpPr/>
          <p:nvPr/>
        </p:nvSpPr>
        <p:spPr bwMode="auto">
          <a:xfrm>
            <a:off x="2861308" y="2005078"/>
            <a:ext cx="2103120" cy="457200"/>
          </a:xfrm>
          <a:prstGeom prst="roundRect">
            <a:avLst/>
          </a:prstGeom>
          <a:solidFill>
            <a:schemeClr val="bg1">
              <a:lumMod val="40000"/>
              <a:lumOff val="6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mn-cs"/>
              </a:rPr>
              <a:t>Immune complex clearance</a:t>
            </a:r>
            <a:br>
              <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mn-cs"/>
              </a:rPr>
            </a:br>
            <a:r>
              <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mn-cs"/>
              </a:rPr>
              <a:t>Microbial </a:t>
            </a:r>
            <a:r>
              <a:rPr kumimoji="0" lang="en-US" sz="1300" b="1" i="0" u="none" strike="noStrike" kern="1200" cap="none" spc="0" normalizeH="0" baseline="0" noProof="0" dirty="0" err="1">
                <a:ln>
                  <a:noFill/>
                </a:ln>
                <a:solidFill>
                  <a:prstClr val="black"/>
                </a:solidFill>
                <a:effectLst/>
                <a:uLnTx/>
                <a:uFillTx/>
                <a:latin typeface="Arial Narrow" pitchFamily="34" charset="0"/>
                <a:ea typeface="+mn-ea"/>
                <a:cs typeface="+mn-cs"/>
              </a:rPr>
              <a:t>opsonization</a:t>
            </a:r>
            <a:endParaRPr kumimoji="0" lang="en-US" sz="13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8" name="Rounded Rectangle 7"/>
          <p:cNvSpPr/>
          <p:nvPr/>
        </p:nvSpPr>
        <p:spPr bwMode="auto">
          <a:xfrm>
            <a:off x="5724525" y="2005078"/>
            <a:ext cx="742950" cy="457200"/>
          </a:xfrm>
          <a:prstGeom prst="roundRect">
            <a:avLst/>
          </a:prstGeom>
          <a:gradFill flip="none" rotWithShape="1">
            <a:gsLst>
              <a:gs pos="0">
                <a:schemeClr val="bg1">
                  <a:lumMod val="60000"/>
                  <a:lumOff val="40000"/>
                  <a:shade val="30000"/>
                  <a:satMod val="115000"/>
                </a:schemeClr>
              </a:gs>
              <a:gs pos="50000">
                <a:schemeClr val="bg1">
                  <a:lumMod val="60000"/>
                  <a:lumOff val="40000"/>
                  <a:shade val="67500"/>
                  <a:satMod val="115000"/>
                </a:schemeClr>
              </a:gs>
              <a:gs pos="100000">
                <a:schemeClr val="bg1">
                  <a:lumMod val="60000"/>
                  <a:lumOff val="40000"/>
                  <a:shade val="100000"/>
                  <a:satMod val="115000"/>
                </a:schemeClr>
              </a:gs>
            </a:gsLst>
            <a:lin ang="162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C3</a:t>
            </a:r>
          </a:p>
        </p:txBody>
      </p:sp>
      <p:sp>
        <p:nvSpPr>
          <p:cNvPr id="9" name="Rounded Rectangle 8"/>
          <p:cNvSpPr/>
          <p:nvPr/>
        </p:nvSpPr>
        <p:spPr bwMode="auto">
          <a:xfrm>
            <a:off x="5724525" y="3502091"/>
            <a:ext cx="742950" cy="457200"/>
          </a:xfrm>
          <a:prstGeom prst="roundRect">
            <a:avLst/>
          </a:prstGeom>
          <a:solidFill>
            <a:schemeClr val="accent2"/>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C5</a:t>
            </a:r>
          </a:p>
        </p:txBody>
      </p:sp>
      <p:sp>
        <p:nvSpPr>
          <p:cNvPr id="10" name="Text Box 15"/>
          <p:cNvSpPr txBox="1">
            <a:spLocks noChangeArrowheads="1"/>
          </p:cNvSpPr>
          <p:nvPr/>
        </p:nvSpPr>
        <p:spPr bwMode="auto">
          <a:xfrm rot="16200000">
            <a:off x="1352551" y="2363854"/>
            <a:ext cx="1160462" cy="369887"/>
          </a:xfrm>
          <a:prstGeom prst="rect">
            <a:avLst/>
          </a:prstGeom>
          <a:solidFill>
            <a:srgbClr val="FFFFFF"/>
          </a:solidFill>
          <a:ln>
            <a:noFill/>
          </a:ln>
          <a:effectLst/>
          <a:extLst/>
        </p:spPr>
        <p:txBody>
          <a:bodyPr wrap="none">
            <a:spAutoFit/>
          </a:bodyPr>
          <a:lstStyle>
            <a:lvl1pPr eaLnBrk="0" hangingPunct="0">
              <a:defRPr sz="4000">
                <a:solidFill>
                  <a:schemeClr val="tx1"/>
                </a:solidFill>
                <a:latin typeface="Arial" charset="0"/>
                <a:cs typeface="Arial" charset="0"/>
              </a:defRPr>
            </a:lvl1pPr>
            <a:lvl2pPr marL="742950" indent="-285750" eaLnBrk="0" hangingPunct="0">
              <a:defRPr sz="4000">
                <a:solidFill>
                  <a:schemeClr val="tx1"/>
                </a:solidFill>
                <a:latin typeface="Arial" charset="0"/>
                <a:cs typeface="Arial" charset="0"/>
              </a:defRPr>
            </a:lvl2pPr>
            <a:lvl3pPr marL="1143000" indent="-228600" eaLnBrk="0" hangingPunct="0">
              <a:defRPr sz="4000">
                <a:solidFill>
                  <a:schemeClr val="tx1"/>
                </a:solidFill>
                <a:latin typeface="Arial" charset="0"/>
                <a:cs typeface="Arial" charset="0"/>
              </a:defRPr>
            </a:lvl3pPr>
            <a:lvl4pPr marL="1600200" indent="-228600" eaLnBrk="0" hangingPunct="0">
              <a:defRPr sz="4000">
                <a:solidFill>
                  <a:schemeClr val="tx1"/>
                </a:solidFill>
                <a:latin typeface="Arial" charset="0"/>
                <a:cs typeface="Arial" charset="0"/>
              </a:defRPr>
            </a:lvl4pPr>
            <a:lvl5pPr marL="2057400" indent="-228600" eaLnBrk="0" hangingPunct="0">
              <a:defRPr sz="4000">
                <a:solidFill>
                  <a:schemeClr val="tx1"/>
                </a:solidFill>
                <a:latin typeface="Arial" charset="0"/>
                <a:cs typeface="Arial" charset="0"/>
              </a:defRPr>
            </a:lvl5pPr>
            <a:lvl6pPr marL="2514600" indent="-228600" eaLnBrk="0" fontAlgn="base" hangingPunct="0">
              <a:spcBef>
                <a:spcPct val="0"/>
              </a:spcBef>
              <a:spcAft>
                <a:spcPct val="0"/>
              </a:spcAft>
              <a:defRPr sz="4000">
                <a:solidFill>
                  <a:schemeClr val="tx1"/>
                </a:solidFill>
                <a:latin typeface="Arial" charset="0"/>
                <a:cs typeface="Arial" charset="0"/>
              </a:defRPr>
            </a:lvl6pPr>
            <a:lvl7pPr marL="2971800" indent="-228600" eaLnBrk="0" fontAlgn="base" hangingPunct="0">
              <a:spcBef>
                <a:spcPct val="0"/>
              </a:spcBef>
              <a:spcAft>
                <a:spcPct val="0"/>
              </a:spcAft>
              <a:defRPr sz="4000">
                <a:solidFill>
                  <a:schemeClr val="tx1"/>
                </a:solidFill>
                <a:latin typeface="Arial" charset="0"/>
                <a:cs typeface="Arial" charset="0"/>
              </a:defRPr>
            </a:lvl7pPr>
            <a:lvl8pPr marL="3429000" indent="-228600" eaLnBrk="0" fontAlgn="base" hangingPunct="0">
              <a:spcBef>
                <a:spcPct val="0"/>
              </a:spcBef>
              <a:spcAft>
                <a:spcPct val="0"/>
              </a:spcAft>
              <a:defRPr sz="4000">
                <a:solidFill>
                  <a:schemeClr val="tx1"/>
                </a:solidFill>
                <a:latin typeface="Arial" charset="0"/>
                <a:cs typeface="Arial" charset="0"/>
              </a:defRPr>
            </a:lvl8pPr>
            <a:lvl9pPr marL="3886200" indent="-228600" eaLnBrk="0" fontAlgn="base" hangingPunct="0">
              <a:spcBef>
                <a:spcPct val="0"/>
              </a:spcBef>
              <a:spcAft>
                <a:spcPct val="0"/>
              </a:spcAft>
              <a:defRPr sz="4000">
                <a:solidFill>
                  <a:schemeClr val="tx1"/>
                </a:solidFill>
                <a:latin typeface="Arial" charset="0"/>
                <a:cs typeface="Arial" charset="0"/>
              </a:defRPr>
            </a:lvl9pPr>
          </a:lstStyle>
          <a:p>
            <a:pPr marL="0" marR="0" lvl="0" indent="0" algn="l" defTabSz="949325"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mn-ea"/>
                <a:cs typeface="Arial" charset="0"/>
              </a:rPr>
              <a:t>Proximal</a:t>
            </a:r>
          </a:p>
        </p:txBody>
      </p:sp>
      <p:sp>
        <p:nvSpPr>
          <p:cNvPr id="11" name="Text Box 16"/>
          <p:cNvSpPr txBox="1">
            <a:spLocks noChangeArrowheads="1"/>
          </p:cNvSpPr>
          <p:nvPr/>
        </p:nvSpPr>
        <p:spPr bwMode="auto">
          <a:xfrm rot="16200000">
            <a:off x="1367632" y="3842610"/>
            <a:ext cx="1130300" cy="369887"/>
          </a:xfrm>
          <a:prstGeom prst="rect">
            <a:avLst/>
          </a:prstGeom>
          <a:solidFill>
            <a:srgbClr val="FFFFFF"/>
          </a:solidFill>
          <a:extLst/>
        </p:spPr>
        <p:txBody>
          <a:bodyPr wrap="none">
            <a:spAutoFit/>
          </a:bodyPr>
          <a:lstStyle>
            <a:lvl1pPr eaLnBrk="0" hangingPunct="0">
              <a:defRPr sz="4000">
                <a:solidFill>
                  <a:schemeClr val="tx1"/>
                </a:solidFill>
                <a:latin typeface="Arial" charset="0"/>
                <a:cs typeface="Arial" charset="0"/>
              </a:defRPr>
            </a:lvl1pPr>
            <a:lvl2pPr marL="742950" indent="-285750" eaLnBrk="0" hangingPunct="0">
              <a:defRPr sz="4000">
                <a:solidFill>
                  <a:schemeClr val="tx1"/>
                </a:solidFill>
                <a:latin typeface="Arial" charset="0"/>
                <a:cs typeface="Arial" charset="0"/>
              </a:defRPr>
            </a:lvl2pPr>
            <a:lvl3pPr marL="1143000" indent="-228600" eaLnBrk="0" hangingPunct="0">
              <a:defRPr sz="4000">
                <a:solidFill>
                  <a:schemeClr val="tx1"/>
                </a:solidFill>
                <a:latin typeface="Arial" charset="0"/>
                <a:cs typeface="Arial" charset="0"/>
              </a:defRPr>
            </a:lvl3pPr>
            <a:lvl4pPr marL="1600200" indent="-228600" eaLnBrk="0" hangingPunct="0">
              <a:defRPr sz="4000">
                <a:solidFill>
                  <a:schemeClr val="tx1"/>
                </a:solidFill>
                <a:latin typeface="Arial" charset="0"/>
                <a:cs typeface="Arial" charset="0"/>
              </a:defRPr>
            </a:lvl4pPr>
            <a:lvl5pPr marL="2057400" indent="-228600" eaLnBrk="0" hangingPunct="0">
              <a:defRPr sz="4000">
                <a:solidFill>
                  <a:schemeClr val="tx1"/>
                </a:solidFill>
                <a:latin typeface="Arial" charset="0"/>
                <a:cs typeface="Arial" charset="0"/>
              </a:defRPr>
            </a:lvl5pPr>
            <a:lvl6pPr marL="2514600" indent="-228600" eaLnBrk="0" fontAlgn="base" hangingPunct="0">
              <a:spcBef>
                <a:spcPct val="0"/>
              </a:spcBef>
              <a:spcAft>
                <a:spcPct val="0"/>
              </a:spcAft>
              <a:defRPr sz="4000">
                <a:solidFill>
                  <a:schemeClr val="tx1"/>
                </a:solidFill>
                <a:latin typeface="Arial" charset="0"/>
                <a:cs typeface="Arial" charset="0"/>
              </a:defRPr>
            </a:lvl6pPr>
            <a:lvl7pPr marL="2971800" indent="-228600" eaLnBrk="0" fontAlgn="base" hangingPunct="0">
              <a:spcBef>
                <a:spcPct val="0"/>
              </a:spcBef>
              <a:spcAft>
                <a:spcPct val="0"/>
              </a:spcAft>
              <a:defRPr sz="4000">
                <a:solidFill>
                  <a:schemeClr val="tx1"/>
                </a:solidFill>
                <a:latin typeface="Arial" charset="0"/>
                <a:cs typeface="Arial" charset="0"/>
              </a:defRPr>
            </a:lvl7pPr>
            <a:lvl8pPr marL="3429000" indent="-228600" eaLnBrk="0" fontAlgn="base" hangingPunct="0">
              <a:spcBef>
                <a:spcPct val="0"/>
              </a:spcBef>
              <a:spcAft>
                <a:spcPct val="0"/>
              </a:spcAft>
              <a:defRPr sz="4000">
                <a:solidFill>
                  <a:schemeClr val="tx1"/>
                </a:solidFill>
                <a:latin typeface="Arial" charset="0"/>
                <a:cs typeface="Arial" charset="0"/>
              </a:defRPr>
            </a:lvl8pPr>
            <a:lvl9pPr marL="3886200" indent="-228600" eaLnBrk="0" fontAlgn="base" hangingPunct="0">
              <a:spcBef>
                <a:spcPct val="0"/>
              </a:spcBef>
              <a:spcAft>
                <a:spcPct val="0"/>
              </a:spcAft>
              <a:defRPr sz="4000">
                <a:solidFill>
                  <a:schemeClr val="tx1"/>
                </a:solidFill>
                <a:latin typeface="Arial" charset="0"/>
                <a:cs typeface="Arial" charset="0"/>
              </a:defRPr>
            </a:lvl9pPr>
          </a:lstStyle>
          <a:p>
            <a:pPr marL="0" marR="0" lvl="0" indent="0" algn="ctr" defTabSz="949325"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504D">
                    <a:lumMod val="75000"/>
                  </a:srgbClr>
                </a:solidFill>
                <a:effectLst>
                  <a:outerShdw blurRad="38100" dist="38100" dir="2700000" algn="tl">
                    <a:srgbClr val="000000">
                      <a:alpha val="43137"/>
                    </a:srgbClr>
                  </a:outerShdw>
                </a:effectLst>
                <a:uLnTx/>
                <a:uFillTx/>
                <a:latin typeface="Arial" charset="0"/>
                <a:ea typeface="+mn-ea"/>
                <a:cs typeface="Arial" charset="0"/>
              </a:rPr>
              <a:t>Terminal</a:t>
            </a:r>
          </a:p>
        </p:txBody>
      </p:sp>
      <p:grpSp>
        <p:nvGrpSpPr>
          <p:cNvPr id="3" name="Group 47"/>
          <p:cNvGrpSpPr/>
          <p:nvPr/>
        </p:nvGrpSpPr>
        <p:grpSpPr>
          <a:xfrm>
            <a:off x="6211887" y="2843279"/>
            <a:ext cx="1684338" cy="561975"/>
            <a:chOff x="4687887" y="2466975"/>
            <a:chExt cx="1684338" cy="561975"/>
          </a:xfrm>
        </p:grpSpPr>
        <p:grpSp>
          <p:nvGrpSpPr>
            <p:cNvPr id="14" name="Group 40"/>
            <p:cNvGrpSpPr>
              <a:grpSpLocks/>
            </p:cNvGrpSpPr>
            <p:nvPr/>
          </p:nvGrpSpPr>
          <p:grpSpPr bwMode="auto">
            <a:xfrm>
              <a:off x="4687887" y="2588165"/>
              <a:ext cx="182880" cy="274637"/>
              <a:chOff x="4791924" y="2615318"/>
              <a:chExt cx="445096" cy="274320"/>
            </a:xfrm>
          </p:grpSpPr>
          <p:cxnSp>
            <p:nvCxnSpPr>
              <p:cNvPr id="9269" name="Straight Connector 38"/>
              <p:cNvCxnSpPr>
                <a:cxnSpLocks noChangeShapeType="1"/>
              </p:cNvCxnSpPr>
              <p:nvPr/>
            </p:nvCxnSpPr>
            <p:spPr bwMode="auto">
              <a:xfrm flipH="1">
                <a:off x="4791924" y="2752478"/>
                <a:ext cx="445096" cy="0"/>
              </a:xfrm>
              <a:prstGeom prst="line">
                <a:avLst/>
              </a:prstGeom>
              <a:noFill/>
              <a:ln w="28575" algn="ctr">
                <a:solidFill>
                  <a:schemeClr val="tx1"/>
                </a:solidFill>
                <a:round/>
                <a:headEnd/>
                <a:tailEnd/>
              </a:ln>
            </p:spPr>
          </p:cxnSp>
          <p:cxnSp>
            <p:nvCxnSpPr>
              <p:cNvPr id="9270" name="Straight Connector 39"/>
              <p:cNvCxnSpPr>
                <a:cxnSpLocks noChangeShapeType="1"/>
              </p:cNvCxnSpPr>
              <p:nvPr/>
            </p:nvCxnSpPr>
            <p:spPr bwMode="auto">
              <a:xfrm>
                <a:off x="4791924" y="2615318"/>
                <a:ext cx="0" cy="274320"/>
              </a:xfrm>
              <a:prstGeom prst="line">
                <a:avLst/>
              </a:prstGeom>
              <a:noFill/>
              <a:ln w="28575" algn="ctr">
                <a:solidFill>
                  <a:schemeClr val="tx1"/>
                </a:solidFill>
                <a:round/>
                <a:headEnd/>
                <a:tailEnd/>
              </a:ln>
            </p:spPr>
          </p:cxnSp>
        </p:grpSp>
        <p:grpSp>
          <p:nvGrpSpPr>
            <p:cNvPr id="15" name="Group 34"/>
            <p:cNvGrpSpPr>
              <a:grpSpLocks/>
            </p:cNvGrpSpPr>
            <p:nvPr/>
          </p:nvGrpSpPr>
          <p:grpSpPr bwMode="auto">
            <a:xfrm>
              <a:off x="4841875" y="2466975"/>
              <a:ext cx="1530350" cy="561975"/>
              <a:chOff x="5137785" y="2286001"/>
              <a:chExt cx="1529715" cy="561974"/>
            </a:xfrm>
          </p:grpSpPr>
          <p:sp>
            <p:nvSpPr>
              <p:cNvPr id="12" name="Rounded Rectangle 11"/>
              <p:cNvSpPr/>
              <p:nvPr/>
            </p:nvSpPr>
            <p:spPr bwMode="auto">
              <a:xfrm>
                <a:off x="5137785" y="2286001"/>
                <a:ext cx="1529715" cy="561974"/>
              </a:xfrm>
              <a:prstGeom prst="roundRect">
                <a:avLst/>
              </a:prstGeom>
              <a:solidFill>
                <a:schemeClr val="accent5">
                  <a:lumMod val="20000"/>
                  <a:lumOff val="8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nchorCtr="1"/>
              <a:lstStyle/>
              <a:p>
                <a:pPr marL="171450" marR="0" lvl="0" indent="0" algn="l" defTabSz="914400" rtl="0" eaLnBrk="0" fontAlgn="auto" latinLnBrk="0" hangingPunct="0">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black"/>
                    </a:solidFill>
                    <a:effectLst/>
                    <a:uLnTx/>
                    <a:uFillTx/>
                    <a:latin typeface="Arial Narrow" pitchFamily="34" charset="0"/>
                    <a:ea typeface="+mn-ea"/>
                    <a:cs typeface="+mn-cs"/>
                  </a:rPr>
                  <a:t>CD55</a:t>
                </a:r>
                <a:endParaRPr kumimoji="0" lang="en-US" sz="36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pSp>
            <p:nvGrpSpPr>
              <p:cNvPr id="16" name="Group 14"/>
              <p:cNvGrpSpPr>
                <a:grpSpLocks/>
              </p:cNvGrpSpPr>
              <p:nvPr/>
            </p:nvGrpSpPr>
            <p:grpSpPr bwMode="auto">
              <a:xfrm>
                <a:off x="5191129" y="2295525"/>
                <a:ext cx="219593" cy="247651"/>
                <a:chOff x="5191129" y="2305050"/>
                <a:chExt cx="219593" cy="247651"/>
              </a:xfrm>
            </p:grpSpPr>
            <p:sp>
              <p:nvSpPr>
                <p:cNvPr id="13" name="Oval 12"/>
                <p:cNvSpPr/>
                <p:nvPr/>
              </p:nvSpPr>
              <p:spPr bwMode="auto">
                <a:xfrm>
                  <a:off x="5191738" y="2333626"/>
                  <a:ext cx="218984" cy="219075"/>
                </a:xfrm>
                <a:prstGeom prst="ellipse">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wrap="none" lIns="0" tIns="0" rIns="0" bIns="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266" name="Oval 13"/>
                <p:cNvSpPr>
                  <a:spLocks noChangeArrowheads="1"/>
                </p:cNvSpPr>
                <p:nvPr/>
              </p:nvSpPr>
              <p:spPr bwMode="auto">
                <a:xfrm>
                  <a:off x="5191129" y="2305050"/>
                  <a:ext cx="219075" cy="219075"/>
                </a:xfrm>
                <a:prstGeom prst="ellipse">
                  <a:avLst/>
                </a:prstGeom>
                <a:noFill/>
                <a:ln w="9525" algn="ctr">
                  <a:noFill/>
                  <a:round/>
                  <a:headEnd/>
                  <a:tailEnd/>
                </a:ln>
              </p:spPr>
              <p:txBody>
                <a:bodyPr wrap="none" lIns="0" tIns="0" rIns="0" bIns="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pic>
        <p:nvPicPr>
          <p:cNvPr id="9244" name="Picture 2" descr="C:\Users\Robin\Desktop\Stuff\2012_Pro\Alexion\10251_AXN_PromoSK_2012\BrandingAndRBCart\ArrowCircle.pn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6472238" y="2182879"/>
            <a:ext cx="627062" cy="639763"/>
          </a:xfrm>
          <a:prstGeom prst="rect">
            <a:avLst/>
          </a:prstGeom>
          <a:noFill/>
          <a:ln w="9525">
            <a:noFill/>
            <a:miter lim="800000"/>
            <a:headEnd/>
            <a:tailEnd/>
          </a:ln>
        </p:spPr>
      </p:pic>
      <p:sp>
        <p:nvSpPr>
          <p:cNvPr id="17" name="Rectangle 16"/>
          <p:cNvSpPr/>
          <p:nvPr/>
        </p:nvSpPr>
        <p:spPr>
          <a:xfrm>
            <a:off x="6997700" y="1944753"/>
            <a:ext cx="2143536" cy="523220"/>
          </a:xfrm>
          <a:prstGeom prst="rect">
            <a:avLst/>
          </a:prstGeom>
        </p:spPr>
        <p:txBody>
          <a:bodyPr wrap="none">
            <a:spAutoFit/>
          </a:bodyPr>
          <a:lstStyle/>
          <a:p>
            <a:pPr marL="914400" marR="0" lvl="0" indent="-9144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C3 + H</a:t>
            </a:r>
            <a:r>
              <a:rPr kumimoji="0" lang="en-US" sz="1400" b="1" i="0" u="none" strike="noStrike" kern="1200" cap="none" spc="0" normalizeH="0" baseline="-2500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2</a:t>
            </a: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O - ALWAYS ACTIVE</a:t>
            </a:r>
            <a:b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(chronic)</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p:cNvSpPr/>
          <p:nvPr/>
        </p:nvSpPr>
        <p:spPr>
          <a:xfrm>
            <a:off x="6997701" y="2487678"/>
            <a:ext cx="1118319" cy="292388"/>
          </a:xfrm>
          <a:prstGeom prst="rect">
            <a:avLst/>
          </a:prstGeom>
        </p:spPr>
        <p:txBody>
          <a:bodyPr wrap="none">
            <a:spAutoFit/>
          </a:bodyPr>
          <a:lstStyle/>
          <a:p>
            <a:pPr marL="914400" marR="0" lvl="0" indent="-91440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Amplification</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AutoShape 29"/>
          <p:cNvSpPr>
            <a:spLocks noChangeArrowheads="1"/>
          </p:cNvSpPr>
          <p:nvPr/>
        </p:nvSpPr>
        <p:spPr bwMode="auto">
          <a:xfrm>
            <a:off x="4083360" y="4243453"/>
            <a:ext cx="1974855" cy="1805878"/>
          </a:xfrm>
          <a:prstGeom prst="roundRect">
            <a:avLst>
              <a:gd name="adj" fmla="val 16667"/>
            </a:avLst>
          </a:prstGeom>
          <a:solidFill>
            <a:schemeClr val="accent2">
              <a:lumMod val="40000"/>
              <a:lumOff val="60000"/>
            </a:schemeClr>
          </a:solidFill>
          <a:ln>
            <a:headEnd/>
            <a:tailEnd/>
          </a:ln>
          <a:extLst/>
        </p:spPr>
        <p:style>
          <a:lnRef idx="0">
            <a:schemeClr val="accent2"/>
          </a:lnRef>
          <a:fillRef idx="3">
            <a:schemeClr val="accent2"/>
          </a:fillRef>
          <a:effectRef idx="3">
            <a:schemeClr val="accent2"/>
          </a:effectRef>
          <a:fontRef idx="minor">
            <a:schemeClr val="lt1"/>
          </a:fontRef>
        </p:style>
        <p:txBody>
          <a:bodyPr lIns="45720" rIns="45720"/>
          <a:lstStyle/>
          <a:p>
            <a:pPr marL="0" marR="0" lvl="1" indent="0" algn="ctr" defTabSz="949325" rtl="0" eaLnBrk="0" fontAlgn="auto" latinLnBrk="0" hangingPunct="0">
              <a:lnSpc>
                <a:spcPts val="1300"/>
              </a:lnSpc>
              <a:spcBef>
                <a:spcPts val="3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C5a</a:t>
            </a:r>
            <a:br>
              <a:rPr kumimoji="0" lang="en-US" sz="1400" b="1" i="0" u="none" strike="noStrike" kern="1200" cap="none" spc="0" normalizeH="0" baseline="0" noProof="0" dirty="0">
                <a:ln>
                  <a:noFill/>
                </a:ln>
                <a:solidFill>
                  <a:prstClr val="black"/>
                </a:solidFill>
                <a:effectLst/>
                <a:uLnTx/>
                <a:uFillTx/>
                <a:latin typeface="Calibri"/>
                <a:ea typeface="+mn-ea"/>
                <a:cs typeface="+mn-cs"/>
              </a:rPr>
            </a:b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22860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Potent </a:t>
            </a:r>
            <a:r>
              <a:rPr kumimoji="0" lang="en-US" sz="1200" b="1" i="0" u="none" strike="noStrike" kern="1200" cap="none" spc="0" normalizeH="0" baseline="0" noProof="0" dirty="0" err="1">
                <a:ln>
                  <a:noFill/>
                </a:ln>
                <a:solidFill>
                  <a:prstClr val="black"/>
                </a:solidFill>
                <a:effectLst/>
                <a:uLnTx/>
                <a:uFillTx/>
                <a:latin typeface="Arial Narrow" pitchFamily="34" charset="0"/>
                <a:ea typeface="+mn-ea"/>
                <a:cs typeface="+mn-cs"/>
              </a:rPr>
              <a:t>anaphylatoxin</a:t>
            </a:r>
            <a:endPar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2860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err="1">
                <a:ln>
                  <a:noFill/>
                </a:ln>
                <a:solidFill>
                  <a:prstClr val="black"/>
                </a:solidFill>
                <a:effectLst/>
                <a:uLnTx/>
                <a:uFillTx/>
                <a:latin typeface="Arial Narrow" pitchFamily="34" charset="0"/>
                <a:ea typeface="+mn-ea"/>
                <a:cs typeface="+mn-cs"/>
              </a:rPr>
              <a:t>Chemotaxis</a:t>
            </a:r>
            <a:endPar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endParaRPr>
          </a:p>
          <a:p>
            <a:pPr marL="22860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err="1">
                <a:ln>
                  <a:noFill/>
                </a:ln>
                <a:solidFill>
                  <a:prstClr val="black"/>
                </a:solidFill>
                <a:effectLst/>
                <a:uLnTx/>
                <a:uFillTx/>
                <a:latin typeface="Arial Narrow" pitchFamily="34" charset="0"/>
                <a:ea typeface="+mn-ea"/>
                <a:cs typeface="+mn-cs"/>
              </a:rPr>
              <a:t>Proinflammatory</a:t>
            </a: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 activity</a:t>
            </a:r>
          </a:p>
          <a:p>
            <a:pPr marL="22860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Leukocyte activation</a:t>
            </a:r>
          </a:p>
          <a:p>
            <a:pPr marL="22860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Endothelial activation</a:t>
            </a:r>
          </a:p>
          <a:p>
            <a:pPr marL="22860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err="1">
                <a:ln>
                  <a:noFill/>
                </a:ln>
                <a:solidFill>
                  <a:prstClr val="black"/>
                </a:solidFill>
                <a:effectLst/>
                <a:uLnTx/>
                <a:uFillTx/>
                <a:latin typeface="Arial Narrow" pitchFamily="34" charset="0"/>
                <a:ea typeface="+mn-ea"/>
                <a:cs typeface="+mn-cs"/>
              </a:rPr>
              <a:t>Prothrombotic</a:t>
            </a: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 activity</a:t>
            </a:r>
          </a:p>
        </p:txBody>
      </p:sp>
      <p:sp>
        <p:nvSpPr>
          <p:cNvPr id="26" name="AutoShape 29"/>
          <p:cNvSpPr>
            <a:spLocks noChangeArrowheads="1"/>
          </p:cNvSpPr>
          <p:nvPr/>
        </p:nvSpPr>
        <p:spPr bwMode="auto">
          <a:xfrm>
            <a:off x="6142060" y="4266251"/>
            <a:ext cx="2042625" cy="1830748"/>
          </a:xfrm>
          <a:prstGeom prst="roundRect">
            <a:avLst>
              <a:gd name="adj" fmla="val 16667"/>
            </a:avLst>
          </a:prstGeom>
          <a:solidFill>
            <a:schemeClr val="accent2">
              <a:lumMod val="40000"/>
              <a:lumOff val="60000"/>
            </a:schemeClr>
          </a:solidFill>
          <a:ln>
            <a:headEnd/>
            <a:tailEnd/>
          </a:ln>
          <a:extLst/>
        </p:spPr>
        <p:style>
          <a:lnRef idx="0">
            <a:schemeClr val="accent2"/>
          </a:lnRef>
          <a:fillRef idx="3">
            <a:schemeClr val="accent2"/>
          </a:fillRef>
          <a:effectRef idx="3">
            <a:schemeClr val="accent2"/>
          </a:effectRef>
          <a:fontRef idx="minor">
            <a:schemeClr val="lt1"/>
          </a:fontRef>
        </p:style>
        <p:txBody>
          <a:bodyPr lIns="45720" rIns="45720"/>
          <a:lstStyle/>
          <a:p>
            <a:pPr marL="0" marR="0" lvl="1" indent="0" algn="ctr" defTabSz="949325" rtl="0" eaLnBrk="0" fontAlgn="auto" latinLnBrk="0" hangingPunct="0">
              <a:lnSpc>
                <a:spcPts val="1300"/>
              </a:lnSpc>
              <a:spcBef>
                <a:spcPts val="3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C5b-9</a:t>
            </a:r>
            <a:br>
              <a:rPr kumimoji="0" lang="en-US" sz="1400" b="1" i="0" u="none" strike="noStrike" kern="1200" cap="none" spc="0" normalizeH="0" baseline="0" noProof="0" dirty="0">
                <a:ln>
                  <a:noFill/>
                </a:ln>
                <a:solidFill>
                  <a:prstClr val="black"/>
                </a:solidFill>
                <a:effectLst/>
                <a:uLnTx/>
                <a:uFillTx/>
                <a:latin typeface="Calibri"/>
                <a:ea typeface="+mn-ea"/>
                <a:cs typeface="+mn-cs"/>
              </a:rPr>
            </a:br>
            <a:r>
              <a:rPr kumimoji="0" lang="en-US" sz="900" b="1" i="0" u="none" strike="noStrike" kern="1200" cap="none" spc="0" normalizeH="0" baseline="0" noProof="0" dirty="0">
                <a:ln>
                  <a:noFill/>
                </a:ln>
                <a:solidFill>
                  <a:prstClr val="black"/>
                </a:solidFill>
                <a:effectLst/>
                <a:uLnTx/>
                <a:uFillTx/>
                <a:latin typeface="Calibri"/>
                <a:ea typeface="+mn-ea"/>
                <a:cs typeface="+mn-cs"/>
              </a:rPr>
              <a:t>Membrane Attack Complex</a:t>
            </a:r>
          </a:p>
          <a:p>
            <a:pPr marL="28575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Cell lysis</a:t>
            </a:r>
          </a:p>
          <a:p>
            <a:pPr marL="28575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err="1">
                <a:ln>
                  <a:noFill/>
                </a:ln>
                <a:solidFill>
                  <a:prstClr val="black"/>
                </a:solidFill>
                <a:effectLst/>
                <a:uLnTx/>
                <a:uFillTx/>
                <a:latin typeface="Arial Narrow" pitchFamily="34" charset="0"/>
                <a:ea typeface="+mn-ea"/>
                <a:cs typeface="+mn-cs"/>
              </a:rPr>
              <a:t>Proinflammatory</a:t>
            </a: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 activity </a:t>
            </a:r>
          </a:p>
          <a:p>
            <a:pPr marL="28575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Platelet activation</a:t>
            </a:r>
          </a:p>
          <a:p>
            <a:pPr marL="28575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Leukocyte activation</a:t>
            </a:r>
          </a:p>
          <a:p>
            <a:pPr marL="28575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Endothelial activation</a:t>
            </a:r>
          </a:p>
          <a:p>
            <a:pPr marL="285750" marR="0" lvl="0" indent="-114300" algn="l" defTabSz="949325" rtl="0" eaLnBrk="0" fontAlgn="auto" latinLnBrk="0" hangingPunct="0">
              <a:lnSpc>
                <a:spcPts val="1300"/>
              </a:lnSpc>
              <a:spcBef>
                <a:spcPts val="300"/>
              </a:spcBef>
              <a:spcAft>
                <a:spcPts val="0"/>
              </a:spcAft>
              <a:buClr>
                <a:srgbClr val="C0504D">
                  <a:lumMod val="50000"/>
                </a:srgbClr>
              </a:buClr>
              <a:buSzTx/>
              <a:buFont typeface="Wingdings" pitchFamily="2" charset="2"/>
              <a:buChar char="§"/>
              <a:tabLst/>
              <a:defRPr/>
            </a:pPr>
            <a:r>
              <a:rPr kumimoji="0" lang="en-US" sz="1200" b="1" i="0" u="none" strike="noStrike" kern="1200" cap="none" spc="0" normalizeH="0" baseline="0" noProof="0" dirty="0" err="1">
                <a:ln>
                  <a:noFill/>
                </a:ln>
                <a:solidFill>
                  <a:prstClr val="black"/>
                </a:solidFill>
                <a:effectLst/>
                <a:uLnTx/>
                <a:uFillTx/>
                <a:latin typeface="Arial Narrow" pitchFamily="34" charset="0"/>
                <a:ea typeface="+mn-ea"/>
                <a:cs typeface="+mn-cs"/>
              </a:rPr>
              <a:t>Prothrombotic</a:t>
            </a:r>
            <a:r>
              <a:rPr kumimoji="0" lang="en-US" sz="1200" b="1" i="0" u="none" strike="noStrike" kern="1200" cap="none" spc="0" normalizeH="0" baseline="0" noProof="0" dirty="0">
                <a:ln>
                  <a:noFill/>
                </a:ln>
                <a:solidFill>
                  <a:prstClr val="black"/>
                </a:solidFill>
                <a:effectLst/>
                <a:uLnTx/>
                <a:uFillTx/>
                <a:latin typeface="Arial Narrow" pitchFamily="34" charset="0"/>
                <a:ea typeface="+mn-ea"/>
                <a:cs typeface="+mn-cs"/>
              </a:rPr>
              <a:t> activity</a:t>
            </a:r>
          </a:p>
        </p:txBody>
      </p:sp>
      <p:grpSp>
        <p:nvGrpSpPr>
          <p:cNvPr id="19" name="Group 51"/>
          <p:cNvGrpSpPr/>
          <p:nvPr/>
        </p:nvGrpSpPr>
        <p:grpSpPr>
          <a:xfrm>
            <a:off x="1657048" y="4864166"/>
            <a:ext cx="2395537" cy="1008062"/>
            <a:chOff x="169863" y="4487863"/>
            <a:chExt cx="2395537" cy="1008062"/>
          </a:xfrm>
        </p:grpSpPr>
        <p:sp>
          <p:nvSpPr>
            <p:cNvPr id="22" name="AutoShape 29"/>
            <p:cNvSpPr>
              <a:spLocks noChangeArrowheads="1"/>
            </p:cNvSpPr>
            <p:nvPr/>
          </p:nvSpPr>
          <p:spPr bwMode="auto">
            <a:xfrm>
              <a:off x="169863" y="4487863"/>
              <a:ext cx="1208087" cy="1008062"/>
            </a:xfrm>
            <a:prstGeom prst="roundRect">
              <a:avLst>
                <a:gd name="adj" fmla="val 16667"/>
              </a:avLst>
            </a:prstGeom>
            <a:noFill/>
            <a:ln>
              <a:noFill/>
              <a:headEnd/>
              <a:tailEnd/>
            </a:ln>
            <a:extLst/>
          </p:spPr>
          <p:style>
            <a:lnRef idx="1">
              <a:schemeClr val="accent2"/>
            </a:lnRef>
            <a:fillRef idx="2">
              <a:schemeClr val="accent2"/>
            </a:fillRef>
            <a:effectRef idx="1">
              <a:schemeClr val="accent2"/>
            </a:effectRef>
            <a:fontRef idx="minor">
              <a:schemeClr val="dk1"/>
            </a:fontRef>
          </p:style>
          <p:txBody>
            <a:bodyPr wrap="none" lIns="45720" rIns="45720" anchor="ctr"/>
            <a:lstStyle/>
            <a:p>
              <a:pPr marL="0" marR="0" lvl="0" indent="0" algn="ctr" defTabSz="949325" rtl="0" eaLnBrk="0" fontAlgn="auto" latinLnBrk="0" hangingPunct="0">
                <a:lnSpc>
                  <a:spcPts val="1300"/>
                </a:lnSpc>
                <a:spcBef>
                  <a:spcPct val="35000"/>
                </a:spcBef>
                <a:spcAft>
                  <a:spcPts val="0"/>
                </a:spcAft>
                <a:buClr>
                  <a:srgbClr val="F79646">
                    <a:lumMod val="50000"/>
                  </a:srgbClr>
                </a:buClr>
                <a:buSzTx/>
                <a:buFontTx/>
                <a:buNone/>
                <a:tabLst/>
                <a:defRPr/>
              </a:pPr>
              <a:r>
                <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rPr>
                <a:t>Anaphylaxis</a:t>
              </a:r>
            </a:p>
            <a:p>
              <a:pPr marL="0" marR="0" lvl="0" indent="0" algn="ctr" defTabSz="949325" rtl="0" eaLnBrk="0" fontAlgn="auto" latinLnBrk="0" hangingPunct="0">
                <a:lnSpc>
                  <a:spcPts val="1300"/>
                </a:lnSpc>
                <a:spcBef>
                  <a:spcPct val="35000"/>
                </a:spcBef>
                <a:spcAft>
                  <a:spcPts val="0"/>
                </a:spcAft>
                <a:buClr>
                  <a:srgbClr val="F79646">
                    <a:lumMod val="50000"/>
                  </a:srgbClr>
                </a:buClr>
                <a:buSzTx/>
                <a:buFontTx/>
                <a:buNone/>
                <a:tabLst/>
                <a:defRPr/>
              </a:pPr>
              <a:r>
                <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rPr>
                <a:t>Inflammation</a:t>
              </a:r>
            </a:p>
            <a:p>
              <a:pPr marL="0" marR="0" lvl="0" indent="0" algn="ctr" defTabSz="949325" rtl="0" eaLnBrk="0" fontAlgn="auto" latinLnBrk="0" hangingPunct="0">
                <a:lnSpc>
                  <a:spcPts val="1300"/>
                </a:lnSpc>
                <a:spcBef>
                  <a:spcPct val="35000"/>
                </a:spcBef>
                <a:spcAft>
                  <a:spcPts val="0"/>
                </a:spcAft>
                <a:buClr>
                  <a:srgbClr val="F79646">
                    <a:lumMod val="50000"/>
                  </a:srgbClr>
                </a:buClr>
                <a:buSzTx/>
                <a:buFontTx/>
                <a:buNone/>
                <a:tabLst/>
                <a:defRPr/>
              </a:pPr>
              <a:r>
                <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rPr>
                <a:t>Thrombosis</a:t>
              </a:r>
              <a:endParaRPr kumimoji="0" lang="en-GB"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itchFamily="34" charset="0"/>
                <a:ea typeface="+mn-ea"/>
                <a:cs typeface="+mn-cs"/>
              </a:endParaRPr>
            </a:p>
          </p:txBody>
        </p:sp>
        <p:sp>
          <p:nvSpPr>
            <p:cNvPr id="27" name="Left Arrow 26"/>
            <p:cNvSpPr/>
            <p:nvPr/>
          </p:nvSpPr>
          <p:spPr bwMode="auto">
            <a:xfrm>
              <a:off x="1285875" y="4524375"/>
              <a:ext cx="1279525" cy="914400"/>
            </a:xfrm>
            <a:prstGeom prst="leftArrow">
              <a:avLst/>
            </a:prstGeom>
            <a:gradFill flip="none" rotWithShape="1">
              <a:gsLst>
                <a:gs pos="0">
                  <a:schemeClr val="accent2"/>
                </a:gs>
                <a:gs pos="100000">
                  <a:schemeClr val="bg1">
                    <a:lumMod val="50000"/>
                    <a:alpha val="35000"/>
                  </a:schemeClr>
                </a:gs>
              </a:gsLst>
              <a:lin ang="0" scaled="1"/>
              <a:tileRect/>
            </a:gradFill>
            <a:ln w="9525">
              <a:noFill/>
              <a:miter lim="800000"/>
              <a:headEnd/>
              <a:tailEnd/>
            </a:ln>
            <a:effectLst/>
          </p:spPr>
          <p:txBody>
            <a:bodyPr lIns="45720" rIns="45720" anchor="ctr"/>
            <a:lstStyle/>
            <a:p>
              <a:pPr marL="0" marR="0" lvl="0" indent="0" algn="l" defTabSz="949325" rtl="0" eaLnBrk="0" fontAlgn="auto" latinLnBrk="0" hangingPunct="0">
                <a:lnSpc>
                  <a:spcPts val="13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itchFamily="34" charset="0"/>
                  <a:ea typeface="+mn-ea"/>
                  <a:cs typeface="+mn-cs"/>
                </a:rPr>
                <a:t>Consequences</a:t>
              </a:r>
            </a:p>
          </p:txBody>
        </p:sp>
      </p:grpSp>
      <p:grpSp>
        <p:nvGrpSpPr>
          <p:cNvPr id="20" name="Group 52"/>
          <p:cNvGrpSpPr/>
          <p:nvPr/>
        </p:nvGrpSpPr>
        <p:grpSpPr>
          <a:xfrm>
            <a:off x="8184685" y="4900678"/>
            <a:ext cx="2413000" cy="1008062"/>
            <a:chOff x="6553200" y="4487863"/>
            <a:chExt cx="2413000" cy="1008062"/>
          </a:xfrm>
        </p:grpSpPr>
        <p:sp>
          <p:nvSpPr>
            <p:cNvPr id="21" name="AutoShape 29"/>
            <p:cNvSpPr>
              <a:spLocks noChangeArrowheads="1"/>
            </p:cNvSpPr>
            <p:nvPr/>
          </p:nvSpPr>
          <p:spPr bwMode="auto">
            <a:xfrm>
              <a:off x="7756525" y="4487863"/>
              <a:ext cx="1209675" cy="1008062"/>
            </a:xfrm>
            <a:prstGeom prst="roundRect">
              <a:avLst>
                <a:gd name="adj" fmla="val 16667"/>
              </a:avLst>
            </a:prstGeom>
            <a:noFill/>
            <a:ln>
              <a:noFill/>
              <a:headEnd/>
              <a:tailEnd/>
            </a:ln>
            <a:extLst/>
          </p:spPr>
          <p:style>
            <a:lnRef idx="1">
              <a:schemeClr val="accent2"/>
            </a:lnRef>
            <a:fillRef idx="2">
              <a:schemeClr val="accent2"/>
            </a:fillRef>
            <a:effectRef idx="1">
              <a:schemeClr val="accent2"/>
            </a:effectRef>
            <a:fontRef idx="minor">
              <a:schemeClr val="dk1"/>
            </a:fontRef>
          </p:style>
          <p:txBody>
            <a:bodyPr wrap="none" lIns="45720" rIns="45720" anchor="ctr"/>
            <a:lstStyle/>
            <a:p>
              <a:pPr marL="0" marR="0" lvl="0" indent="0" algn="ctr" defTabSz="949325" rtl="0" eaLnBrk="0" fontAlgn="auto" latinLnBrk="0" hangingPunct="0">
                <a:lnSpc>
                  <a:spcPts val="1300"/>
                </a:lnSpc>
                <a:spcBef>
                  <a:spcPct val="35000"/>
                </a:spcBef>
                <a:spcAft>
                  <a:spcPts val="0"/>
                </a:spcAft>
                <a:buClr>
                  <a:srgbClr val="F79646">
                    <a:lumMod val="50000"/>
                  </a:srgbClr>
                </a:buClr>
                <a:buSzTx/>
                <a:buFontTx/>
                <a:buNone/>
                <a:tabLst/>
                <a:defRPr/>
              </a:pPr>
              <a:r>
                <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rPr>
                <a:t>Cell destruction</a:t>
              </a:r>
            </a:p>
            <a:p>
              <a:pPr marL="0" marR="0" lvl="0" indent="0" algn="ctr" defTabSz="949325" rtl="0" eaLnBrk="0" fontAlgn="auto" latinLnBrk="0" hangingPunct="0">
                <a:lnSpc>
                  <a:spcPts val="1300"/>
                </a:lnSpc>
                <a:spcBef>
                  <a:spcPct val="35000"/>
                </a:spcBef>
                <a:spcAft>
                  <a:spcPts val="0"/>
                </a:spcAft>
                <a:buClr>
                  <a:srgbClr val="F79646">
                    <a:lumMod val="50000"/>
                  </a:srgbClr>
                </a:buClr>
                <a:buSzTx/>
                <a:buFontTx/>
                <a:buNone/>
                <a:tabLst/>
                <a:defRPr/>
              </a:pPr>
              <a:r>
                <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rPr>
                <a:t>Inflammation</a:t>
              </a:r>
            </a:p>
            <a:p>
              <a:pPr marL="0" marR="0" lvl="0" indent="0" algn="ctr" defTabSz="949325" rtl="0" eaLnBrk="0" fontAlgn="auto" latinLnBrk="0" hangingPunct="0">
                <a:lnSpc>
                  <a:spcPts val="1300"/>
                </a:lnSpc>
                <a:spcBef>
                  <a:spcPct val="35000"/>
                </a:spcBef>
                <a:spcAft>
                  <a:spcPts val="0"/>
                </a:spcAft>
                <a:buClr>
                  <a:srgbClr val="F79646">
                    <a:lumMod val="50000"/>
                  </a:srgbClr>
                </a:buClr>
                <a:buSzTx/>
                <a:buFontTx/>
                <a:buNone/>
                <a:tabLst/>
                <a:defRPr/>
              </a:pPr>
              <a:r>
                <a:rPr kumimoji="0" lang="en-US" sz="1400" b="1" i="0" u="none" strike="noStrike" kern="1200" cap="none" spc="0" normalizeH="0" baseline="0" noProof="0" dirty="0">
                  <a:ln>
                    <a:noFill/>
                  </a:ln>
                  <a:solidFill>
                    <a:prstClr val="white"/>
                  </a:solidFill>
                  <a:effectLst/>
                  <a:uLnTx/>
                  <a:uFillTx/>
                  <a:latin typeface="Arial Narrow" pitchFamily="34" charset="0"/>
                  <a:ea typeface="+mn-ea"/>
                  <a:cs typeface="+mn-cs"/>
                </a:rPr>
                <a:t>Thrombosis</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itchFamily="34" charset="0"/>
                <a:ea typeface="+mn-ea"/>
                <a:cs typeface="+mn-cs"/>
              </a:endParaRPr>
            </a:p>
          </p:txBody>
        </p:sp>
        <p:sp>
          <p:nvSpPr>
            <p:cNvPr id="28" name="Right Arrow 27"/>
            <p:cNvSpPr/>
            <p:nvPr/>
          </p:nvSpPr>
          <p:spPr bwMode="auto">
            <a:xfrm>
              <a:off x="6553200" y="4524375"/>
              <a:ext cx="1279525" cy="914400"/>
            </a:xfrm>
            <a:prstGeom prst="rightArrow">
              <a:avLst/>
            </a:prstGeom>
            <a:gradFill flip="none" rotWithShape="1">
              <a:gsLst>
                <a:gs pos="0">
                  <a:schemeClr val="accent2"/>
                </a:gs>
                <a:gs pos="100000">
                  <a:schemeClr val="bg1">
                    <a:lumMod val="50000"/>
                    <a:alpha val="35000"/>
                  </a:schemeClr>
                </a:gs>
              </a:gsLst>
              <a:lin ang="10800000" scaled="1"/>
              <a:tileRect/>
            </a:gradFill>
            <a:ln w="9525">
              <a:noFill/>
              <a:miter lim="800000"/>
              <a:headEnd/>
              <a:tailEnd/>
            </a:ln>
            <a:effectLst/>
          </p:spPr>
          <p:txBody>
            <a:bodyPr lIns="45720" rIns="45720" anchor="ctr"/>
            <a:lstStyle/>
            <a:p>
              <a:pPr marL="0" marR="0" lvl="0" indent="0" algn="l" defTabSz="949325" rtl="0" eaLnBrk="0" fontAlgn="auto" latinLnBrk="0" hangingPunct="0">
                <a:lnSpc>
                  <a:spcPts val="13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itchFamily="34" charset="0"/>
                  <a:ea typeface="+mn-ea"/>
                  <a:cs typeface="+mn-cs"/>
                </a:rPr>
                <a:t>Consequences</a:t>
              </a:r>
            </a:p>
          </p:txBody>
        </p:sp>
      </p:grpSp>
      <p:cxnSp>
        <p:nvCxnSpPr>
          <p:cNvPr id="9257" name="Straight Arrow Connector 45"/>
          <p:cNvCxnSpPr>
            <a:cxnSpLocks noChangeShapeType="1"/>
          </p:cNvCxnSpPr>
          <p:nvPr/>
        </p:nvCxnSpPr>
        <p:spPr bwMode="auto">
          <a:xfrm flipH="1">
            <a:off x="6448425" y="1601853"/>
            <a:ext cx="1817688" cy="393700"/>
          </a:xfrm>
          <a:prstGeom prst="straightConnector1">
            <a:avLst/>
          </a:prstGeom>
          <a:noFill/>
          <a:ln w="28575" algn="ctr">
            <a:solidFill>
              <a:schemeClr val="tx1"/>
            </a:solidFill>
            <a:round/>
            <a:headEnd/>
            <a:tailEnd type="triangle" w="med" len="med"/>
          </a:ln>
        </p:spPr>
      </p:cxnSp>
      <p:sp>
        <p:nvSpPr>
          <p:cNvPr id="6" name="Rounded Rectangle 5"/>
          <p:cNvSpPr/>
          <p:nvPr/>
        </p:nvSpPr>
        <p:spPr bwMode="auto">
          <a:xfrm>
            <a:off x="7214233" y="1290703"/>
            <a:ext cx="2103120" cy="320040"/>
          </a:xfrm>
          <a:prstGeom prst="roundRect">
            <a:avLst/>
          </a:prstGeom>
          <a:solidFill>
            <a:schemeClr val="tx1">
              <a:lumMod val="6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nchorCtr="1"/>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EECE1"/>
                </a:solidFill>
                <a:effectLst/>
                <a:uLnTx/>
                <a:uFillTx/>
                <a:latin typeface="Arial Narrow" pitchFamily="34" charset="0"/>
                <a:ea typeface="Verdana" pitchFamily="34" charset="0"/>
                <a:cs typeface="+mn-cs"/>
              </a:rPr>
              <a:t>Alternative </a:t>
            </a:r>
            <a:r>
              <a:rPr kumimoji="0" lang="en-US" sz="1600" b="1" i="0" u="none" strike="noStrike" kern="1200" cap="none" spc="0" normalizeH="0" baseline="0" noProof="0" dirty="0">
                <a:ln>
                  <a:noFill/>
                </a:ln>
                <a:solidFill>
                  <a:srgbClr val="EEECE1"/>
                </a:solidFill>
                <a:effectLst/>
                <a:uLnTx/>
                <a:uFillTx/>
                <a:latin typeface="Arial Narrow" pitchFamily="34" charset="0"/>
                <a:ea typeface="+mn-ea"/>
                <a:cs typeface="+mn-cs"/>
              </a:rPr>
              <a:t>pathway</a:t>
            </a:r>
          </a:p>
        </p:txBody>
      </p:sp>
      <p:grpSp>
        <p:nvGrpSpPr>
          <p:cNvPr id="23" name="Group 48"/>
          <p:cNvGrpSpPr/>
          <p:nvPr/>
        </p:nvGrpSpPr>
        <p:grpSpPr>
          <a:xfrm>
            <a:off x="8031492" y="3909284"/>
            <a:ext cx="1629568" cy="582358"/>
            <a:chOff x="6507492" y="3532981"/>
            <a:chExt cx="1629568" cy="582358"/>
          </a:xfrm>
        </p:grpSpPr>
        <p:grpSp>
          <p:nvGrpSpPr>
            <p:cNvPr id="24" name="Group 40"/>
            <p:cNvGrpSpPr>
              <a:grpSpLocks/>
            </p:cNvGrpSpPr>
            <p:nvPr/>
          </p:nvGrpSpPr>
          <p:grpSpPr bwMode="auto">
            <a:xfrm rot="19596885">
              <a:off x="6507492" y="3840702"/>
              <a:ext cx="112712" cy="274637"/>
              <a:chOff x="4791924" y="2615318"/>
              <a:chExt cx="274320" cy="274320"/>
            </a:xfrm>
          </p:grpSpPr>
          <p:cxnSp>
            <p:nvCxnSpPr>
              <p:cNvPr id="38" name="Straight Connector 38"/>
              <p:cNvCxnSpPr>
                <a:cxnSpLocks noChangeShapeType="1"/>
              </p:cNvCxnSpPr>
              <p:nvPr/>
            </p:nvCxnSpPr>
            <p:spPr bwMode="auto">
              <a:xfrm flipH="1">
                <a:off x="4791924" y="2752478"/>
                <a:ext cx="274320" cy="0"/>
              </a:xfrm>
              <a:prstGeom prst="line">
                <a:avLst/>
              </a:prstGeom>
              <a:noFill/>
              <a:ln w="28575" algn="ctr">
                <a:solidFill>
                  <a:schemeClr val="tx1"/>
                </a:solidFill>
                <a:round/>
                <a:headEnd/>
                <a:tailEnd/>
              </a:ln>
            </p:spPr>
          </p:cxnSp>
          <p:cxnSp>
            <p:nvCxnSpPr>
              <p:cNvPr id="39" name="Straight Connector 39"/>
              <p:cNvCxnSpPr>
                <a:cxnSpLocks noChangeShapeType="1"/>
              </p:cNvCxnSpPr>
              <p:nvPr/>
            </p:nvCxnSpPr>
            <p:spPr bwMode="auto">
              <a:xfrm>
                <a:off x="4791924" y="2615318"/>
                <a:ext cx="0" cy="274320"/>
              </a:xfrm>
              <a:prstGeom prst="line">
                <a:avLst/>
              </a:prstGeom>
              <a:noFill/>
              <a:ln w="28575" algn="ctr">
                <a:solidFill>
                  <a:schemeClr val="tx1"/>
                </a:solidFill>
                <a:round/>
                <a:headEnd/>
                <a:tailEnd/>
              </a:ln>
            </p:spPr>
          </p:cxnSp>
        </p:grpSp>
        <p:grpSp>
          <p:nvGrpSpPr>
            <p:cNvPr id="29" name="Group 34"/>
            <p:cNvGrpSpPr>
              <a:grpSpLocks/>
            </p:cNvGrpSpPr>
            <p:nvPr/>
          </p:nvGrpSpPr>
          <p:grpSpPr bwMode="auto">
            <a:xfrm>
              <a:off x="6606710" y="3532981"/>
              <a:ext cx="1530350" cy="454819"/>
              <a:chOff x="5137785" y="2286000"/>
              <a:chExt cx="1529715" cy="454818"/>
            </a:xfrm>
          </p:grpSpPr>
          <p:sp>
            <p:nvSpPr>
              <p:cNvPr id="41" name="Rounded Rectangle 40"/>
              <p:cNvSpPr/>
              <p:nvPr/>
            </p:nvSpPr>
            <p:spPr bwMode="auto">
              <a:xfrm>
                <a:off x="5137785" y="2286000"/>
                <a:ext cx="1529715" cy="454818"/>
              </a:xfrm>
              <a:prstGeom prst="roundRect">
                <a:avLst/>
              </a:prstGeom>
              <a:solidFill>
                <a:schemeClr val="accent5">
                  <a:lumMod val="20000"/>
                  <a:lumOff val="8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nchor="ctr" anchorCtr="1"/>
              <a:lstStyle/>
              <a:p>
                <a:pPr marL="171450" marR="0" lvl="0" indent="0" algn="l" defTabSz="914400" rtl="0" eaLnBrk="0" fontAlgn="auto" latinLnBrk="0" hangingPunct="0">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prstClr val="black"/>
                    </a:solidFill>
                    <a:effectLst/>
                    <a:uLnTx/>
                    <a:uFillTx/>
                    <a:latin typeface="Arial Narrow" pitchFamily="34" charset="0"/>
                    <a:ea typeface="+mn-ea"/>
                    <a:cs typeface="+mn-cs"/>
                  </a:rPr>
                  <a:t>CD59</a:t>
                </a:r>
                <a:endParaRPr kumimoji="0" lang="en-US" sz="36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pSp>
            <p:nvGrpSpPr>
              <p:cNvPr id="30" name="Group 14"/>
              <p:cNvGrpSpPr>
                <a:grpSpLocks/>
              </p:cNvGrpSpPr>
              <p:nvPr/>
            </p:nvGrpSpPr>
            <p:grpSpPr bwMode="auto">
              <a:xfrm>
                <a:off x="5191129" y="2295525"/>
                <a:ext cx="219593" cy="247651"/>
                <a:chOff x="5191129" y="2305050"/>
                <a:chExt cx="219593" cy="247651"/>
              </a:xfrm>
            </p:grpSpPr>
            <p:sp>
              <p:nvSpPr>
                <p:cNvPr id="43" name="Oval 42"/>
                <p:cNvSpPr/>
                <p:nvPr/>
              </p:nvSpPr>
              <p:spPr bwMode="auto">
                <a:xfrm>
                  <a:off x="5191738" y="2333626"/>
                  <a:ext cx="218984" cy="219075"/>
                </a:xfrm>
                <a:prstGeom prst="ellipse">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wrap="none" lIns="0" tIns="0" rIns="0" bIns="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4" name="Oval 13"/>
                <p:cNvSpPr>
                  <a:spLocks noChangeArrowheads="1"/>
                </p:cNvSpPr>
                <p:nvPr/>
              </p:nvSpPr>
              <p:spPr bwMode="auto">
                <a:xfrm>
                  <a:off x="5191129" y="2305050"/>
                  <a:ext cx="219075" cy="219075"/>
                </a:xfrm>
                <a:prstGeom prst="ellipse">
                  <a:avLst/>
                </a:prstGeom>
                <a:noFill/>
                <a:ln w="9525" algn="ctr">
                  <a:noFill/>
                  <a:round/>
                  <a:headEnd/>
                  <a:tailEnd/>
                </a:ln>
              </p:spPr>
              <p:txBody>
                <a:bodyPr wrap="none" lIns="0" tIns="0" rIns="0" bIns="0" anchor="ctr" anchorCtr="1"/>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sp>
        <p:nvSpPr>
          <p:cNvPr id="45" name="Rectangle 71"/>
          <p:cNvSpPr>
            <a:spLocks noChangeArrowheads="1"/>
          </p:cNvSpPr>
          <p:nvPr/>
        </p:nvSpPr>
        <p:spPr bwMode="auto">
          <a:xfrm>
            <a:off x="2721348" y="2533877"/>
            <a:ext cx="2429431" cy="1024756"/>
          </a:xfrm>
          <a:prstGeom prst="rect">
            <a:avLst/>
          </a:prstGeom>
          <a:gradFill flip="none" rotWithShape="1">
            <a:gsLst>
              <a:gs pos="0">
                <a:schemeClr val="tx1">
                  <a:lumMod val="95000"/>
                  <a:shade val="30000"/>
                  <a:satMod val="115000"/>
                </a:schemeClr>
              </a:gs>
              <a:gs pos="50000">
                <a:schemeClr val="tx1">
                  <a:lumMod val="95000"/>
                  <a:shade val="67500"/>
                  <a:satMod val="115000"/>
                </a:schemeClr>
              </a:gs>
              <a:gs pos="100000">
                <a:schemeClr val="tx1">
                  <a:lumMod val="95000"/>
                  <a:shade val="100000"/>
                  <a:satMod val="115000"/>
                </a:schemeClr>
              </a:gs>
            </a:gsLst>
            <a:lin ang="16200000" scaled="1"/>
            <a:tileRect/>
          </a:gradFill>
          <a:ln>
            <a:headEnd/>
            <a:tailEnd/>
          </a:ln>
        </p:spPr>
        <p:style>
          <a:lnRef idx="0">
            <a:schemeClr val="accent4"/>
          </a:lnRef>
          <a:fillRef idx="3">
            <a:schemeClr val="accent4"/>
          </a:fillRef>
          <a:effectRef idx="3">
            <a:schemeClr val="accent4"/>
          </a:effectRef>
          <a:fontRef idx="minor">
            <a:schemeClr val="lt1"/>
          </a:fontRef>
        </p:style>
        <p:txBody>
          <a:bodyPr tIns="91440" bIns="91440" anchorCtr="1"/>
          <a:lstStyle/>
          <a:p>
            <a:pPr marL="0" marR="0" lvl="0" indent="0" algn="l" defTabSz="914400" rtl="0" eaLnBrk="1" fontAlgn="auto" latinLnBrk="0" hangingPunct="1">
              <a:lnSpc>
                <a:spcPct val="100000"/>
              </a:lnSpc>
              <a:spcBef>
                <a:spcPts val="0"/>
              </a:spcBef>
              <a:spcAft>
                <a:spcPts val="0"/>
              </a:spcAft>
              <a:buClr>
                <a:srgbClr val="F79646">
                  <a:lumMod val="75000"/>
                </a:srgbClr>
              </a:buClr>
              <a:buSzTx/>
              <a:buFontTx/>
              <a:buNone/>
              <a:tabLst/>
              <a:defRPr/>
            </a:pPr>
            <a:endParaRPr kumimoji="0" lang="en-GB" sz="1200" b="1" i="0" u="none" strike="noStrike" kern="1200" cap="none" spc="0" normalizeH="0" baseline="0" noProof="0" dirty="0">
              <a:ln>
                <a:noFill/>
              </a:ln>
              <a:solidFill>
                <a:srgbClr val="EEECE1"/>
              </a:solidFill>
              <a:effectLst/>
              <a:uLnTx/>
              <a:uFillTx/>
              <a:latin typeface="Calibri"/>
              <a:ea typeface="+mn-ea"/>
              <a:cs typeface="+mn-cs"/>
            </a:endParaRPr>
          </a:p>
          <a:p>
            <a:pPr marL="112713" marR="0" lvl="0" indent="-112713" algn="l" defTabSz="914400" rtl="0" eaLnBrk="1" fontAlgn="auto" latinLnBrk="0" hangingPunct="1">
              <a:lnSpc>
                <a:spcPct val="100000"/>
              </a:lnSpc>
              <a:spcBef>
                <a:spcPct val="50000"/>
              </a:spcBef>
              <a:spcAft>
                <a:spcPts val="0"/>
              </a:spcAft>
              <a:buClr>
                <a:srgbClr val="F79646">
                  <a:lumMod val="75000"/>
                </a:srgbClr>
              </a:buClr>
              <a:buSzTx/>
              <a:buFont typeface="Wingdings" pitchFamily="2" charset="2"/>
              <a:buChar char="§"/>
              <a:tabLst/>
              <a:defRPr/>
            </a:pPr>
            <a:r>
              <a:rPr kumimoji="0" lang="en-GB" sz="1600" b="1" i="0" u="none" strike="noStrike" kern="1200" cap="none" spc="0" normalizeH="0" baseline="0" noProof="0" dirty="0">
                <a:ln>
                  <a:noFill/>
                </a:ln>
                <a:solidFill>
                  <a:srgbClr val="EEECE1"/>
                </a:solidFill>
                <a:effectLst/>
                <a:uLnTx/>
                <a:uFillTx/>
                <a:latin typeface="Calibri"/>
                <a:ea typeface="+mn-ea"/>
                <a:cs typeface="+mn-cs"/>
              </a:rPr>
              <a:t>PNH: Loss of CD59, CD55</a:t>
            </a:r>
          </a:p>
        </p:txBody>
      </p:sp>
      <p:sp>
        <p:nvSpPr>
          <p:cNvPr id="46" name="Multiply 45"/>
          <p:cNvSpPr/>
          <p:nvPr/>
        </p:nvSpPr>
        <p:spPr bwMode="auto">
          <a:xfrm>
            <a:off x="6539666" y="2528119"/>
            <a:ext cx="1148914" cy="1148914"/>
          </a:xfrm>
          <a:prstGeom prst="mathMultiply">
            <a:avLst>
              <a:gd name="adj1" fmla="val 8580"/>
            </a:avLst>
          </a:prstGeom>
          <a:solidFill>
            <a:schemeClr val="accent6"/>
          </a:solidFill>
          <a:ln w="9525"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7" name="Multiply 46"/>
          <p:cNvSpPr/>
          <p:nvPr/>
        </p:nvSpPr>
        <p:spPr bwMode="auto">
          <a:xfrm>
            <a:off x="8310408" y="3558632"/>
            <a:ext cx="1148914" cy="1148914"/>
          </a:xfrm>
          <a:prstGeom prst="mathMultiply">
            <a:avLst>
              <a:gd name="adj1" fmla="val 8580"/>
            </a:avLst>
          </a:prstGeom>
          <a:solidFill>
            <a:schemeClr val="accent6"/>
          </a:solidFill>
          <a:ln w="9525" cap="flat" cmpd="sng" algn="ctr">
            <a:solidFill>
              <a:schemeClr val="accent6"/>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2" name="Rectangle 2"/>
          <p:cNvSpPr txBox="1">
            <a:spLocks noRot="1" noChangeArrowheads="1"/>
          </p:cNvSpPr>
          <p:nvPr/>
        </p:nvSpPr>
        <p:spPr bwMode="auto">
          <a:xfrm>
            <a:off x="2011363" y="387351"/>
            <a:ext cx="6240462" cy="538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rPr>
              <a:t>PNH: UNCONTROLLED COMPLEMENT</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spTree>
    <p:extLst>
      <p:ext uri="{BB962C8B-B14F-4D97-AF65-F5344CB8AC3E}">
        <p14:creationId xmlns:p14="http://schemas.microsoft.com/office/powerpoint/2010/main" val="378338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strVal val="4/3*#ppt_w"/>
                                          </p:val>
                                        </p:tav>
                                        <p:tav tm="100000">
                                          <p:val>
                                            <p:strVal val="#ppt_w"/>
                                          </p:val>
                                        </p:tav>
                                      </p:tavLst>
                                    </p:anim>
                                    <p:anim calcmode="lin" valueType="num">
                                      <p:cBhvr>
                                        <p:cTn id="13" dur="500" fill="hold"/>
                                        <p:tgtEl>
                                          <p:spTgt spid="46"/>
                                        </p:tgtEl>
                                        <p:attrNameLst>
                                          <p:attrName>ppt_h</p:attrName>
                                        </p:attrNameLst>
                                      </p:cBhvr>
                                      <p:tavLst>
                                        <p:tav tm="0">
                                          <p:val>
                                            <p:strVal val="4/3*#ppt_h"/>
                                          </p:val>
                                        </p:tav>
                                        <p:tav tm="100000">
                                          <p:val>
                                            <p:strVal val="#ppt_h"/>
                                          </p:val>
                                        </p:tav>
                                      </p:tavLst>
                                    </p:anim>
                                  </p:childTnLst>
                                </p:cTn>
                              </p:par>
                              <p:par>
                                <p:cTn id="14" presetID="23" presetClass="entr" presetSubtype="288" fill="hold" grpId="0" nodeType="withEffect">
                                  <p:stCondLst>
                                    <p:cond delay="50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strVal val="4/3*#ppt_w"/>
                                          </p:val>
                                        </p:tav>
                                        <p:tav tm="100000">
                                          <p:val>
                                            <p:strVal val="#ppt_w"/>
                                          </p:val>
                                        </p:tav>
                                      </p:tavLst>
                                    </p:anim>
                                    <p:anim calcmode="lin" valueType="num">
                                      <p:cBhvr>
                                        <p:cTn id="17" dur="500" fill="hold"/>
                                        <p:tgtEl>
                                          <p:spTgt spid="47"/>
                                        </p:tgtEl>
                                        <p:attrNameLst>
                                          <p:attrName>ppt_h</p:attrName>
                                        </p:attrNameLst>
                                      </p:cBhvr>
                                      <p:tavLst>
                                        <p:tav tm="0">
                                          <p:val>
                                            <p:strVal val="4/3*#ppt_h"/>
                                          </p:val>
                                        </p:tav>
                                        <p:tav tm="100000">
                                          <p:val>
                                            <p:strVal val="#ppt_h"/>
                                          </p:val>
                                        </p:tav>
                                      </p:tavLst>
                                    </p:anim>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par>
                                <p:cTn id="22" presetID="2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Robin\Desktop\Stuff\2012_Pro\Alexion\AXN_PromoSK_2012\Healthy R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26" y="2517775"/>
            <a:ext cx="911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C:\Users\Robin\Desktop\Stuff\2012_Pro\Alexion\AXN_PromoSK_2012\Healthy R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089" y="2454275"/>
            <a:ext cx="911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Robin\Desktop\Stuff\2012_Pro\Alexion\00000_BrandingLogosRBCart_2012\RBC_Art\RBC-healthy-Opt 3.jpg"/>
          <p:cNvPicPr>
            <a:picLocks noChangeAspect="1" noChangeArrowheads="1"/>
          </p:cNvPicPr>
          <p:nvPr/>
        </p:nvPicPr>
        <p:blipFill>
          <a:blip r:embed="rId4" cstate="print">
            <a:clrChange>
              <a:clrFrom>
                <a:srgbClr val="020202"/>
              </a:clrFrom>
              <a:clrTo>
                <a:srgbClr val="020202">
                  <a:alpha val="0"/>
                </a:srgbClr>
              </a:clrTo>
            </a:clrChange>
            <a:extLst>
              <a:ext uri="{28A0092B-C50C-407E-A947-70E740481C1C}">
                <a14:useLocalDpi xmlns:a14="http://schemas.microsoft.com/office/drawing/2010/main" val="0"/>
              </a:ext>
            </a:extLst>
          </a:blip>
          <a:srcRect l="10968" t="13326" r="9718" b="12437"/>
          <a:stretch>
            <a:fillRect/>
          </a:stretch>
        </p:blipFill>
        <p:spPr bwMode="auto">
          <a:xfrm>
            <a:off x="7986713" y="2411414"/>
            <a:ext cx="109696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Down Arrow 25"/>
          <p:cNvSpPr/>
          <p:nvPr/>
        </p:nvSpPr>
        <p:spPr bwMode="auto">
          <a:xfrm>
            <a:off x="8412164" y="5162550"/>
            <a:ext cx="346075" cy="503238"/>
          </a:xfrm>
          <a:prstGeom prst="downArrow">
            <a:avLst/>
          </a:prstGeom>
          <a:gradFill flip="none" rotWithShape="1">
            <a:gsLst>
              <a:gs pos="0">
                <a:schemeClr val="tx1"/>
              </a:gs>
              <a:gs pos="60000">
                <a:schemeClr val="tx1"/>
              </a:gs>
              <a:gs pos="100000">
                <a:schemeClr val="accent1">
                  <a:tint val="23500"/>
                  <a:satMod val="160000"/>
                  <a:alpha val="0"/>
                </a:scheme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ＭＳ Ｐゴシック" pitchFamily="34" charset="-128"/>
              <a:cs typeface="Arial" charset="0"/>
            </a:endParaRPr>
          </a:p>
        </p:txBody>
      </p:sp>
      <p:sp>
        <p:nvSpPr>
          <p:cNvPr id="27" name="Text Box 123"/>
          <p:cNvSpPr txBox="1">
            <a:spLocks noChangeArrowheads="1"/>
          </p:cNvSpPr>
          <p:nvPr/>
        </p:nvSpPr>
        <p:spPr bwMode="auto">
          <a:xfrm>
            <a:off x="7005638" y="4862513"/>
            <a:ext cx="3149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0" fontAlgn="base" latinLnBrk="0" hangingPunct="0">
              <a:lnSpc>
                <a:spcPct val="100000"/>
              </a:lnSpc>
              <a:spcBef>
                <a:spcPct val="20000"/>
              </a:spcBef>
              <a:spcAft>
                <a:spcPct val="0"/>
              </a:spcAft>
              <a:buClr>
                <a:srgbClr val="FFD765"/>
              </a:buClr>
              <a:buSzPct val="90000"/>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Reduced red cell mass</a:t>
            </a:r>
          </a:p>
        </p:txBody>
      </p:sp>
      <p:pic>
        <p:nvPicPr>
          <p:cNvPr id="28" name="Picture 2" descr="C:\Users\Robin\Desktop\Stuff\2012_Pro\Alexion\00000_BrandingLogosRBCart_2012\RBC_Art\RBC-healthy-Opt 3.jpg"/>
          <p:cNvPicPr>
            <a:picLocks noChangeAspect="1" noChangeArrowheads="1"/>
          </p:cNvPicPr>
          <p:nvPr/>
        </p:nvPicPr>
        <p:blipFill>
          <a:blip r:embed="rId4" cstate="print">
            <a:clrChange>
              <a:clrFrom>
                <a:srgbClr val="020202"/>
              </a:clrFrom>
              <a:clrTo>
                <a:srgbClr val="020202">
                  <a:alpha val="0"/>
                </a:srgbClr>
              </a:clrTo>
            </a:clrChange>
            <a:extLst>
              <a:ext uri="{28A0092B-C50C-407E-A947-70E740481C1C}">
                <a14:useLocalDpi xmlns:a14="http://schemas.microsoft.com/office/drawing/2010/main" val="0"/>
              </a:ext>
            </a:extLst>
          </a:blip>
          <a:srcRect l="10968" t="13326" r="9718" b="12437"/>
          <a:stretch>
            <a:fillRect/>
          </a:stretch>
        </p:blipFill>
        <p:spPr bwMode="auto">
          <a:xfrm>
            <a:off x="7013576" y="3895725"/>
            <a:ext cx="10969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C:\Users\Robin\Desktop\Stuff\2012_Pro\Alexion\00000_BrandingLogosRBCart_2012\RBC_Art\RBC-healthy-Opt 3.jpg"/>
          <p:cNvPicPr>
            <a:picLocks noChangeAspect="1" noChangeArrowheads="1"/>
          </p:cNvPicPr>
          <p:nvPr/>
        </p:nvPicPr>
        <p:blipFill>
          <a:blip r:embed="rId4" cstate="print">
            <a:clrChange>
              <a:clrFrom>
                <a:srgbClr val="020202"/>
              </a:clrFrom>
              <a:clrTo>
                <a:srgbClr val="020202">
                  <a:alpha val="0"/>
                </a:srgbClr>
              </a:clrTo>
            </a:clrChange>
            <a:extLst>
              <a:ext uri="{28A0092B-C50C-407E-A947-70E740481C1C}">
                <a14:useLocalDpi xmlns:a14="http://schemas.microsoft.com/office/drawing/2010/main" val="0"/>
              </a:ext>
            </a:extLst>
          </a:blip>
          <a:srcRect l="10968" t="13326" r="9718" b="12437"/>
          <a:stretch>
            <a:fillRect/>
          </a:stretch>
        </p:blipFill>
        <p:spPr bwMode="auto">
          <a:xfrm>
            <a:off x="9043988" y="3895725"/>
            <a:ext cx="1096962"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1"/>
          <p:cNvGrpSpPr/>
          <p:nvPr/>
        </p:nvGrpSpPr>
        <p:grpSpPr>
          <a:xfrm flipH="1">
            <a:off x="7291262" y="3338017"/>
            <a:ext cx="1387340" cy="640310"/>
            <a:chOff x="548640" y="1866106"/>
            <a:chExt cx="924574" cy="437990"/>
          </a:xfrm>
          <a:effectLst>
            <a:outerShdw blurRad="50800" dist="38100" algn="l" rotWithShape="0">
              <a:prstClr val="black">
                <a:alpha val="40000"/>
              </a:prstClr>
            </a:outerShdw>
          </a:effectLst>
        </p:grpSpPr>
        <p:sp>
          <p:nvSpPr>
            <p:cNvPr id="31" name="Down Arrow 30"/>
            <p:cNvSpPr/>
            <p:nvPr/>
          </p:nvSpPr>
          <p:spPr bwMode="auto">
            <a:xfrm>
              <a:off x="548640" y="1879599"/>
              <a:ext cx="205740" cy="424497"/>
            </a:xfrm>
            <a:prstGeom prst="downArrow">
              <a:avLst/>
            </a:prstGeom>
            <a:gradFill flip="none" rotWithShape="1">
              <a:gsLst>
                <a:gs pos="0">
                  <a:schemeClr val="tx1"/>
                </a:gs>
                <a:gs pos="60000">
                  <a:schemeClr val="tx1"/>
                </a:gs>
                <a:gs pos="100000">
                  <a:schemeClr val="accent1">
                    <a:tint val="23500"/>
                    <a:satMod val="160000"/>
                    <a:alpha val="0"/>
                  </a:scheme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ＭＳ Ｐゴシック" pitchFamily="34" charset="-128"/>
                <a:cs typeface="Arial" charset="0"/>
              </a:endParaRPr>
            </a:p>
          </p:txBody>
        </p:sp>
        <p:sp>
          <p:nvSpPr>
            <p:cNvPr id="32" name="Freeform 31"/>
            <p:cNvSpPr/>
            <p:nvPr/>
          </p:nvSpPr>
          <p:spPr bwMode="auto">
            <a:xfrm>
              <a:off x="614747" y="1866106"/>
              <a:ext cx="858467" cy="311332"/>
            </a:xfrm>
            <a:custGeom>
              <a:avLst/>
              <a:gdLst>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07231"/>
                <a:gd name="connsiteY0" fmla="*/ 17462 h 408780"/>
                <a:gd name="connsiteX1" fmla="*/ 609600 w 707231"/>
                <a:gd name="connsiteY1" fmla="*/ 24605 h 408780"/>
                <a:gd name="connsiteX2" fmla="*/ 514350 w 707231"/>
                <a:gd name="connsiteY2" fmla="*/ 41274 h 408780"/>
                <a:gd name="connsiteX3" fmla="*/ 431006 w 707231"/>
                <a:gd name="connsiteY3" fmla="*/ 67468 h 408780"/>
                <a:gd name="connsiteX4" fmla="*/ 350044 w 707231"/>
                <a:gd name="connsiteY4" fmla="*/ 100805 h 408780"/>
                <a:gd name="connsiteX5" fmla="*/ 264319 w 707231"/>
                <a:gd name="connsiteY5" fmla="*/ 146049 h 408780"/>
                <a:gd name="connsiteX6" fmla="*/ 180975 w 707231"/>
                <a:gd name="connsiteY6" fmla="*/ 210343 h 408780"/>
                <a:gd name="connsiteX7" fmla="*/ 111919 w 707231"/>
                <a:gd name="connsiteY7" fmla="*/ 274637 h 408780"/>
                <a:gd name="connsiteX8" fmla="*/ 57150 w 707231"/>
                <a:gd name="connsiteY8" fmla="*/ 341312 h 408780"/>
                <a:gd name="connsiteX9" fmla="*/ 33338 w 707231"/>
                <a:gd name="connsiteY9" fmla="*/ 374649 h 408780"/>
                <a:gd name="connsiteX10" fmla="*/ 21431 w 707231"/>
                <a:gd name="connsiteY10" fmla="*/ 393699 h 408780"/>
                <a:gd name="connsiteX11" fmla="*/ 161925 w 707231"/>
                <a:gd name="connsiteY11" fmla="*/ 284162 h 408780"/>
                <a:gd name="connsiteX12" fmla="*/ 292894 w 707231"/>
                <a:gd name="connsiteY12" fmla="*/ 212724 h 408780"/>
                <a:gd name="connsiteX13" fmla="*/ 411956 w 707231"/>
                <a:gd name="connsiteY13" fmla="*/ 167480 h 408780"/>
                <a:gd name="connsiteX14" fmla="*/ 519113 w 707231"/>
                <a:gd name="connsiteY14" fmla="*/ 138905 h 408780"/>
                <a:gd name="connsiteX15" fmla="*/ 635794 w 707231"/>
                <a:gd name="connsiteY15" fmla="*/ 129380 h 408780"/>
                <a:gd name="connsiteX16" fmla="*/ 707231 w 707231"/>
                <a:gd name="connsiteY16" fmla="*/ 129380 h 408780"/>
                <a:gd name="connsiteX17" fmla="*/ 707231 w 707231"/>
                <a:gd name="connsiteY17" fmla="*/ 17462 h 408780"/>
                <a:gd name="connsiteX0" fmla="*/ 707231 w 707231"/>
                <a:gd name="connsiteY0" fmla="*/ 17462 h 408780"/>
                <a:gd name="connsiteX1" fmla="*/ 609600 w 707231"/>
                <a:gd name="connsiteY1" fmla="*/ 24605 h 408780"/>
                <a:gd name="connsiteX2" fmla="*/ 514350 w 707231"/>
                <a:gd name="connsiteY2" fmla="*/ 41274 h 408780"/>
                <a:gd name="connsiteX3" fmla="*/ 431006 w 707231"/>
                <a:gd name="connsiteY3" fmla="*/ 67468 h 408780"/>
                <a:gd name="connsiteX4" fmla="*/ 350044 w 707231"/>
                <a:gd name="connsiteY4" fmla="*/ 100805 h 408780"/>
                <a:gd name="connsiteX5" fmla="*/ 264319 w 707231"/>
                <a:gd name="connsiteY5" fmla="*/ 146049 h 408780"/>
                <a:gd name="connsiteX6" fmla="*/ 180975 w 707231"/>
                <a:gd name="connsiteY6" fmla="*/ 210343 h 408780"/>
                <a:gd name="connsiteX7" fmla="*/ 111919 w 707231"/>
                <a:gd name="connsiteY7" fmla="*/ 274637 h 408780"/>
                <a:gd name="connsiteX8" fmla="*/ 57150 w 707231"/>
                <a:gd name="connsiteY8" fmla="*/ 341312 h 408780"/>
                <a:gd name="connsiteX9" fmla="*/ 33338 w 707231"/>
                <a:gd name="connsiteY9" fmla="*/ 374649 h 408780"/>
                <a:gd name="connsiteX10" fmla="*/ 21431 w 707231"/>
                <a:gd name="connsiteY10" fmla="*/ 393699 h 408780"/>
                <a:gd name="connsiteX11" fmla="*/ 161925 w 707231"/>
                <a:gd name="connsiteY11" fmla="*/ 284162 h 408780"/>
                <a:gd name="connsiteX12" fmla="*/ 292894 w 707231"/>
                <a:gd name="connsiteY12" fmla="*/ 212724 h 408780"/>
                <a:gd name="connsiteX13" fmla="*/ 411956 w 707231"/>
                <a:gd name="connsiteY13" fmla="*/ 167480 h 408780"/>
                <a:gd name="connsiteX14" fmla="*/ 519113 w 707231"/>
                <a:gd name="connsiteY14" fmla="*/ 138905 h 408780"/>
                <a:gd name="connsiteX15" fmla="*/ 635794 w 707231"/>
                <a:gd name="connsiteY15" fmla="*/ 129380 h 408780"/>
                <a:gd name="connsiteX16" fmla="*/ 707231 w 707231"/>
                <a:gd name="connsiteY16" fmla="*/ 129380 h 408780"/>
                <a:gd name="connsiteX17" fmla="*/ 707231 w 707231"/>
                <a:gd name="connsiteY17" fmla="*/ 17462 h 408780"/>
                <a:gd name="connsiteX0" fmla="*/ 707231 w 707231"/>
                <a:gd name="connsiteY0" fmla="*/ 0 h 391318"/>
                <a:gd name="connsiteX1" fmla="*/ 609600 w 707231"/>
                <a:gd name="connsiteY1" fmla="*/ 7143 h 391318"/>
                <a:gd name="connsiteX2" fmla="*/ 514350 w 707231"/>
                <a:gd name="connsiteY2" fmla="*/ 23812 h 391318"/>
                <a:gd name="connsiteX3" fmla="*/ 431006 w 707231"/>
                <a:gd name="connsiteY3" fmla="*/ 50006 h 391318"/>
                <a:gd name="connsiteX4" fmla="*/ 350044 w 707231"/>
                <a:gd name="connsiteY4" fmla="*/ 83343 h 391318"/>
                <a:gd name="connsiteX5" fmla="*/ 264319 w 707231"/>
                <a:gd name="connsiteY5" fmla="*/ 128587 h 391318"/>
                <a:gd name="connsiteX6" fmla="*/ 180975 w 707231"/>
                <a:gd name="connsiteY6" fmla="*/ 192881 h 391318"/>
                <a:gd name="connsiteX7" fmla="*/ 111919 w 707231"/>
                <a:gd name="connsiteY7" fmla="*/ 257175 h 391318"/>
                <a:gd name="connsiteX8" fmla="*/ 57150 w 707231"/>
                <a:gd name="connsiteY8" fmla="*/ 323850 h 391318"/>
                <a:gd name="connsiteX9" fmla="*/ 33338 w 707231"/>
                <a:gd name="connsiteY9" fmla="*/ 357187 h 391318"/>
                <a:gd name="connsiteX10" fmla="*/ 21431 w 707231"/>
                <a:gd name="connsiteY10" fmla="*/ 376237 h 391318"/>
                <a:gd name="connsiteX11" fmla="*/ 161925 w 707231"/>
                <a:gd name="connsiteY11" fmla="*/ 266700 h 391318"/>
                <a:gd name="connsiteX12" fmla="*/ 292894 w 707231"/>
                <a:gd name="connsiteY12" fmla="*/ 195262 h 391318"/>
                <a:gd name="connsiteX13" fmla="*/ 411956 w 707231"/>
                <a:gd name="connsiteY13" fmla="*/ 150018 h 391318"/>
                <a:gd name="connsiteX14" fmla="*/ 519113 w 707231"/>
                <a:gd name="connsiteY14" fmla="*/ 121443 h 391318"/>
                <a:gd name="connsiteX15" fmla="*/ 635794 w 707231"/>
                <a:gd name="connsiteY15" fmla="*/ 111918 h 391318"/>
                <a:gd name="connsiteX16" fmla="*/ 707231 w 707231"/>
                <a:gd name="connsiteY16" fmla="*/ 111918 h 391318"/>
                <a:gd name="connsiteX17" fmla="*/ 707231 w 707231"/>
                <a:gd name="connsiteY17" fmla="*/ 0 h 391318"/>
                <a:gd name="connsiteX0" fmla="*/ 691355 w 691355"/>
                <a:gd name="connsiteY0" fmla="*/ 0 h 366712"/>
                <a:gd name="connsiteX1" fmla="*/ 593724 w 691355"/>
                <a:gd name="connsiteY1" fmla="*/ 7143 h 366712"/>
                <a:gd name="connsiteX2" fmla="*/ 498474 w 691355"/>
                <a:gd name="connsiteY2" fmla="*/ 23812 h 366712"/>
                <a:gd name="connsiteX3" fmla="*/ 41513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41513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9988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18918 w 691355"/>
                <a:gd name="connsiteY4" fmla="*/ 75619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30786 w 691355"/>
                <a:gd name="connsiteY6" fmla="*/ 177434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30786 w 691355"/>
                <a:gd name="connsiteY6" fmla="*/ 177434 h 366712"/>
                <a:gd name="connsiteX7" fmla="*/ 69355 w 691355"/>
                <a:gd name="connsiteY7" fmla="*/ 228856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2050 w 706387"/>
                <a:gd name="connsiteY11" fmla="*/ 195262 h 363279"/>
                <a:gd name="connsiteX12" fmla="*/ 411112 w 706387"/>
                <a:gd name="connsiteY12" fmla="*/ 150018 h 363279"/>
                <a:gd name="connsiteX13" fmla="*/ 518269 w 706387"/>
                <a:gd name="connsiteY13" fmla="*/ 121443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2050 w 706387"/>
                <a:gd name="connsiteY11" fmla="*/ 195262 h 363279"/>
                <a:gd name="connsiteX12" fmla="*/ 411112 w 706387"/>
                <a:gd name="connsiteY12" fmla="*/ 150018 h 363279"/>
                <a:gd name="connsiteX13" fmla="*/ 506832 w 706387"/>
                <a:gd name="connsiteY13" fmla="*/ 126591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5863 w 706387"/>
                <a:gd name="connsiteY11" fmla="*/ 184964 h 363279"/>
                <a:gd name="connsiteX12" fmla="*/ 411112 w 706387"/>
                <a:gd name="connsiteY12" fmla="*/ 150018 h 363279"/>
                <a:gd name="connsiteX13" fmla="*/ 506832 w 706387"/>
                <a:gd name="connsiteY13" fmla="*/ 126591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6712"/>
                <a:gd name="connsiteX1" fmla="*/ 608756 w 706387"/>
                <a:gd name="connsiteY1" fmla="*/ 7143 h 366712"/>
                <a:gd name="connsiteX2" fmla="*/ 502069 w 706387"/>
                <a:gd name="connsiteY2" fmla="*/ 21238 h 366712"/>
                <a:gd name="connsiteX3" fmla="*/ 397756 w 706387"/>
                <a:gd name="connsiteY3" fmla="*/ 50006 h 366712"/>
                <a:gd name="connsiteX4" fmla="*/ 316794 w 706387"/>
                <a:gd name="connsiteY4" fmla="*/ 80767 h 366712"/>
                <a:gd name="connsiteX5" fmla="*/ 231069 w 706387"/>
                <a:gd name="connsiteY5" fmla="*/ 120864 h 366712"/>
                <a:gd name="connsiteX6" fmla="*/ 145818 w 706387"/>
                <a:gd name="connsiteY6" fmla="*/ 177434 h 366712"/>
                <a:gd name="connsiteX7" fmla="*/ 84387 w 706387"/>
                <a:gd name="connsiteY7" fmla="*/ 228856 h 366712"/>
                <a:gd name="connsiteX8" fmla="*/ 8649 w 706387"/>
                <a:gd name="connsiteY8" fmla="*/ 303255 h 366712"/>
                <a:gd name="connsiteX9" fmla="*/ 32494 w 706387"/>
                <a:gd name="connsiteY9" fmla="*/ 357187 h 366712"/>
                <a:gd name="connsiteX10" fmla="*/ 151550 w 706387"/>
                <a:gd name="connsiteY10" fmla="*/ 246104 h 366712"/>
                <a:gd name="connsiteX11" fmla="*/ 295863 w 706387"/>
                <a:gd name="connsiteY11" fmla="*/ 184964 h 366712"/>
                <a:gd name="connsiteX12" fmla="*/ 411112 w 706387"/>
                <a:gd name="connsiteY12" fmla="*/ 150018 h 366712"/>
                <a:gd name="connsiteX13" fmla="*/ 506832 w 706387"/>
                <a:gd name="connsiteY13" fmla="*/ 126591 h 366712"/>
                <a:gd name="connsiteX14" fmla="*/ 634950 w 706387"/>
                <a:gd name="connsiteY14" fmla="*/ 111918 h 366712"/>
                <a:gd name="connsiteX15" fmla="*/ 706387 w 706387"/>
                <a:gd name="connsiteY15" fmla="*/ 111918 h 366712"/>
                <a:gd name="connsiteX16" fmla="*/ 706387 w 706387"/>
                <a:gd name="connsiteY16" fmla="*/ 0 h 366712"/>
                <a:gd name="connsiteX0" fmla="*/ 711054 w 711054"/>
                <a:gd name="connsiteY0" fmla="*/ 0 h 346117"/>
                <a:gd name="connsiteX1" fmla="*/ 613423 w 711054"/>
                <a:gd name="connsiteY1" fmla="*/ 7143 h 346117"/>
                <a:gd name="connsiteX2" fmla="*/ 506736 w 711054"/>
                <a:gd name="connsiteY2" fmla="*/ 21238 h 346117"/>
                <a:gd name="connsiteX3" fmla="*/ 402423 w 711054"/>
                <a:gd name="connsiteY3" fmla="*/ 50006 h 346117"/>
                <a:gd name="connsiteX4" fmla="*/ 321461 w 711054"/>
                <a:gd name="connsiteY4" fmla="*/ 80767 h 346117"/>
                <a:gd name="connsiteX5" fmla="*/ 235736 w 711054"/>
                <a:gd name="connsiteY5" fmla="*/ 120864 h 346117"/>
                <a:gd name="connsiteX6" fmla="*/ 150485 w 711054"/>
                <a:gd name="connsiteY6" fmla="*/ 177434 h 346117"/>
                <a:gd name="connsiteX7" fmla="*/ 89054 w 711054"/>
                <a:gd name="connsiteY7" fmla="*/ 228856 h 346117"/>
                <a:gd name="connsiteX8" fmla="*/ 13316 w 711054"/>
                <a:gd name="connsiteY8" fmla="*/ 303255 h 346117"/>
                <a:gd name="connsiteX9" fmla="*/ 23817 w 711054"/>
                <a:gd name="connsiteY9" fmla="*/ 336592 h 346117"/>
                <a:gd name="connsiteX10" fmla="*/ 156217 w 711054"/>
                <a:gd name="connsiteY10" fmla="*/ 246104 h 346117"/>
                <a:gd name="connsiteX11" fmla="*/ 300530 w 711054"/>
                <a:gd name="connsiteY11" fmla="*/ 184964 h 346117"/>
                <a:gd name="connsiteX12" fmla="*/ 415779 w 711054"/>
                <a:gd name="connsiteY12" fmla="*/ 150018 h 346117"/>
                <a:gd name="connsiteX13" fmla="*/ 511499 w 711054"/>
                <a:gd name="connsiteY13" fmla="*/ 126591 h 346117"/>
                <a:gd name="connsiteX14" fmla="*/ 639617 w 711054"/>
                <a:gd name="connsiteY14" fmla="*/ 111918 h 346117"/>
                <a:gd name="connsiteX15" fmla="*/ 711054 w 711054"/>
                <a:gd name="connsiteY15" fmla="*/ 111918 h 346117"/>
                <a:gd name="connsiteX16" fmla="*/ 711054 w 711054"/>
                <a:gd name="connsiteY16" fmla="*/ 0 h 346117"/>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87214 w 697738"/>
                <a:gd name="connsiteY11" fmla="*/ 184964 h 336592"/>
                <a:gd name="connsiteX12" fmla="*/ 402463 w 697738"/>
                <a:gd name="connsiteY12" fmla="*/ 150018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87214 w 697738"/>
                <a:gd name="connsiteY11" fmla="*/ 184964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526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400544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2426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2426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37182 w 697738"/>
                <a:gd name="connsiteY10" fmla="*/ 253828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0113 w 690113"/>
                <a:gd name="connsiteY0" fmla="*/ 0 h 336592"/>
                <a:gd name="connsiteX1" fmla="*/ 592482 w 690113"/>
                <a:gd name="connsiteY1" fmla="*/ 7143 h 336592"/>
                <a:gd name="connsiteX2" fmla="*/ 485795 w 690113"/>
                <a:gd name="connsiteY2" fmla="*/ 21238 h 336592"/>
                <a:gd name="connsiteX3" fmla="*/ 385294 w 690113"/>
                <a:gd name="connsiteY3" fmla="*/ 47432 h 336592"/>
                <a:gd name="connsiteX4" fmla="*/ 294801 w 690113"/>
                <a:gd name="connsiteY4" fmla="*/ 80767 h 336592"/>
                <a:gd name="connsiteX5" fmla="*/ 214795 w 690113"/>
                <a:gd name="connsiteY5" fmla="*/ 120864 h 336592"/>
                <a:gd name="connsiteX6" fmla="*/ 129544 w 690113"/>
                <a:gd name="connsiteY6" fmla="*/ 177434 h 336592"/>
                <a:gd name="connsiteX7" fmla="*/ 68113 w 690113"/>
                <a:gd name="connsiteY7" fmla="*/ 228856 h 336592"/>
                <a:gd name="connsiteX8" fmla="*/ 0 w 690113"/>
                <a:gd name="connsiteY8" fmla="*/ 298106 h 336592"/>
                <a:gd name="connsiteX9" fmla="*/ 2876 w 690113"/>
                <a:gd name="connsiteY9" fmla="*/ 336592 h 336592"/>
                <a:gd name="connsiteX10" fmla="*/ 129557 w 690113"/>
                <a:gd name="connsiteY10" fmla="*/ 253828 h 336592"/>
                <a:gd name="connsiteX11" fmla="*/ 254808 w 690113"/>
                <a:gd name="connsiteY11" fmla="*/ 190112 h 336592"/>
                <a:gd name="connsiteX12" fmla="*/ 383401 w 690113"/>
                <a:gd name="connsiteY12" fmla="*/ 147444 h 336592"/>
                <a:gd name="connsiteX13" fmla="*/ 490558 w 690113"/>
                <a:gd name="connsiteY13" fmla="*/ 126591 h 336592"/>
                <a:gd name="connsiteX14" fmla="*/ 605333 w 690113"/>
                <a:gd name="connsiteY14" fmla="*/ 114493 h 336592"/>
                <a:gd name="connsiteX15" fmla="*/ 690113 w 690113"/>
                <a:gd name="connsiteY15" fmla="*/ 111918 h 336592"/>
                <a:gd name="connsiteX16" fmla="*/ 690113 w 690113"/>
                <a:gd name="connsiteY16" fmla="*/ 0 h 336592"/>
                <a:gd name="connsiteX0" fmla="*/ 687237 w 687237"/>
                <a:gd name="connsiteY0" fmla="*/ 0 h 336592"/>
                <a:gd name="connsiteX1" fmla="*/ 589606 w 687237"/>
                <a:gd name="connsiteY1" fmla="*/ 7143 h 336592"/>
                <a:gd name="connsiteX2" fmla="*/ 482919 w 687237"/>
                <a:gd name="connsiteY2" fmla="*/ 21238 h 336592"/>
                <a:gd name="connsiteX3" fmla="*/ 382418 w 687237"/>
                <a:gd name="connsiteY3" fmla="*/ 47432 h 336592"/>
                <a:gd name="connsiteX4" fmla="*/ 291925 w 687237"/>
                <a:gd name="connsiteY4" fmla="*/ 80767 h 336592"/>
                <a:gd name="connsiteX5" fmla="*/ 211919 w 687237"/>
                <a:gd name="connsiteY5" fmla="*/ 120864 h 336592"/>
                <a:gd name="connsiteX6" fmla="*/ 126668 w 687237"/>
                <a:gd name="connsiteY6" fmla="*/ 177434 h 336592"/>
                <a:gd name="connsiteX7" fmla="*/ 65237 w 687237"/>
                <a:gd name="connsiteY7" fmla="*/ 228856 h 336592"/>
                <a:gd name="connsiteX8" fmla="*/ 936 w 687237"/>
                <a:gd name="connsiteY8" fmla="*/ 290382 h 336592"/>
                <a:gd name="connsiteX9" fmla="*/ 0 w 687237"/>
                <a:gd name="connsiteY9" fmla="*/ 336592 h 336592"/>
                <a:gd name="connsiteX10" fmla="*/ 126681 w 687237"/>
                <a:gd name="connsiteY10" fmla="*/ 253828 h 336592"/>
                <a:gd name="connsiteX11" fmla="*/ 251932 w 687237"/>
                <a:gd name="connsiteY11" fmla="*/ 190112 h 336592"/>
                <a:gd name="connsiteX12" fmla="*/ 380525 w 687237"/>
                <a:gd name="connsiteY12" fmla="*/ 147444 h 336592"/>
                <a:gd name="connsiteX13" fmla="*/ 487682 w 687237"/>
                <a:gd name="connsiteY13" fmla="*/ 126591 h 336592"/>
                <a:gd name="connsiteX14" fmla="*/ 602457 w 687237"/>
                <a:gd name="connsiteY14" fmla="*/ 114493 h 336592"/>
                <a:gd name="connsiteX15" fmla="*/ 687237 w 687237"/>
                <a:gd name="connsiteY15" fmla="*/ 111918 h 336592"/>
                <a:gd name="connsiteX16" fmla="*/ 687237 w 687237"/>
                <a:gd name="connsiteY16" fmla="*/ 0 h 336592"/>
                <a:gd name="connsiteX0" fmla="*/ 687237 w 687237"/>
                <a:gd name="connsiteY0" fmla="*/ 0 h 336592"/>
                <a:gd name="connsiteX1" fmla="*/ 589606 w 687237"/>
                <a:gd name="connsiteY1" fmla="*/ 7143 h 336592"/>
                <a:gd name="connsiteX2" fmla="*/ 482919 w 687237"/>
                <a:gd name="connsiteY2" fmla="*/ 21238 h 336592"/>
                <a:gd name="connsiteX3" fmla="*/ 382418 w 687237"/>
                <a:gd name="connsiteY3" fmla="*/ 47432 h 336592"/>
                <a:gd name="connsiteX4" fmla="*/ 291925 w 687237"/>
                <a:gd name="connsiteY4" fmla="*/ 80767 h 336592"/>
                <a:gd name="connsiteX5" fmla="*/ 211919 w 687237"/>
                <a:gd name="connsiteY5" fmla="*/ 120864 h 336592"/>
                <a:gd name="connsiteX6" fmla="*/ 126668 w 687237"/>
                <a:gd name="connsiteY6" fmla="*/ 177434 h 336592"/>
                <a:gd name="connsiteX7" fmla="*/ 55706 w 687237"/>
                <a:gd name="connsiteY7" fmla="*/ 234005 h 336592"/>
                <a:gd name="connsiteX8" fmla="*/ 936 w 687237"/>
                <a:gd name="connsiteY8" fmla="*/ 290382 h 336592"/>
                <a:gd name="connsiteX9" fmla="*/ 0 w 687237"/>
                <a:gd name="connsiteY9" fmla="*/ 336592 h 336592"/>
                <a:gd name="connsiteX10" fmla="*/ 126681 w 687237"/>
                <a:gd name="connsiteY10" fmla="*/ 253828 h 336592"/>
                <a:gd name="connsiteX11" fmla="*/ 251932 w 687237"/>
                <a:gd name="connsiteY11" fmla="*/ 190112 h 336592"/>
                <a:gd name="connsiteX12" fmla="*/ 380525 w 687237"/>
                <a:gd name="connsiteY12" fmla="*/ 147444 h 336592"/>
                <a:gd name="connsiteX13" fmla="*/ 487682 w 687237"/>
                <a:gd name="connsiteY13" fmla="*/ 126591 h 336592"/>
                <a:gd name="connsiteX14" fmla="*/ 602457 w 687237"/>
                <a:gd name="connsiteY14" fmla="*/ 114493 h 336592"/>
                <a:gd name="connsiteX15" fmla="*/ 687237 w 687237"/>
                <a:gd name="connsiteY15" fmla="*/ 111918 h 336592"/>
                <a:gd name="connsiteX16" fmla="*/ 687237 w 687237"/>
                <a:gd name="connsiteY16" fmla="*/ 0 h 33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237" h="336592">
                  <a:moveTo>
                    <a:pt x="687237" y="0"/>
                  </a:moveTo>
                  <a:lnTo>
                    <a:pt x="589606" y="7143"/>
                  </a:lnTo>
                  <a:cubicBezTo>
                    <a:pt x="557459" y="11112"/>
                    <a:pt x="517450" y="14523"/>
                    <a:pt x="482919" y="21238"/>
                  </a:cubicBezTo>
                  <a:cubicBezTo>
                    <a:pt x="448388" y="27953"/>
                    <a:pt x="414250" y="37511"/>
                    <a:pt x="382418" y="47432"/>
                  </a:cubicBezTo>
                  <a:cubicBezTo>
                    <a:pt x="350586" y="57353"/>
                    <a:pt x="320341" y="68528"/>
                    <a:pt x="291925" y="80767"/>
                  </a:cubicBezTo>
                  <a:cubicBezTo>
                    <a:pt x="263509" y="93006"/>
                    <a:pt x="239462" y="104753"/>
                    <a:pt x="211919" y="120864"/>
                  </a:cubicBezTo>
                  <a:cubicBezTo>
                    <a:pt x="184376" y="136975"/>
                    <a:pt x="152703" y="158577"/>
                    <a:pt x="126668" y="177434"/>
                  </a:cubicBezTo>
                  <a:cubicBezTo>
                    <a:pt x="100633" y="196291"/>
                    <a:pt x="76661" y="215180"/>
                    <a:pt x="55706" y="234005"/>
                  </a:cubicBezTo>
                  <a:cubicBezTo>
                    <a:pt x="34751" y="252830"/>
                    <a:pt x="11809" y="272426"/>
                    <a:pt x="936" y="290382"/>
                  </a:cubicBezTo>
                  <a:lnTo>
                    <a:pt x="0" y="336592"/>
                  </a:lnTo>
                  <a:cubicBezTo>
                    <a:pt x="23817" y="327067"/>
                    <a:pt x="84692" y="278241"/>
                    <a:pt x="126681" y="253828"/>
                  </a:cubicBezTo>
                  <a:cubicBezTo>
                    <a:pt x="168670" y="229415"/>
                    <a:pt x="209625" y="207843"/>
                    <a:pt x="251932" y="190112"/>
                  </a:cubicBezTo>
                  <a:cubicBezTo>
                    <a:pt x="294239" y="172381"/>
                    <a:pt x="341233" y="158031"/>
                    <a:pt x="380525" y="147444"/>
                  </a:cubicBezTo>
                  <a:cubicBezTo>
                    <a:pt x="419817" y="136857"/>
                    <a:pt x="450693" y="132083"/>
                    <a:pt x="487682" y="126591"/>
                  </a:cubicBezTo>
                  <a:cubicBezTo>
                    <a:pt x="524671" y="121099"/>
                    <a:pt x="571104" y="116080"/>
                    <a:pt x="602457" y="114493"/>
                  </a:cubicBezTo>
                  <a:lnTo>
                    <a:pt x="687237" y="111918"/>
                  </a:lnTo>
                  <a:lnTo>
                    <a:pt x="687237" y="0"/>
                  </a:lnTo>
                  <a:close/>
                </a:path>
              </a:pathLst>
            </a:custGeom>
            <a:gradFill flip="none" rotWithShape="1">
              <a:gsLst>
                <a:gs pos="0">
                  <a:schemeClr val="tx1"/>
                </a:gs>
                <a:gs pos="50000">
                  <a:schemeClr val="tx1">
                    <a:alpha val="75000"/>
                  </a:schemeClr>
                </a:gs>
                <a:gs pos="100000">
                  <a:schemeClr val="accent1">
                    <a:tint val="23500"/>
                    <a:satMod val="160000"/>
                    <a:alpha val="0"/>
                  </a:schemeClr>
                </a:gs>
              </a:gsLst>
              <a:lin ang="0" scaled="1"/>
              <a:tileRect/>
            </a:gradFill>
            <a:ln w="28575"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ＭＳ Ｐゴシック" pitchFamily="34" charset="-128"/>
                <a:cs typeface="Arial" charset="0"/>
              </a:endParaRPr>
            </a:p>
          </p:txBody>
        </p:sp>
      </p:grpSp>
      <p:pic>
        <p:nvPicPr>
          <p:cNvPr id="33" name="Picture 2" descr="C:\Users\Robin\Desktop\Stuff\2012_Pro\Alexion\00000_BrandingLogosRBCart_2012\RBC_Art\RBC-healthy-Opt 3.jpg"/>
          <p:cNvPicPr>
            <a:picLocks noChangeAspect="1" noChangeArrowheads="1"/>
          </p:cNvPicPr>
          <p:nvPr/>
        </p:nvPicPr>
        <p:blipFill>
          <a:blip r:embed="rId4" cstate="print">
            <a:clrChange>
              <a:clrFrom>
                <a:srgbClr val="020202"/>
              </a:clrFrom>
              <a:clrTo>
                <a:srgbClr val="020202">
                  <a:alpha val="0"/>
                </a:srgbClr>
              </a:clrTo>
            </a:clrChange>
            <a:extLst>
              <a:ext uri="{28A0092B-C50C-407E-A947-70E740481C1C}">
                <a14:useLocalDpi xmlns:a14="http://schemas.microsoft.com/office/drawing/2010/main" val="0"/>
              </a:ext>
            </a:extLst>
          </a:blip>
          <a:srcRect l="10968" t="13326" r="9718" b="12437"/>
          <a:stretch>
            <a:fillRect/>
          </a:stretch>
        </p:blipFill>
        <p:spPr bwMode="auto">
          <a:xfrm>
            <a:off x="7013576" y="2289175"/>
            <a:ext cx="1096963"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C:\Users\Robin\Desktop\Stuff\2012_Pro\Alexion\00000_BrandingLogosRBCart_2012\RBC_Art\RBC-healthy-Opt 3.jpg"/>
          <p:cNvPicPr>
            <a:picLocks noChangeAspect="1" noChangeArrowheads="1"/>
          </p:cNvPicPr>
          <p:nvPr/>
        </p:nvPicPr>
        <p:blipFill>
          <a:blip r:embed="rId4" cstate="print">
            <a:clrChange>
              <a:clrFrom>
                <a:srgbClr val="020202"/>
              </a:clrFrom>
              <a:clrTo>
                <a:srgbClr val="020202">
                  <a:alpha val="0"/>
                </a:srgbClr>
              </a:clrTo>
            </a:clrChange>
            <a:extLst>
              <a:ext uri="{28A0092B-C50C-407E-A947-70E740481C1C}">
                <a14:useLocalDpi xmlns:a14="http://schemas.microsoft.com/office/drawing/2010/main" val="0"/>
              </a:ext>
            </a:extLst>
          </a:blip>
          <a:srcRect l="10968" t="13326" r="9718" b="12437"/>
          <a:stretch>
            <a:fillRect/>
          </a:stretch>
        </p:blipFill>
        <p:spPr bwMode="auto">
          <a:xfrm>
            <a:off x="9043988" y="2289175"/>
            <a:ext cx="1096962"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
          <p:cNvSpPr txBox="1">
            <a:spLocks noChangeArrowheads="1"/>
          </p:cNvSpPr>
          <p:nvPr/>
        </p:nvSpPr>
        <p:spPr bwMode="auto">
          <a:xfrm>
            <a:off x="1836738" y="1211263"/>
            <a:ext cx="362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0" fontAlgn="base" latinLnBrk="0" hangingPunct="0">
              <a:lnSpc>
                <a:spcPct val="95000"/>
              </a:lnSpc>
              <a:spcBef>
                <a:spcPct val="20000"/>
              </a:spcBef>
              <a:spcAft>
                <a:spcPct val="0"/>
              </a:spcAft>
              <a:buClr>
                <a:srgbClr val="FFD765"/>
              </a:buClr>
              <a:buSzPct val="90000"/>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Normal RBCs are protected from complement attack by a shield of terminal complement inhibitors (GPI-anchored proteins – most important are CD55 and CD59)</a:t>
            </a:r>
          </a:p>
        </p:txBody>
      </p:sp>
      <p:sp>
        <p:nvSpPr>
          <p:cNvPr id="36" name="Text Box 3"/>
          <p:cNvSpPr txBox="1">
            <a:spLocks noChangeArrowheads="1"/>
          </p:cNvSpPr>
          <p:nvPr/>
        </p:nvSpPr>
        <p:spPr bwMode="auto">
          <a:xfrm>
            <a:off x="6837363" y="1268413"/>
            <a:ext cx="30464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0" fontAlgn="base" latinLnBrk="0" hangingPunct="0">
              <a:lnSpc>
                <a:spcPct val="95000"/>
              </a:lnSpc>
              <a:spcBef>
                <a:spcPct val="20000"/>
              </a:spcBef>
              <a:spcAft>
                <a:spcPct val="0"/>
              </a:spcAft>
              <a:buClr>
                <a:srgbClr val="FFD765"/>
              </a:buClr>
              <a:buSzPct val="90000"/>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Without this protective complement inhibitor shield, PNH RBCs </a:t>
            </a:r>
            <a:b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b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are destroyed</a:t>
            </a:r>
          </a:p>
        </p:txBody>
      </p:sp>
      <p:sp>
        <p:nvSpPr>
          <p:cNvPr id="37" name="Text Box 4"/>
          <p:cNvSpPr txBox="1">
            <a:spLocks noChangeArrowheads="1"/>
          </p:cNvSpPr>
          <p:nvPr/>
        </p:nvSpPr>
        <p:spPr bwMode="auto">
          <a:xfrm>
            <a:off x="2805113" y="4845051"/>
            <a:ext cx="1377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0" fontAlgn="base" latinLnBrk="0" hangingPunct="0">
              <a:lnSpc>
                <a:spcPct val="100000"/>
              </a:lnSpc>
              <a:spcBef>
                <a:spcPct val="20000"/>
              </a:spcBef>
              <a:spcAft>
                <a:spcPct val="0"/>
              </a:spcAft>
              <a:buClr>
                <a:srgbClr val="FFD765"/>
              </a:buClr>
              <a:buSzPct val="90000"/>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Intact RBC</a:t>
            </a:r>
          </a:p>
        </p:txBody>
      </p:sp>
      <p:sp>
        <p:nvSpPr>
          <p:cNvPr id="38" name="Text Box 8"/>
          <p:cNvSpPr txBox="1">
            <a:spLocks noChangeArrowheads="1"/>
          </p:cNvSpPr>
          <p:nvPr/>
        </p:nvSpPr>
        <p:spPr bwMode="auto">
          <a:xfrm>
            <a:off x="4973638" y="3190876"/>
            <a:ext cx="1503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0" fontAlgn="base" latinLnBrk="0" hangingPunct="0">
              <a:lnSpc>
                <a:spcPct val="100000"/>
              </a:lnSpc>
              <a:spcBef>
                <a:spcPct val="20000"/>
              </a:spcBef>
              <a:spcAft>
                <a:spcPct val="0"/>
              </a:spcAft>
              <a:buClr>
                <a:srgbClr val="FFD765"/>
              </a:buClr>
              <a:buSzPct val="90000"/>
              <a:buFontTx/>
              <a:buNone/>
              <a:tabLst/>
              <a:defRPr/>
            </a:pPr>
            <a:r>
              <a:rPr kumimoji="0" lang="en-US" altLang="en-US" sz="18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Complement</a:t>
            </a:r>
            <a:br>
              <a:rPr kumimoji="0" lang="en-US" altLang="en-US" sz="18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br>
            <a:r>
              <a:rPr kumimoji="0" lang="en-US" altLang="en-US" sz="18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activation</a:t>
            </a:r>
          </a:p>
        </p:txBody>
      </p:sp>
      <p:sp>
        <p:nvSpPr>
          <p:cNvPr id="17425" name="Rectangle 151"/>
          <p:cNvSpPr>
            <a:spLocks noChangeArrowheads="1"/>
          </p:cNvSpPr>
          <p:nvPr/>
        </p:nvSpPr>
        <p:spPr bwMode="auto">
          <a:xfrm>
            <a:off x="2003426" y="6052661"/>
            <a:ext cx="8385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altLang="en-US" sz="11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GPI = </a:t>
            </a:r>
            <a:r>
              <a:rPr kumimoji="0" lang="en-US" altLang="en-US" sz="11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glycosylphosphoinositol</a:t>
            </a:r>
            <a:r>
              <a:rPr kumimoji="0" lang="en-US" altLang="en-US" sz="11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a:t>
            </a:r>
          </a:p>
          <a:p>
            <a:pPr marL="0" marR="0" lvl="0" indent="0" algn="l" defTabSz="457200" rtl="0" eaLnBrk="1" fontAlgn="base" latinLnBrk="0" hangingPunct="1">
              <a:lnSpc>
                <a:spcPct val="100000"/>
              </a:lnSpc>
              <a:spcBef>
                <a:spcPts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endParaRP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1. Parker C et al., 2005.; 2. Brodsky R </a:t>
            </a:r>
            <a:r>
              <a:rPr kumimoji="0" lang="en-US" altLang="en-US" sz="1000" b="0" i="1"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in</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Hoffman R et al., eds. 2005.; 3.</a:t>
            </a:r>
            <a:r>
              <a:rPr kumimoji="0" lang="da-DK"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Rother</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RP et al</a:t>
            </a:r>
            <a:r>
              <a:rPr kumimoji="0" lang="en-US" altLang="en-US" sz="1000" b="0" i="1"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2005.; 4.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Socié</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G et al., 1996.; </a:t>
            </a:r>
            <a:b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b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5. Hill A et al</a:t>
            </a:r>
            <a:r>
              <a:rPr kumimoji="0" lang="en-US" altLang="en-US" sz="1000" b="0" i="1"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2007.</a:t>
            </a:r>
          </a:p>
        </p:txBody>
      </p:sp>
      <p:pic>
        <p:nvPicPr>
          <p:cNvPr id="40" name="Picture 2" descr="C:\Users\Robin\Desktop\Stuff\2012_Pro\Alexion\00000_BrandingLogosRBCart_2012\RBC_Art\RBC-healthy-Opt 3.jpg"/>
          <p:cNvPicPr>
            <a:picLocks noChangeAspect="1" noChangeArrowheads="1"/>
          </p:cNvPicPr>
          <p:nvPr/>
        </p:nvPicPr>
        <p:blipFill>
          <a:blip r:embed="rId5" cstate="print">
            <a:clrChange>
              <a:clrFrom>
                <a:srgbClr val="020202"/>
              </a:clrFrom>
              <a:clrTo>
                <a:srgbClr val="020202">
                  <a:alpha val="0"/>
                </a:srgbClr>
              </a:clrTo>
            </a:clrChange>
            <a:extLst>
              <a:ext uri="{28A0092B-C50C-407E-A947-70E740481C1C}">
                <a14:useLocalDpi xmlns:a14="http://schemas.microsoft.com/office/drawing/2010/main" val="0"/>
              </a:ext>
            </a:extLst>
          </a:blip>
          <a:srcRect l="10968" t="13326" r="9718" b="12437"/>
          <a:stretch>
            <a:fillRect/>
          </a:stretch>
        </p:blipFill>
        <p:spPr bwMode="auto">
          <a:xfrm>
            <a:off x="2890838" y="2476500"/>
            <a:ext cx="10969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C:\Users\Robin\Desktop\Stuff\2012_Pro\Alexion\00000_BrandingLogosRBCart_2012\RBC_Art\RBC-healthy-Opt 3.jpg"/>
          <p:cNvPicPr>
            <a:picLocks noChangeAspect="1" noChangeArrowheads="1"/>
          </p:cNvPicPr>
          <p:nvPr/>
        </p:nvPicPr>
        <p:blipFill>
          <a:blip r:embed="rId4" cstate="print">
            <a:clrChange>
              <a:clrFrom>
                <a:srgbClr val="020202"/>
              </a:clrFrom>
              <a:clrTo>
                <a:srgbClr val="020202">
                  <a:alpha val="0"/>
                </a:srgbClr>
              </a:clrTo>
            </a:clrChange>
            <a:extLst>
              <a:ext uri="{28A0092B-C50C-407E-A947-70E740481C1C}">
                <a14:useLocalDpi xmlns:a14="http://schemas.microsoft.com/office/drawing/2010/main" val="0"/>
              </a:ext>
            </a:extLst>
          </a:blip>
          <a:srcRect l="10968" t="13326" r="9718" b="12437"/>
          <a:stretch>
            <a:fillRect/>
          </a:stretch>
        </p:blipFill>
        <p:spPr bwMode="auto">
          <a:xfrm>
            <a:off x="2862263" y="3975100"/>
            <a:ext cx="10985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3"/>
          <p:cNvGrpSpPr/>
          <p:nvPr/>
        </p:nvGrpSpPr>
        <p:grpSpPr>
          <a:xfrm>
            <a:off x="3267534" y="3338017"/>
            <a:ext cx="1387340" cy="640310"/>
            <a:chOff x="548640" y="1866106"/>
            <a:chExt cx="924574" cy="437990"/>
          </a:xfrm>
          <a:effectLst>
            <a:outerShdw blurRad="50800" dist="38100" dir="2700000" algn="tl" rotWithShape="0">
              <a:prstClr val="black">
                <a:alpha val="40000"/>
              </a:prstClr>
            </a:outerShdw>
          </a:effectLst>
        </p:grpSpPr>
        <p:sp>
          <p:nvSpPr>
            <p:cNvPr id="43" name="Down Arrow 42"/>
            <p:cNvSpPr/>
            <p:nvPr/>
          </p:nvSpPr>
          <p:spPr bwMode="auto">
            <a:xfrm>
              <a:off x="548640" y="1879599"/>
              <a:ext cx="205740" cy="424497"/>
            </a:xfrm>
            <a:prstGeom prst="downArrow">
              <a:avLst/>
            </a:prstGeom>
            <a:gradFill flip="none" rotWithShape="1">
              <a:gsLst>
                <a:gs pos="0">
                  <a:schemeClr val="tx1"/>
                </a:gs>
                <a:gs pos="60000">
                  <a:schemeClr val="tx1"/>
                </a:gs>
                <a:gs pos="100000">
                  <a:schemeClr val="accent1">
                    <a:tint val="23500"/>
                    <a:satMod val="160000"/>
                    <a:alpha val="0"/>
                  </a:scheme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ＭＳ Ｐゴシック" pitchFamily="34" charset="-128"/>
                <a:cs typeface="Arial" charset="0"/>
              </a:endParaRPr>
            </a:p>
          </p:txBody>
        </p:sp>
        <p:sp>
          <p:nvSpPr>
            <p:cNvPr id="44" name="Freeform 43"/>
            <p:cNvSpPr/>
            <p:nvPr/>
          </p:nvSpPr>
          <p:spPr bwMode="auto">
            <a:xfrm>
              <a:off x="614747" y="1866106"/>
              <a:ext cx="858467" cy="311332"/>
            </a:xfrm>
            <a:custGeom>
              <a:avLst/>
              <a:gdLst>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07231"/>
                <a:gd name="connsiteY0" fmla="*/ 17462 h 408780"/>
                <a:gd name="connsiteX1" fmla="*/ 609600 w 707231"/>
                <a:gd name="connsiteY1" fmla="*/ 24605 h 408780"/>
                <a:gd name="connsiteX2" fmla="*/ 514350 w 707231"/>
                <a:gd name="connsiteY2" fmla="*/ 41274 h 408780"/>
                <a:gd name="connsiteX3" fmla="*/ 431006 w 707231"/>
                <a:gd name="connsiteY3" fmla="*/ 67468 h 408780"/>
                <a:gd name="connsiteX4" fmla="*/ 350044 w 707231"/>
                <a:gd name="connsiteY4" fmla="*/ 100805 h 408780"/>
                <a:gd name="connsiteX5" fmla="*/ 264319 w 707231"/>
                <a:gd name="connsiteY5" fmla="*/ 146049 h 408780"/>
                <a:gd name="connsiteX6" fmla="*/ 180975 w 707231"/>
                <a:gd name="connsiteY6" fmla="*/ 210343 h 408780"/>
                <a:gd name="connsiteX7" fmla="*/ 111919 w 707231"/>
                <a:gd name="connsiteY7" fmla="*/ 274637 h 408780"/>
                <a:gd name="connsiteX8" fmla="*/ 57150 w 707231"/>
                <a:gd name="connsiteY8" fmla="*/ 341312 h 408780"/>
                <a:gd name="connsiteX9" fmla="*/ 33338 w 707231"/>
                <a:gd name="connsiteY9" fmla="*/ 374649 h 408780"/>
                <a:gd name="connsiteX10" fmla="*/ 21431 w 707231"/>
                <a:gd name="connsiteY10" fmla="*/ 393699 h 408780"/>
                <a:gd name="connsiteX11" fmla="*/ 161925 w 707231"/>
                <a:gd name="connsiteY11" fmla="*/ 284162 h 408780"/>
                <a:gd name="connsiteX12" fmla="*/ 292894 w 707231"/>
                <a:gd name="connsiteY12" fmla="*/ 212724 h 408780"/>
                <a:gd name="connsiteX13" fmla="*/ 411956 w 707231"/>
                <a:gd name="connsiteY13" fmla="*/ 167480 h 408780"/>
                <a:gd name="connsiteX14" fmla="*/ 519113 w 707231"/>
                <a:gd name="connsiteY14" fmla="*/ 138905 h 408780"/>
                <a:gd name="connsiteX15" fmla="*/ 635794 w 707231"/>
                <a:gd name="connsiteY15" fmla="*/ 129380 h 408780"/>
                <a:gd name="connsiteX16" fmla="*/ 707231 w 707231"/>
                <a:gd name="connsiteY16" fmla="*/ 129380 h 408780"/>
                <a:gd name="connsiteX17" fmla="*/ 707231 w 707231"/>
                <a:gd name="connsiteY17" fmla="*/ 17462 h 408780"/>
                <a:gd name="connsiteX0" fmla="*/ 707231 w 707231"/>
                <a:gd name="connsiteY0" fmla="*/ 17462 h 408780"/>
                <a:gd name="connsiteX1" fmla="*/ 609600 w 707231"/>
                <a:gd name="connsiteY1" fmla="*/ 24605 h 408780"/>
                <a:gd name="connsiteX2" fmla="*/ 514350 w 707231"/>
                <a:gd name="connsiteY2" fmla="*/ 41274 h 408780"/>
                <a:gd name="connsiteX3" fmla="*/ 431006 w 707231"/>
                <a:gd name="connsiteY3" fmla="*/ 67468 h 408780"/>
                <a:gd name="connsiteX4" fmla="*/ 350044 w 707231"/>
                <a:gd name="connsiteY4" fmla="*/ 100805 h 408780"/>
                <a:gd name="connsiteX5" fmla="*/ 264319 w 707231"/>
                <a:gd name="connsiteY5" fmla="*/ 146049 h 408780"/>
                <a:gd name="connsiteX6" fmla="*/ 180975 w 707231"/>
                <a:gd name="connsiteY6" fmla="*/ 210343 h 408780"/>
                <a:gd name="connsiteX7" fmla="*/ 111919 w 707231"/>
                <a:gd name="connsiteY7" fmla="*/ 274637 h 408780"/>
                <a:gd name="connsiteX8" fmla="*/ 57150 w 707231"/>
                <a:gd name="connsiteY8" fmla="*/ 341312 h 408780"/>
                <a:gd name="connsiteX9" fmla="*/ 33338 w 707231"/>
                <a:gd name="connsiteY9" fmla="*/ 374649 h 408780"/>
                <a:gd name="connsiteX10" fmla="*/ 21431 w 707231"/>
                <a:gd name="connsiteY10" fmla="*/ 393699 h 408780"/>
                <a:gd name="connsiteX11" fmla="*/ 161925 w 707231"/>
                <a:gd name="connsiteY11" fmla="*/ 284162 h 408780"/>
                <a:gd name="connsiteX12" fmla="*/ 292894 w 707231"/>
                <a:gd name="connsiteY12" fmla="*/ 212724 h 408780"/>
                <a:gd name="connsiteX13" fmla="*/ 411956 w 707231"/>
                <a:gd name="connsiteY13" fmla="*/ 167480 h 408780"/>
                <a:gd name="connsiteX14" fmla="*/ 519113 w 707231"/>
                <a:gd name="connsiteY14" fmla="*/ 138905 h 408780"/>
                <a:gd name="connsiteX15" fmla="*/ 635794 w 707231"/>
                <a:gd name="connsiteY15" fmla="*/ 129380 h 408780"/>
                <a:gd name="connsiteX16" fmla="*/ 707231 w 707231"/>
                <a:gd name="connsiteY16" fmla="*/ 129380 h 408780"/>
                <a:gd name="connsiteX17" fmla="*/ 707231 w 707231"/>
                <a:gd name="connsiteY17" fmla="*/ 17462 h 408780"/>
                <a:gd name="connsiteX0" fmla="*/ 707231 w 707231"/>
                <a:gd name="connsiteY0" fmla="*/ 0 h 391318"/>
                <a:gd name="connsiteX1" fmla="*/ 609600 w 707231"/>
                <a:gd name="connsiteY1" fmla="*/ 7143 h 391318"/>
                <a:gd name="connsiteX2" fmla="*/ 514350 w 707231"/>
                <a:gd name="connsiteY2" fmla="*/ 23812 h 391318"/>
                <a:gd name="connsiteX3" fmla="*/ 431006 w 707231"/>
                <a:gd name="connsiteY3" fmla="*/ 50006 h 391318"/>
                <a:gd name="connsiteX4" fmla="*/ 350044 w 707231"/>
                <a:gd name="connsiteY4" fmla="*/ 83343 h 391318"/>
                <a:gd name="connsiteX5" fmla="*/ 264319 w 707231"/>
                <a:gd name="connsiteY5" fmla="*/ 128587 h 391318"/>
                <a:gd name="connsiteX6" fmla="*/ 180975 w 707231"/>
                <a:gd name="connsiteY6" fmla="*/ 192881 h 391318"/>
                <a:gd name="connsiteX7" fmla="*/ 111919 w 707231"/>
                <a:gd name="connsiteY7" fmla="*/ 257175 h 391318"/>
                <a:gd name="connsiteX8" fmla="*/ 57150 w 707231"/>
                <a:gd name="connsiteY8" fmla="*/ 323850 h 391318"/>
                <a:gd name="connsiteX9" fmla="*/ 33338 w 707231"/>
                <a:gd name="connsiteY9" fmla="*/ 357187 h 391318"/>
                <a:gd name="connsiteX10" fmla="*/ 21431 w 707231"/>
                <a:gd name="connsiteY10" fmla="*/ 376237 h 391318"/>
                <a:gd name="connsiteX11" fmla="*/ 161925 w 707231"/>
                <a:gd name="connsiteY11" fmla="*/ 266700 h 391318"/>
                <a:gd name="connsiteX12" fmla="*/ 292894 w 707231"/>
                <a:gd name="connsiteY12" fmla="*/ 195262 h 391318"/>
                <a:gd name="connsiteX13" fmla="*/ 411956 w 707231"/>
                <a:gd name="connsiteY13" fmla="*/ 150018 h 391318"/>
                <a:gd name="connsiteX14" fmla="*/ 519113 w 707231"/>
                <a:gd name="connsiteY14" fmla="*/ 121443 h 391318"/>
                <a:gd name="connsiteX15" fmla="*/ 635794 w 707231"/>
                <a:gd name="connsiteY15" fmla="*/ 111918 h 391318"/>
                <a:gd name="connsiteX16" fmla="*/ 707231 w 707231"/>
                <a:gd name="connsiteY16" fmla="*/ 111918 h 391318"/>
                <a:gd name="connsiteX17" fmla="*/ 707231 w 707231"/>
                <a:gd name="connsiteY17" fmla="*/ 0 h 391318"/>
                <a:gd name="connsiteX0" fmla="*/ 691355 w 691355"/>
                <a:gd name="connsiteY0" fmla="*/ 0 h 366712"/>
                <a:gd name="connsiteX1" fmla="*/ 593724 w 691355"/>
                <a:gd name="connsiteY1" fmla="*/ 7143 h 366712"/>
                <a:gd name="connsiteX2" fmla="*/ 498474 w 691355"/>
                <a:gd name="connsiteY2" fmla="*/ 23812 h 366712"/>
                <a:gd name="connsiteX3" fmla="*/ 41513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41513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9988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18918 w 691355"/>
                <a:gd name="connsiteY4" fmla="*/ 75619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30786 w 691355"/>
                <a:gd name="connsiteY6" fmla="*/ 177434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30786 w 691355"/>
                <a:gd name="connsiteY6" fmla="*/ 177434 h 366712"/>
                <a:gd name="connsiteX7" fmla="*/ 69355 w 691355"/>
                <a:gd name="connsiteY7" fmla="*/ 228856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2050 w 706387"/>
                <a:gd name="connsiteY11" fmla="*/ 195262 h 363279"/>
                <a:gd name="connsiteX12" fmla="*/ 411112 w 706387"/>
                <a:gd name="connsiteY12" fmla="*/ 150018 h 363279"/>
                <a:gd name="connsiteX13" fmla="*/ 518269 w 706387"/>
                <a:gd name="connsiteY13" fmla="*/ 121443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2050 w 706387"/>
                <a:gd name="connsiteY11" fmla="*/ 195262 h 363279"/>
                <a:gd name="connsiteX12" fmla="*/ 411112 w 706387"/>
                <a:gd name="connsiteY12" fmla="*/ 150018 h 363279"/>
                <a:gd name="connsiteX13" fmla="*/ 506832 w 706387"/>
                <a:gd name="connsiteY13" fmla="*/ 126591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5863 w 706387"/>
                <a:gd name="connsiteY11" fmla="*/ 184964 h 363279"/>
                <a:gd name="connsiteX12" fmla="*/ 411112 w 706387"/>
                <a:gd name="connsiteY12" fmla="*/ 150018 h 363279"/>
                <a:gd name="connsiteX13" fmla="*/ 506832 w 706387"/>
                <a:gd name="connsiteY13" fmla="*/ 126591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6712"/>
                <a:gd name="connsiteX1" fmla="*/ 608756 w 706387"/>
                <a:gd name="connsiteY1" fmla="*/ 7143 h 366712"/>
                <a:gd name="connsiteX2" fmla="*/ 502069 w 706387"/>
                <a:gd name="connsiteY2" fmla="*/ 21238 h 366712"/>
                <a:gd name="connsiteX3" fmla="*/ 397756 w 706387"/>
                <a:gd name="connsiteY3" fmla="*/ 50006 h 366712"/>
                <a:gd name="connsiteX4" fmla="*/ 316794 w 706387"/>
                <a:gd name="connsiteY4" fmla="*/ 80767 h 366712"/>
                <a:gd name="connsiteX5" fmla="*/ 231069 w 706387"/>
                <a:gd name="connsiteY5" fmla="*/ 120864 h 366712"/>
                <a:gd name="connsiteX6" fmla="*/ 145818 w 706387"/>
                <a:gd name="connsiteY6" fmla="*/ 177434 h 366712"/>
                <a:gd name="connsiteX7" fmla="*/ 84387 w 706387"/>
                <a:gd name="connsiteY7" fmla="*/ 228856 h 366712"/>
                <a:gd name="connsiteX8" fmla="*/ 8649 w 706387"/>
                <a:gd name="connsiteY8" fmla="*/ 303255 h 366712"/>
                <a:gd name="connsiteX9" fmla="*/ 32494 w 706387"/>
                <a:gd name="connsiteY9" fmla="*/ 357187 h 366712"/>
                <a:gd name="connsiteX10" fmla="*/ 151550 w 706387"/>
                <a:gd name="connsiteY10" fmla="*/ 246104 h 366712"/>
                <a:gd name="connsiteX11" fmla="*/ 295863 w 706387"/>
                <a:gd name="connsiteY11" fmla="*/ 184964 h 366712"/>
                <a:gd name="connsiteX12" fmla="*/ 411112 w 706387"/>
                <a:gd name="connsiteY12" fmla="*/ 150018 h 366712"/>
                <a:gd name="connsiteX13" fmla="*/ 506832 w 706387"/>
                <a:gd name="connsiteY13" fmla="*/ 126591 h 366712"/>
                <a:gd name="connsiteX14" fmla="*/ 634950 w 706387"/>
                <a:gd name="connsiteY14" fmla="*/ 111918 h 366712"/>
                <a:gd name="connsiteX15" fmla="*/ 706387 w 706387"/>
                <a:gd name="connsiteY15" fmla="*/ 111918 h 366712"/>
                <a:gd name="connsiteX16" fmla="*/ 706387 w 706387"/>
                <a:gd name="connsiteY16" fmla="*/ 0 h 366712"/>
                <a:gd name="connsiteX0" fmla="*/ 711054 w 711054"/>
                <a:gd name="connsiteY0" fmla="*/ 0 h 346117"/>
                <a:gd name="connsiteX1" fmla="*/ 613423 w 711054"/>
                <a:gd name="connsiteY1" fmla="*/ 7143 h 346117"/>
                <a:gd name="connsiteX2" fmla="*/ 506736 w 711054"/>
                <a:gd name="connsiteY2" fmla="*/ 21238 h 346117"/>
                <a:gd name="connsiteX3" fmla="*/ 402423 w 711054"/>
                <a:gd name="connsiteY3" fmla="*/ 50006 h 346117"/>
                <a:gd name="connsiteX4" fmla="*/ 321461 w 711054"/>
                <a:gd name="connsiteY4" fmla="*/ 80767 h 346117"/>
                <a:gd name="connsiteX5" fmla="*/ 235736 w 711054"/>
                <a:gd name="connsiteY5" fmla="*/ 120864 h 346117"/>
                <a:gd name="connsiteX6" fmla="*/ 150485 w 711054"/>
                <a:gd name="connsiteY6" fmla="*/ 177434 h 346117"/>
                <a:gd name="connsiteX7" fmla="*/ 89054 w 711054"/>
                <a:gd name="connsiteY7" fmla="*/ 228856 h 346117"/>
                <a:gd name="connsiteX8" fmla="*/ 13316 w 711054"/>
                <a:gd name="connsiteY8" fmla="*/ 303255 h 346117"/>
                <a:gd name="connsiteX9" fmla="*/ 23817 w 711054"/>
                <a:gd name="connsiteY9" fmla="*/ 336592 h 346117"/>
                <a:gd name="connsiteX10" fmla="*/ 156217 w 711054"/>
                <a:gd name="connsiteY10" fmla="*/ 246104 h 346117"/>
                <a:gd name="connsiteX11" fmla="*/ 300530 w 711054"/>
                <a:gd name="connsiteY11" fmla="*/ 184964 h 346117"/>
                <a:gd name="connsiteX12" fmla="*/ 415779 w 711054"/>
                <a:gd name="connsiteY12" fmla="*/ 150018 h 346117"/>
                <a:gd name="connsiteX13" fmla="*/ 511499 w 711054"/>
                <a:gd name="connsiteY13" fmla="*/ 126591 h 346117"/>
                <a:gd name="connsiteX14" fmla="*/ 639617 w 711054"/>
                <a:gd name="connsiteY14" fmla="*/ 111918 h 346117"/>
                <a:gd name="connsiteX15" fmla="*/ 711054 w 711054"/>
                <a:gd name="connsiteY15" fmla="*/ 111918 h 346117"/>
                <a:gd name="connsiteX16" fmla="*/ 711054 w 711054"/>
                <a:gd name="connsiteY16" fmla="*/ 0 h 346117"/>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87214 w 697738"/>
                <a:gd name="connsiteY11" fmla="*/ 184964 h 336592"/>
                <a:gd name="connsiteX12" fmla="*/ 402463 w 697738"/>
                <a:gd name="connsiteY12" fmla="*/ 150018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87214 w 697738"/>
                <a:gd name="connsiteY11" fmla="*/ 184964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526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400544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2426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2426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37182 w 697738"/>
                <a:gd name="connsiteY10" fmla="*/ 253828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0113 w 690113"/>
                <a:gd name="connsiteY0" fmla="*/ 0 h 336592"/>
                <a:gd name="connsiteX1" fmla="*/ 592482 w 690113"/>
                <a:gd name="connsiteY1" fmla="*/ 7143 h 336592"/>
                <a:gd name="connsiteX2" fmla="*/ 485795 w 690113"/>
                <a:gd name="connsiteY2" fmla="*/ 21238 h 336592"/>
                <a:gd name="connsiteX3" fmla="*/ 385294 w 690113"/>
                <a:gd name="connsiteY3" fmla="*/ 47432 h 336592"/>
                <a:gd name="connsiteX4" fmla="*/ 294801 w 690113"/>
                <a:gd name="connsiteY4" fmla="*/ 80767 h 336592"/>
                <a:gd name="connsiteX5" fmla="*/ 214795 w 690113"/>
                <a:gd name="connsiteY5" fmla="*/ 120864 h 336592"/>
                <a:gd name="connsiteX6" fmla="*/ 129544 w 690113"/>
                <a:gd name="connsiteY6" fmla="*/ 177434 h 336592"/>
                <a:gd name="connsiteX7" fmla="*/ 68113 w 690113"/>
                <a:gd name="connsiteY7" fmla="*/ 228856 h 336592"/>
                <a:gd name="connsiteX8" fmla="*/ 0 w 690113"/>
                <a:gd name="connsiteY8" fmla="*/ 298106 h 336592"/>
                <a:gd name="connsiteX9" fmla="*/ 2876 w 690113"/>
                <a:gd name="connsiteY9" fmla="*/ 336592 h 336592"/>
                <a:gd name="connsiteX10" fmla="*/ 129557 w 690113"/>
                <a:gd name="connsiteY10" fmla="*/ 253828 h 336592"/>
                <a:gd name="connsiteX11" fmla="*/ 254808 w 690113"/>
                <a:gd name="connsiteY11" fmla="*/ 190112 h 336592"/>
                <a:gd name="connsiteX12" fmla="*/ 383401 w 690113"/>
                <a:gd name="connsiteY12" fmla="*/ 147444 h 336592"/>
                <a:gd name="connsiteX13" fmla="*/ 490558 w 690113"/>
                <a:gd name="connsiteY13" fmla="*/ 126591 h 336592"/>
                <a:gd name="connsiteX14" fmla="*/ 605333 w 690113"/>
                <a:gd name="connsiteY14" fmla="*/ 114493 h 336592"/>
                <a:gd name="connsiteX15" fmla="*/ 690113 w 690113"/>
                <a:gd name="connsiteY15" fmla="*/ 111918 h 336592"/>
                <a:gd name="connsiteX16" fmla="*/ 690113 w 690113"/>
                <a:gd name="connsiteY16" fmla="*/ 0 h 336592"/>
                <a:gd name="connsiteX0" fmla="*/ 687237 w 687237"/>
                <a:gd name="connsiteY0" fmla="*/ 0 h 336592"/>
                <a:gd name="connsiteX1" fmla="*/ 589606 w 687237"/>
                <a:gd name="connsiteY1" fmla="*/ 7143 h 336592"/>
                <a:gd name="connsiteX2" fmla="*/ 482919 w 687237"/>
                <a:gd name="connsiteY2" fmla="*/ 21238 h 336592"/>
                <a:gd name="connsiteX3" fmla="*/ 382418 w 687237"/>
                <a:gd name="connsiteY3" fmla="*/ 47432 h 336592"/>
                <a:gd name="connsiteX4" fmla="*/ 291925 w 687237"/>
                <a:gd name="connsiteY4" fmla="*/ 80767 h 336592"/>
                <a:gd name="connsiteX5" fmla="*/ 211919 w 687237"/>
                <a:gd name="connsiteY5" fmla="*/ 120864 h 336592"/>
                <a:gd name="connsiteX6" fmla="*/ 126668 w 687237"/>
                <a:gd name="connsiteY6" fmla="*/ 177434 h 336592"/>
                <a:gd name="connsiteX7" fmla="*/ 65237 w 687237"/>
                <a:gd name="connsiteY7" fmla="*/ 228856 h 336592"/>
                <a:gd name="connsiteX8" fmla="*/ 936 w 687237"/>
                <a:gd name="connsiteY8" fmla="*/ 290382 h 336592"/>
                <a:gd name="connsiteX9" fmla="*/ 0 w 687237"/>
                <a:gd name="connsiteY9" fmla="*/ 336592 h 336592"/>
                <a:gd name="connsiteX10" fmla="*/ 126681 w 687237"/>
                <a:gd name="connsiteY10" fmla="*/ 253828 h 336592"/>
                <a:gd name="connsiteX11" fmla="*/ 251932 w 687237"/>
                <a:gd name="connsiteY11" fmla="*/ 190112 h 336592"/>
                <a:gd name="connsiteX12" fmla="*/ 380525 w 687237"/>
                <a:gd name="connsiteY12" fmla="*/ 147444 h 336592"/>
                <a:gd name="connsiteX13" fmla="*/ 487682 w 687237"/>
                <a:gd name="connsiteY13" fmla="*/ 126591 h 336592"/>
                <a:gd name="connsiteX14" fmla="*/ 602457 w 687237"/>
                <a:gd name="connsiteY14" fmla="*/ 114493 h 336592"/>
                <a:gd name="connsiteX15" fmla="*/ 687237 w 687237"/>
                <a:gd name="connsiteY15" fmla="*/ 111918 h 336592"/>
                <a:gd name="connsiteX16" fmla="*/ 687237 w 687237"/>
                <a:gd name="connsiteY16" fmla="*/ 0 h 336592"/>
                <a:gd name="connsiteX0" fmla="*/ 687237 w 687237"/>
                <a:gd name="connsiteY0" fmla="*/ 0 h 336592"/>
                <a:gd name="connsiteX1" fmla="*/ 589606 w 687237"/>
                <a:gd name="connsiteY1" fmla="*/ 7143 h 336592"/>
                <a:gd name="connsiteX2" fmla="*/ 482919 w 687237"/>
                <a:gd name="connsiteY2" fmla="*/ 21238 h 336592"/>
                <a:gd name="connsiteX3" fmla="*/ 382418 w 687237"/>
                <a:gd name="connsiteY3" fmla="*/ 47432 h 336592"/>
                <a:gd name="connsiteX4" fmla="*/ 291925 w 687237"/>
                <a:gd name="connsiteY4" fmla="*/ 80767 h 336592"/>
                <a:gd name="connsiteX5" fmla="*/ 211919 w 687237"/>
                <a:gd name="connsiteY5" fmla="*/ 120864 h 336592"/>
                <a:gd name="connsiteX6" fmla="*/ 126668 w 687237"/>
                <a:gd name="connsiteY6" fmla="*/ 177434 h 336592"/>
                <a:gd name="connsiteX7" fmla="*/ 55706 w 687237"/>
                <a:gd name="connsiteY7" fmla="*/ 234005 h 336592"/>
                <a:gd name="connsiteX8" fmla="*/ 936 w 687237"/>
                <a:gd name="connsiteY8" fmla="*/ 290382 h 336592"/>
                <a:gd name="connsiteX9" fmla="*/ 0 w 687237"/>
                <a:gd name="connsiteY9" fmla="*/ 336592 h 336592"/>
                <a:gd name="connsiteX10" fmla="*/ 126681 w 687237"/>
                <a:gd name="connsiteY10" fmla="*/ 253828 h 336592"/>
                <a:gd name="connsiteX11" fmla="*/ 251932 w 687237"/>
                <a:gd name="connsiteY11" fmla="*/ 190112 h 336592"/>
                <a:gd name="connsiteX12" fmla="*/ 380525 w 687237"/>
                <a:gd name="connsiteY12" fmla="*/ 147444 h 336592"/>
                <a:gd name="connsiteX13" fmla="*/ 487682 w 687237"/>
                <a:gd name="connsiteY13" fmla="*/ 126591 h 336592"/>
                <a:gd name="connsiteX14" fmla="*/ 602457 w 687237"/>
                <a:gd name="connsiteY14" fmla="*/ 114493 h 336592"/>
                <a:gd name="connsiteX15" fmla="*/ 687237 w 687237"/>
                <a:gd name="connsiteY15" fmla="*/ 111918 h 336592"/>
                <a:gd name="connsiteX16" fmla="*/ 687237 w 687237"/>
                <a:gd name="connsiteY16" fmla="*/ 0 h 33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237" h="336592">
                  <a:moveTo>
                    <a:pt x="687237" y="0"/>
                  </a:moveTo>
                  <a:lnTo>
                    <a:pt x="589606" y="7143"/>
                  </a:lnTo>
                  <a:cubicBezTo>
                    <a:pt x="557459" y="11112"/>
                    <a:pt x="517450" y="14523"/>
                    <a:pt x="482919" y="21238"/>
                  </a:cubicBezTo>
                  <a:cubicBezTo>
                    <a:pt x="448388" y="27953"/>
                    <a:pt x="414250" y="37511"/>
                    <a:pt x="382418" y="47432"/>
                  </a:cubicBezTo>
                  <a:cubicBezTo>
                    <a:pt x="350586" y="57353"/>
                    <a:pt x="320341" y="68528"/>
                    <a:pt x="291925" y="80767"/>
                  </a:cubicBezTo>
                  <a:cubicBezTo>
                    <a:pt x="263509" y="93006"/>
                    <a:pt x="239462" y="104753"/>
                    <a:pt x="211919" y="120864"/>
                  </a:cubicBezTo>
                  <a:cubicBezTo>
                    <a:pt x="184376" y="136975"/>
                    <a:pt x="152703" y="158577"/>
                    <a:pt x="126668" y="177434"/>
                  </a:cubicBezTo>
                  <a:cubicBezTo>
                    <a:pt x="100633" y="196291"/>
                    <a:pt x="76661" y="215180"/>
                    <a:pt x="55706" y="234005"/>
                  </a:cubicBezTo>
                  <a:cubicBezTo>
                    <a:pt x="34751" y="252830"/>
                    <a:pt x="11809" y="272426"/>
                    <a:pt x="936" y="290382"/>
                  </a:cubicBezTo>
                  <a:lnTo>
                    <a:pt x="0" y="336592"/>
                  </a:lnTo>
                  <a:cubicBezTo>
                    <a:pt x="23817" y="327067"/>
                    <a:pt x="84692" y="278241"/>
                    <a:pt x="126681" y="253828"/>
                  </a:cubicBezTo>
                  <a:cubicBezTo>
                    <a:pt x="168670" y="229415"/>
                    <a:pt x="209625" y="207843"/>
                    <a:pt x="251932" y="190112"/>
                  </a:cubicBezTo>
                  <a:cubicBezTo>
                    <a:pt x="294239" y="172381"/>
                    <a:pt x="341233" y="158031"/>
                    <a:pt x="380525" y="147444"/>
                  </a:cubicBezTo>
                  <a:cubicBezTo>
                    <a:pt x="419817" y="136857"/>
                    <a:pt x="450693" y="132083"/>
                    <a:pt x="487682" y="126591"/>
                  </a:cubicBezTo>
                  <a:cubicBezTo>
                    <a:pt x="524671" y="121099"/>
                    <a:pt x="571104" y="116080"/>
                    <a:pt x="602457" y="114493"/>
                  </a:cubicBezTo>
                  <a:lnTo>
                    <a:pt x="687237" y="111918"/>
                  </a:lnTo>
                  <a:lnTo>
                    <a:pt x="687237" y="0"/>
                  </a:lnTo>
                  <a:close/>
                </a:path>
              </a:pathLst>
            </a:custGeom>
            <a:gradFill flip="none" rotWithShape="1">
              <a:gsLst>
                <a:gs pos="0">
                  <a:schemeClr val="tx1"/>
                </a:gs>
                <a:gs pos="50000">
                  <a:schemeClr val="tx1">
                    <a:alpha val="75000"/>
                  </a:schemeClr>
                </a:gs>
                <a:gs pos="100000">
                  <a:schemeClr val="accent1">
                    <a:tint val="23500"/>
                    <a:satMod val="160000"/>
                    <a:alpha val="0"/>
                  </a:schemeClr>
                </a:gs>
              </a:gsLst>
              <a:lin ang="0" scaled="1"/>
              <a:tileRect/>
            </a:gradFill>
            <a:ln w="28575"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ＭＳ Ｐゴシック" pitchFamily="34" charset="-128"/>
                <a:cs typeface="Arial" charset="0"/>
              </a:endParaRPr>
            </a:p>
          </p:txBody>
        </p:sp>
      </p:grpSp>
      <p:pic>
        <p:nvPicPr>
          <p:cNvPr id="45" name="Picture 3" descr="C:\Users\Robin\Desktop\Stuff\2012_Pro\Alexion\AXN_PromoSK_2012\BrandingAndRBCart\Lysis RBC_cropped.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026541">
            <a:off x="8245476" y="4156076"/>
            <a:ext cx="5429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C:\Users\Robin\Desktop\Stuff\2012_Pro\Alexion\AXN_PromoSK_2012\Healthy RB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6088" y="4100513"/>
            <a:ext cx="9144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C:\Users\Robin\Desktop\Stuff\2012_Pro\Alexion\AXN_PromoSK_2012\Exploding RBC.png"/>
          <p:cNvPicPr>
            <a:picLocks noChangeAspect="1" noChangeArrowheads="1"/>
          </p:cNvPicPr>
          <p:nvPr/>
        </p:nvPicPr>
        <p:blipFill>
          <a:blip r:embed="rId8" cstate="print">
            <a:extLst>
              <a:ext uri="{28A0092B-C50C-407E-A947-70E740481C1C}">
                <a14:useLocalDpi xmlns:a14="http://schemas.microsoft.com/office/drawing/2010/main" val="0"/>
              </a:ext>
            </a:extLst>
          </a:blip>
          <a:srcRect l="10651" t="10368" r="6032" b="16000"/>
          <a:stretch>
            <a:fillRect/>
          </a:stretch>
        </p:blipFill>
        <p:spPr bwMode="auto">
          <a:xfrm rot="675244">
            <a:off x="6792120" y="2945605"/>
            <a:ext cx="3932237"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3"/>
          <p:cNvSpPr txBox="1">
            <a:spLocks noChangeArrowheads="1"/>
          </p:cNvSpPr>
          <p:nvPr/>
        </p:nvSpPr>
        <p:spPr bwMode="auto">
          <a:xfrm>
            <a:off x="4519822" y="3802890"/>
            <a:ext cx="2259726" cy="954107"/>
          </a:xfrm>
          <a:prstGeom prst="rect">
            <a:avLst/>
          </a:prstGeom>
          <a:solidFill>
            <a:srgbClr val="1F497D"/>
          </a:solidFill>
          <a:ln w="9525">
            <a:noFill/>
            <a:miter lim="800000"/>
            <a:headEnd/>
            <a:tailEnd/>
          </a:ln>
          <a:effectLst>
            <a:innerShdw blurRad="63500" dist="50800" dir="2700000">
              <a:prstClr val="black">
                <a:alpha val="50000"/>
              </a:prstClr>
            </a:innerShdw>
          </a:effectLst>
          <a:scene3d>
            <a:camera prst="orthographicFront"/>
            <a:lightRig rig="threePt" dir="t"/>
          </a:scene3d>
          <a:sp3d>
            <a:bevelT/>
          </a:sp3d>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0" fontAlgn="auto" latinLnBrk="0" hangingPunct="0">
              <a:lnSpc>
                <a:spcPct val="100000"/>
              </a:lnSpc>
              <a:spcBef>
                <a:spcPct val="20000"/>
              </a:spcBef>
              <a:spcAft>
                <a:spcPts val="0"/>
              </a:spcAft>
              <a:buClr>
                <a:srgbClr val="FFD765"/>
              </a:buClr>
              <a:buSzPct val="90000"/>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Lack of bound CD55 and CD59 leads to uncontrolled complement activation</a:t>
            </a:r>
          </a:p>
        </p:txBody>
      </p:sp>
      <p:sp>
        <p:nvSpPr>
          <p:cNvPr id="49" name="TextBox 48"/>
          <p:cNvSpPr txBox="1">
            <a:spLocks noChangeArrowheads="1"/>
          </p:cNvSpPr>
          <p:nvPr/>
        </p:nvSpPr>
        <p:spPr bwMode="auto">
          <a:xfrm>
            <a:off x="8077200" y="5715000"/>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Anemia</a:t>
            </a:r>
          </a:p>
        </p:txBody>
      </p:sp>
      <p:sp>
        <p:nvSpPr>
          <p:cNvPr id="50" name="Oval 34"/>
          <p:cNvSpPr>
            <a:spLocks noChangeArrowheads="1"/>
          </p:cNvSpPr>
          <p:nvPr/>
        </p:nvSpPr>
        <p:spPr bwMode="auto">
          <a:xfrm>
            <a:off x="7467600" y="5738180"/>
            <a:ext cx="2241666" cy="416814"/>
          </a:xfrm>
          <a:prstGeom prst="rect">
            <a:avLst/>
          </a:prstGeom>
          <a:solidFill>
            <a:schemeClr val="tx2"/>
          </a:solidFill>
          <a:ln>
            <a:headEnd/>
            <a:tailEnd/>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ＭＳ Ｐゴシック"/>
                <a:cs typeface="ＭＳ Ｐゴシック"/>
              </a:rPr>
              <a:t>Free hemoglobin</a:t>
            </a:r>
          </a:p>
        </p:txBody>
      </p:sp>
      <p:sp>
        <p:nvSpPr>
          <p:cNvPr id="39" name="Rectangle 2"/>
          <p:cNvSpPr txBox="1">
            <a:spLocks noRot="1" noChangeArrowheads="1"/>
          </p:cNvSpPr>
          <p:nvPr/>
        </p:nvSpPr>
        <p:spPr bwMode="auto">
          <a:xfrm>
            <a:off x="2011363" y="387351"/>
            <a:ext cx="6240462" cy="538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rPr>
              <a:t>PNH: CONSEQUENCES</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spTree>
    <p:extLst>
      <p:ext uri="{BB962C8B-B14F-4D97-AF65-F5344CB8AC3E}">
        <p14:creationId xmlns:p14="http://schemas.microsoft.com/office/powerpoint/2010/main" val="100202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64" presetClass="path" presetSubtype="0" accel="50000" decel="50000" fill="hold" nodeType="withEffect">
                                  <p:stCondLst>
                                    <p:cond delay="0"/>
                                  </p:stCondLst>
                                  <p:childTnLst>
                                    <p:animMotion origin="layout" path="M 1.11111E-6 -3.7037E-7 L 1.11111E-6 -0.20509 " pathEditMode="relative" rAng="0" ptsTypes="AA">
                                      <p:cBhvr>
                                        <p:cTn id="29" dur="1000" spd="-100000" fill="hold"/>
                                        <p:tgtEl>
                                          <p:spTgt spid="41"/>
                                        </p:tgtEl>
                                        <p:attrNameLst>
                                          <p:attrName>ppt_x</p:attrName>
                                          <p:attrName>ppt_y</p:attrName>
                                        </p:attrNameLst>
                                      </p:cBhvr>
                                      <p:rCtr x="0" y="-10300"/>
                                    </p:animMotion>
                                  </p:childTnLst>
                                </p:cTn>
                              </p:par>
                              <p:par>
                                <p:cTn id="30" presetID="18" presetClass="entr" presetSubtype="12"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Left)">
                                      <p:cBhvr>
                                        <p:cTn id="32" dur="1000"/>
                                        <p:tgtEl>
                                          <p:spTgt spid="3"/>
                                        </p:tgtEl>
                                      </p:cBhvr>
                                    </p:animEffect>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par>
                          <p:cTn id="37" fill="hold" nodeType="afterGroup">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par>
                          <p:cTn id="41" fill="hold" nodeType="afterGroup">
                            <p:stCondLst>
                              <p:cond delay="4000"/>
                            </p:stCondLst>
                            <p:childTnLst>
                              <p:par>
                                <p:cTn id="42" presetID="53" presetClass="entr" presetSubtype="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nodeType="afterGroup">
                            <p:stCondLst>
                              <p:cond delay="4500"/>
                            </p:stCondLst>
                            <p:childTnLst>
                              <p:par>
                                <p:cTn id="48" presetID="53" presetClass="entr" presetSubtype="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par>
                          <p:cTn id="53" fill="hold" nodeType="afterGroup">
                            <p:stCondLst>
                              <p:cond delay="5000"/>
                            </p:stCondLst>
                            <p:childTnLst>
                              <p:par>
                                <p:cTn id="54" presetID="53"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par>
                          <p:cTn id="59" fill="hold" nodeType="afterGroup">
                            <p:stCondLst>
                              <p:cond delay="5500"/>
                            </p:stCondLst>
                            <p:childTnLst>
                              <p:par>
                                <p:cTn id="60" presetID="10" presetClass="exit" presetSubtype="0" fill="hold" nodeType="afterEffect">
                                  <p:stCondLst>
                                    <p:cond delay="0"/>
                                  </p:stCondLst>
                                  <p:childTnLst>
                                    <p:animEffect transition="out" filter="fade">
                                      <p:cBhvr>
                                        <p:cTn id="61" dur="2000"/>
                                        <p:tgtEl>
                                          <p:spTgt spid="25"/>
                                        </p:tgtEl>
                                      </p:cBhvr>
                                    </p:animEffect>
                                    <p:set>
                                      <p:cBhvr>
                                        <p:cTn id="62" dur="1" fill="hold">
                                          <p:stCondLst>
                                            <p:cond delay="1999"/>
                                          </p:stCondLst>
                                        </p:cTn>
                                        <p:tgtEl>
                                          <p:spTgt spid="2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par>
                          <p:cTn id="65" fill="hold" nodeType="afterGroup">
                            <p:stCondLst>
                              <p:cond delay="7500"/>
                            </p:stCondLst>
                            <p:childTnLst>
                              <p:par>
                                <p:cTn id="66" presetID="18" presetClass="entr" presetSubtype="6"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strips(downRight)">
                                      <p:cBhvr>
                                        <p:cTn id="68" dur="500"/>
                                        <p:tgtEl>
                                          <p:spTgt spid="2"/>
                                        </p:tgtEl>
                                      </p:cBhvr>
                                    </p:animEffect>
                                  </p:childTnLst>
                                </p:cTn>
                              </p:par>
                              <p:par>
                                <p:cTn id="69" presetID="10"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64" presetClass="path" presetSubtype="0" accel="50000" decel="50000" fill="hold" nodeType="withEffect">
                                  <p:stCondLst>
                                    <p:cond delay="0"/>
                                  </p:stCondLst>
                                  <p:childTnLst>
                                    <p:animMotion origin="layout" path="M 1.11111E-6 -3.7037E-7 L 1.11111E-6 -0.20509 " pathEditMode="relative" rAng="0" ptsTypes="AA">
                                      <p:cBhvr>
                                        <p:cTn id="73" dur="1000" spd="-100000" fill="hold"/>
                                        <p:tgtEl>
                                          <p:spTgt spid="28"/>
                                        </p:tgtEl>
                                        <p:attrNameLst>
                                          <p:attrName>ppt_x</p:attrName>
                                          <p:attrName>ppt_y</p:attrName>
                                        </p:attrNameLst>
                                      </p:cBhvr>
                                      <p:rCtr x="0" y="-10300"/>
                                    </p:animMotion>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64" presetClass="path" presetSubtype="0" accel="50000" decel="50000" fill="hold" nodeType="withEffect">
                                  <p:stCondLst>
                                    <p:cond delay="0"/>
                                  </p:stCondLst>
                                  <p:childTnLst>
                                    <p:animMotion origin="layout" path="M 1.11111E-6 -3.7037E-7 L 1.11111E-6 -0.20509 " pathEditMode="relative" rAng="0" ptsTypes="AA">
                                      <p:cBhvr>
                                        <p:cTn id="78" dur="1000" spd="-100000" fill="hold"/>
                                        <p:tgtEl>
                                          <p:spTgt spid="29"/>
                                        </p:tgtEl>
                                        <p:attrNameLst>
                                          <p:attrName>ppt_x</p:attrName>
                                          <p:attrName>ppt_y</p:attrName>
                                        </p:attrNameLst>
                                      </p:cBhvr>
                                      <p:rCtr x="0" y="-10300"/>
                                    </p:animMotion>
                                  </p:childTnLst>
                                </p:cTn>
                              </p:par>
                              <p:par>
                                <p:cTn id="79" presetID="10"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childTnLst>
                                </p:cTn>
                              </p:par>
                              <p:par>
                                <p:cTn id="82" presetID="42" presetClass="path" presetSubtype="0" accel="50000" decel="50000" fill="hold" nodeType="withEffect">
                                  <p:stCondLst>
                                    <p:cond delay="0"/>
                                  </p:stCondLst>
                                  <p:childTnLst>
                                    <p:animMotion origin="layout" path="M -1.66667E-6 -0.20416 L -1.66667E-6 -4.81481E-6 " pathEditMode="relative" rAng="0" ptsTypes="AA">
                                      <p:cBhvr>
                                        <p:cTn id="83" dur="1000" fill="hold"/>
                                        <p:tgtEl>
                                          <p:spTgt spid="46"/>
                                        </p:tgtEl>
                                        <p:attrNameLst>
                                          <p:attrName>ppt_x</p:attrName>
                                          <p:attrName>ppt_y</p:attrName>
                                        </p:attrNameLst>
                                      </p:cBhvr>
                                      <p:rCtr x="0" y="10200"/>
                                    </p:animMotion>
                                  </p:childTnLst>
                                </p:cTn>
                              </p:par>
                            </p:childTnLst>
                          </p:cTn>
                        </p:par>
                        <p:par>
                          <p:cTn id="84" fill="hold" nodeType="afterGroup">
                            <p:stCondLst>
                              <p:cond delay="8500"/>
                            </p:stCondLst>
                            <p:childTnLst>
                              <p:par>
                                <p:cTn id="85" presetID="6" presetClass="emph" presetSubtype="0" fill="hold" nodeType="afterEffect">
                                  <p:stCondLst>
                                    <p:cond delay="0"/>
                                  </p:stCondLst>
                                  <p:childTnLst>
                                    <p:animScale>
                                      <p:cBhvr>
                                        <p:cTn id="86" dur="2000" fill="hold"/>
                                        <p:tgtEl>
                                          <p:spTgt spid="46"/>
                                        </p:tgtEl>
                                      </p:cBhvr>
                                      <p:by x="150000" y="150000"/>
                                    </p:animScale>
                                  </p:childTnLst>
                                </p:cTn>
                              </p:par>
                            </p:childTnLst>
                          </p:cTn>
                        </p:par>
                        <p:par>
                          <p:cTn id="87" fill="hold" nodeType="afterGroup">
                            <p:stCondLst>
                              <p:cond delay="10500"/>
                            </p:stCondLst>
                            <p:childTnLst>
                              <p:par>
                                <p:cTn id="88" presetID="1" presetClass="exit" presetSubtype="0" fill="hold" nodeType="afterEffect">
                                  <p:stCondLst>
                                    <p:cond delay="0"/>
                                  </p:stCondLst>
                                  <p:childTnLst>
                                    <p:set>
                                      <p:cBhvr>
                                        <p:cTn id="89" dur="1" fill="hold">
                                          <p:stCondLst>
                                            <p:cond delay="0"/>
                                          </p:stCondLst>
                                        </p:cTn>
                                        <p:tgtEl>
                                          <p:spTgt spid="46"/>
                                        </p:tgtEl>
                                        <p:attrNameLst>
                                          <p:attrName>style.visibility</p:attrName>
                                        </p:attrNameLst>
                                      </p:cBhvr>
                                      <p:to>
                                        <p:strVal val="hidden"/>
                                      </p:to>
                                    </p:set>
                                  </p:childTnLst>
                                </p:cTn>
                              </p:par>
                            </p:childTnLst>
                          </p:cTn>
                        </p:par>
                        <p:par>
                          <p:cTn id="90" fill="hold" nodeType="afterGroup">
                            <p:stCondLst>
                              <p:cond delay="10500"/>
                            </p:stCondLst>
                            <p:childTnLst>
                              <p:par>
                                <p:cTn id="91" presetID="1" presetClass="entr" presetSubtype="0"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0" presetClass="exit" presetSubtype="0" fill="hold" nodeType="withEffect">
                                  <p:stCondLst>
                                    <p:cond delay="0"/>
                                  </p:stCondLst>
                                  <p:childTnLst>
                                    <p:animEffect transition="out" filter="fade">
                                      <p:cBhvr>
                                        <p:cTn id="94" dur="1000"/>
                                        <p:tgtEl>
                                          <p:spTgt spid="47"/>
                                        </p:tgtEl>
                                      </p:cBhvr>
                                    </p:animEffect>
                                    <p:set>
                                      <p:cBhvr>
                                        <p:cTn id="95" dur="1" fill="hold">
                                          <p:stCondLst>
                                            <p:cond delay="999"/>
                                          </p:stCondLst>
                                        </p:cTn>
                                        <p:tgtEl>
                                          <p:spTgt spid="47"/>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childTnLst>
                                </p:cTn>
                              </p:par>
                            </p:childTnLst>
                          </p:cTn>
                        </p:par>
                        <p:par>
                          <p:cTn id="98" fill="hold" nodeType="afterGroup">
                            <p:stCondLst>
                              <p:cond delay="11500"/>
                            </p:stCondLst>
                            <p:childTnLst>
                              <p:par>
                                <p:cTn id="99" presetID="10"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childTnLst>
                          </p:cTn>
                        </p:par>
                        <p:par>
                          <p:cTn id="102" fill="hold" nodeType="afterGroup">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up)">
                                      <p:cBhvr>
                                        <p:cTn id="105" dur="500"/>
                                        <p:tgtEl>
                                          <p:spTgt spid="26"/>
                                        </p:tgtEl>
                                      </p:cBhvr>
                                    </p:animEffect>
                                  </p:childTnLst>
                                </p:cTn>
                              </p:par>
                            </p:childTnLst>
                          </p:cTn>
                        </p:par>
                        <p:par>
                          <p:cTn id="106" fill="hold" nodeType="afterGroup">
                            <p:stCondLst>
                              <p:cond delay="12500"/>
                            </p:stCondLst>
                            <p:childTnLst>
                              <p:par>
                                <p:cTn id="107" presetID="1" presetClass="entr" presetSubtype="0" fill="hold" grpId="0" nodeType="after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childTnLst>
                          </p:cTn>
                        </p:par>
                        <p:par>
                          <p:cTn id="109" fill="hold" nodeType="afterGroup">
                            <p:stCondLst>
                              <p:cond delay="12500"/>
                            </p:stCondLst>
                            <p:childTnLst>
                              <p:par>
                                <p:cTn id="110" presetID="10" presetClass="entr" presetSubtype="0" fill="hold" nodeType="afterEffect">
                                  <p:stCondLst>
                                    <p:cond delay="100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5" grpId="0"/>
      <p:bldP spid="36" grpId="0"/>
      <p:bldP spid="37" grpId="0"/>
      <p:bldP spid="3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ctrTitle"/>
          </p:nvPr>
        </p:nvSpPr>
        <p:spPr bwMode="auto">
          <a:xfrm>
            <a:off x="1819277" y="244550"/>
            <a:ext cx="7265987" cy="538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1900" b="1" dirty="0">
                <a:solidFill>
                  <a:srgbClr val="A6A6A6"/>
                </a:solidFill>
                <a:latin typeface="Arial" charset="0"/>
                <a:cs typeface="Tahoma" pitchFamily="34" charset="0"/>
              </a:rPr>
              <a:t>CHRONIC UNCONTROLLED COMPLEMENT ACTIVATION LEADS TO DEVASTATING CONSEQUENCES</a:t>
            </a:r>
            <a:endParaRPr lang="en-US" altLang="en-US" sz="1900" b="1" dirty="0">
              <a:solidFill>
                <a:srgbClr val="A6A6A6"/>
              </a:solidFill>
              <a:latin typeface="Arial" charset="0"/>
              <a:cs typeface="Arial" charset="0"/>
            </a:endParaRPr>
          </a:p>
        </p:txBody>
      </p:sp>
      <p:grpSp>
        <p:nvGrpSpPr>
          <p:cNvPr id="2" name="Group 74"/>
          <p:cNvGrpSpPr>
            <a:grpSpLocks/>
          </p:cNvGrpSpPr>
          <p:nvPr/>
        </p:nvGrpSpPr>
        <p:grpSpPr bwMode="auto">
          <a:xfrm>
            <a:off x="5472114" y="1404938"/>
            <a:ext cx="1101725" cy="4367212"/>
            <a:chOff x="4013200" y="1157289"/>
            <a:chExt cx="1549400" cy="4367211"/>
          </a:xfrm>
        </p:grpSpPr>
        <p:cxnSp>
          <p:nvCxnSpPr>
            <p:cNvPr id="52" name="Straight Connector 51"/>
            <p:cNvCxnSpPr/>
            <p:nvPr/>
          </p:nvCxnSpPr>
          <p:spPr bwMode="auto">
            <a:xfrm>
              <a:off x="4013200" y="3954463"/>
              <a:ext cx="1549400" cy="1570037"/>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3" name="Straight Connector 52"/>
            <p:cNvCxnSpPr/>
            <p:nvPr/>
          </p:nvCxnSpPr>
          <p:spPr bwMode="auto">
            <a:xfrm>
              <a:off x="4013200" y="3954463"/>
              <a:ext cx="1549400" cy="1036637"/>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4" name="Straight Connector 53"/>
            <p:cNvCxnSpPr/>
            <p:nvPr/>
          </p:nvCxnSpPr>
          <p:spPr bwMode="auto">
            <a:xfrm>
              <a:off x="4013200" y="3954463"/>
              <a:ext cx="1549400" cy="492918"/>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5" name="Straight Connector 54"/>
            <p:cNvCxnSpPr/>
            <p:nvPr/>
          </p:nvCxnSpPr>
          <p:spPr bwMode="auto">
            <a:xfrm flipV="1">
              <a:off x="4013200" y="3929063"/>
              <a:ext cx="1549400" cy="25400"/>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6" name="Straight Connector 55"/>
            <p:cNvCxnSpPr/>
            <p:nvPr/>
          </p:nvCxnSpPr>
          <p:spPr bwMode="auto">
            <a:xfrm flipV="1">
              <a:off x="4013200" y="3365500"/>
              <a:ext cx="1549400" cy="588963"/>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7" name="Straight Connector 56"/>
            <p:cNvCxnSpPr/>
            <p:nvPr/>
          </p:nvCxnSpPr>
          <p:spPr bwMode="auto">
            <a:xfrm flipV="1">
              <a:off x="4013200" y="2817814"/>
              <a:ext cx="1549400" cy="1136649"/>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8" name="Straight Connector 57"/>
            <p:cNvCxnSpPr/>
            <p:nvPr/>
          </p:nvCxnSpPr>
          <p:spPr bwMode="auto">
            <a:xfrm flipV="1">
              <a:off x="4013200" y="2274889"/>
              <a:ext cx="1549400" cy="1679574"/>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59" name="Straight Connector 58"/>
            <p:cNvCxnSpPr/>
            <p:nvPr/>
          </p:nvCxnSpPr>
          <p:spPr bwMode="auto">
            <a:xfrm flipV="1">
              <a:off x="4013200" y="1716089"/>
              <a:ext cx="1549400" cy="2238374"/>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cxnSp>
          <p:nvCxnSpPr>
            <p:cNvPr id="60" name="Straight Connector 59"/>
            <p:cNvCxnSpPr/>
            <p:nvPr/>
          </p:nvCxnSpPr>
          <p:spPr bwMode="auto">
            <a:xfrm flipV="1">
              <a:off x="4013200" y="1157289"/>
              <a:ext cx="1549400" cy="2797174"/>
            </a:xfrm>
            <a:prstGeom prst="line">
              <a:avLst/>
            </a:prstGeom>
            <a:solidFill>
              <a:schemeClr val="accent1"/>
            </a:solidFill>
            <a:ln w="50800" cap="flat" cmpd="sng" algn="ctr">
              <a:gradFill flip="none" rotWithShape="1">
                <a:gsLst>
                  <a:gs pos="0">
                    <a:schemeClr val="bg1">
                      <a:alpha val="0"/>
                    </a:schemeClr>
                  </a:gs>
                  <a:gs pos="50000">
                    <a:srgbClr val="C00000"/>
                  </a:gs>
                  <a:gs pos="100000">
                    <a:srgbClr val="FF0000"/>
                  </a:gs>
                </a:gsLst>
                <a:lin ang="0" scaled="1"/>
                <a:tileRect/>
              </a:gradFill>
              <a:prstDash val="solid"/>
              <a:round/>
              <a:headEnd type="none" w="med" len="med"/>
              <a:tailEnd type="triangle" w="med" len="med"/>
            </a:ln>
            <a:effectLst>
              <a:outerShdw blurRad="50800" dist="38100" dir="2700000" algn="tl" rotWithShape="0">
                <a:prstClr val="black">
                  <a:alpha val="40000"/>
                </a:prstClr>
              </a:outerShdw>
            </a:effectLst>
          </p:spPr>
        </p:cxnSp>
      </p:grpSp>
      <p:sp>
        <p:nvSpPr>
          <p:cNvPr id="61" name="Oval 34"/>
          <p:cNvSpPr>
            <a:spLocks noChangeArrowheads="1"/>
          </p:cNvSpPr>
          <p:nvPr/>
        </p:nvSpPr>
        <p:spPr bwMode="auto">
          <a:xfrm>
            <a:off x="6656945" y="1170840"/>
            <a:ext cx="2377440" cy="365760"/>
          </a:xfrm>
          <a:prstGeom prst="rect">
            <a:avLst/>
          </a:prstGeom>
          <a:solidFill>
            <a:schemeClr val="accent6">
              <a:lumMod val="60000"/>
              <a:lumOff val="40000"/>
            </a:schemeClr>
          </a:solidFill>
          <a:ln>
            <a:noFill/>
            <a:headEnd/>
            <a:tailEnd/>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ＭＳ Ｐゴシック"/>
                <a:cs typeface="Arial"/>
              </a:rPr>
              <a:t>Thrombosis</a:t>
            </a:r>
          </a:p>
        </p:txBody>
      </p:sp>
      <p:sp>
        <p:nvSpPr>
          <p:cNvPr id="62" name="Oval 34"/>
          <p:cNvSpPr>
            <a:spLocks noChangeArrowheads="1"/>
          </p:cNvSpPr>
          <p:nvPr/>
        </p:nvSpPr>
        <p:spPr bwMode="auto">
          <a:xfrm>
            <a:off x="6656945" y="4601130"/>
            <a:ext cx="2377440" cy="365760"/>
          </a:xfrm>
          <a:prstGeom prst="rect">
            <a:avLst/>
          </a:prstGeom>
          <a:solidFill>
            <a:schemeClr val="tx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ＭＳ Ｐゴシック"/>
                <a:cs typeface="Arial"/>
              </a:rPr>
              <a:t>Fatigue</a:t>
            </a:r>
          </a:p>
        </p:txBody>
      </p:sp>
      <p:sp>
        <p:nvSpPr>
          <p:cNvPr id="63" name="Oval 34"/>
          <p:cNvSpPr>
            <a:spLocks noChangeArrowheads="1"/>
          </p:cNvSpPr>
          <p:nvPr/>
        </p:nvSpPr>
        <p:spPr bwMode="auto">
          <a:xfrm>
            <a:off x="6656945" y="1639037"/>
            <a:ext cx="2377440" cy="365760"/>
          </a:xfrm>
          <a:prstGeom prst="rect">
            <a:avLst/>
          </a:prstGeom>
          <a:solidFill>
            <a:schemeClr val="accent6">
              <a:lumMod val="60000"/>
              <a:lumOff val="40000"/>
            </a:schemeClr>
          </a:solidFill>
          <a:ln>
            <a:noFill/>
            <a:headEnd/>
            <a:tailEnd/>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ＭＳ Ｐゴシック"/>
                <a:cs typeface="Arial"/>
              </a:rPr>
              <a:t>Renal failure</a:t>
            </a:r>
          </a:p>
        </p:txBody>
      </p:sp>
      <p:sp>
        <p:nvSpPr>
          <p:cNvPr id="64" name="Oval 34"/>
          <p:cNvSpPr>
            <a:spLocks noChangeArrowheads="1"/>
          </p:cNvSpPr>
          <p:nvPr/>
        </p:nvSpPr>
        <p:spPr bwMode="auto">
          <a:xfrm>
            <a:off x="6656945" y="2558178"/>
            <a:ext cx="2377440" cy="365760"/>
          </a:xfrm>
          <a:prstGeom prst="rect">
            <a:avLst/>
          </a:prstGeom>
          <a:solidFill>
            <a:schemeClr val="accent6">
              <a:lumMod val="60000"/>
              <a:lumOff val="40000"/>
            </a:schemeClr>
          </a:solidFill>
          <a:ln>
            <a:noFill/>
            <a:headEnd/>
            <a:tailEnd/>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ＭＳ Ｐゴシック"/>
                <a:cs typeface="Arial"/>
              </a:rPr>
              <a:t>Abdominal pain</a:t>
            </a:r>
          </a:p>
        </p:txBody>
      </p:sp>
      <p:sp>
        <p:nvSpPr>
          <p:cNvPr id="65" name="Oval 34"/>
          <p:cNvSpPr>
            <a:spLocks noChangeArrowheads="1"/>
          </p:cNvSpPr>
          <p:nvPr/>
        </p:nvSpPr>
        <p:spPr bwMode="auto">
          <a:xfrm>
            <a:off x="6656945" y="3509459"/>
            <a:ext cx="2377440" cy="365760"/>
          </a:xfrm>
          <a:prstGeom prst="rect">
            <a:avLst/>
          </a:prstGeom>
          <a:solidFill>
            <a:schemeClr val="accent6">
              <a:lumMod val="60000"/>
              <a:lumOff val="40000"/>
            </a:schemeClr>
          </a:solidFill>
          <a:ln>
            <a:noFill/>
            <a:headEnd/>
            <a:tailEnd/>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a:ea typeface="ＭＳ Ｐゴシック"/>
                <a:cs typeface="Arial"/>
              </a:rPr>
              <a:t>Dyspnea</a:t>
            </a:r>
          </a:p>
        </p:txBody>
      </p:sp>
      <p:sp>
        <p:nvSpPr>
          <p:cNvPr id="66" name="Oval 34"/>
          <p:cNvSpPr>
            <a:spLocks noChangeArrowheads="1"/>
          </p:cNvSpPr>
          <p:nvPr/>
        </p:nvSpPr>
        <p:spPr bwMode="auto">
          <a:xfrm>
            <a:off x="6656945" y="4081174"/>
            <a:ext cx="2377440" cy="365760"/>
          </a:xfrm>
          <a:prstGeom prst="rect">
            <a:avLst/>
          </a:prstGeom>
          <a:solidFill>
            <a:schemeClr val="tx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a:ea typeface="ＭＳ Ｐゴシック"/>
                <a:cs typeface="Arial"/>
              </a:rPr>
              <a:t>Dysphagia</a:t>
            </a:r>
            <a:endParaRPr kumimoji="0" lang="en-US" sz="1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67" name="Oval 34"/>
          <p:cNvSpPr>
            <a:spLocks noChangeArrowheads="1"/>
          </p:cNvSpPr>
          <p:nvPr/>
        </p:nvSpPr>
        <p:spPr bwMode="auto">
          <a:xfrm>
            <a:off x="6656945" y="5103833"/>
            <a:ext cx="2377440" cy="365760"/>
          </a:xfrm>
          <a:prstGeom prst="rect">
            <a:avLst/>
          </a:prstGeom>
          <a:solidFill>
            <a:schemeClr val="tx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a:ea typeface="ＭＳ Ｐゴシック"/>
                <a:cs typeface="Arial"/>
              </a:rPr>
              <a:t>Hemoglobinuria</a:t>
            </a:r>
            <a:endParaRPr kumimoji="0" lang="en-US" sz="14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68" name="Oval 34"/>
          <p:cNvSpPr>
            <a:spLocks noChangeArrowheads="1"/>
          </p:cNvSpPr>
          <p:nvPr/>
        </p:nvSpPr>
        <p:spPr bwMode="auto">
          <a:xfrm>
            <a:off x="6656945" y="5589283"/>
            <a:ext cx="2377440" cy="365760"/>
          </a:xfrm>
          <a:prstGeom prst="rect">
            <a:avLst/>
          </a:prstGeom>
          <a:solidFill>
            <a:schemeClr val="tx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ＭＳ Ｐゴシック"/>
                <a:cs typeface="Arial"/>
              </a:rPr>
              <a:t>Erectile dysfunction</a:t>
            </a:r>
          </a:p>
        </p:txBody>
      </p:sp>
      <p:sp>
        <p:nvSpPr>
          <p:cNvPr id="69" name="AutoShape 68"/>
          <p:cNvSpPr>
            <a:spLocks/>
          </p:cNvSpPr>
          <p:nvPr/>
        </p:nvSpPr>
        <p:spPr bwMode="auto">
          <a:xfrm>
            <a:off x="9085263" y="1162050"/>
            <a:ext cx="188912" cy="2693988"/>
          </a:xfrm>
          <a:prstGeom prst="rightBrace">
            <a:avLst>
              <a:gd name="adj1" fmla="val 35321"/>
              <a:gd name="adj2" fmla="val 49620"/>
            </a:avLst>
          </a:prstGeom>
          <a:noFill/>
          <a:ln w="28575">
            <a:solidFill>
              <a:srgbClr val="FFFFFF"/>
            </a:solidFill>
            <a:round/>
            <a:headEnd/>
            <a:tailEnd/>
          </a:ln>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FFFF"/>
                </a:solidFill>
              </a:ln>
              <a:solidFill>
                <a:srgbClr val="FFFFFF"/>
              </a:solidFill>
              <a:effectLst/>
              <a:uLnTx/>
              <a:uFillTx/>
              <a:latin typeface="Calibri"/>
              <a:ea typeface="ＭＳ Ｐゴシック" pitchFamily="112" charset="-128"/>
              <a:cs typeface="+mn-cs"/>
            </a:endParaRPr>
          </a:p>
        </p:txBody>
      </p:sp>
      <p:sp>
        <p:nvSpPr>
          <p:cNvPr id="70" name="Text Box 70"/>
          <p:cNvSpPr txBox="1">
            <a:spLocks noChangeArrowheads="1"/>
          </p:cNvSpPr>
          <p:nvPr/>
        </p:nvSpPr>
        <p:spPr bwMode="auto">
          <a:xfrm>
            <a:off x="9299576" y="2093913"/>
            <a:ext cx="1395413" cy="831850"/>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F79646">
                    <a:lumMod val="60000"/>
                    <a:lumOff val="40000"/>
                  </a:srgbClr>
                </a:solidFill>
                <a:effectLst/>
                <a:uLnTx/>
                <a:uFillTx/>
                <a:latin typeface="Arial" charset="0"/>
                <a:ea typeface="ＭＳ Ｐゴシック" charset="0"/>
                <a:cs typeface="Arial" charset="0"/>
              </a:rPr>
              <a:t>Significant impact on survival</a:t>
            </a:r>
          </a:p>
        </p:txBody>
      </p:sp>
      <p:sp>
        <p:nvSpPr>
          <p:cNvPr id="71" name="AutoShape 68"/>
          <p:cNvSpPr>
            <a:spLocks/>
          </p:cNvSpPr>
          <p:nvPr/>
        </p:nvSpPr>
        <p:spPr bwMode="auto">
          <a:xfrm>
            <a:off x="9091614" y="4025901"/>
            <a:ext cx="230187" cy="1920875"/>
          </a:xfrm>
          <a:prstGeom prst="rightBrace">
            <a:avLst>
              <a:gd name="adj1" fmla="val 35581"/>
              <a:gd name="adj2" fmla="val 49620"/>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alibri" pitchFamily="34" charset="0"/>
              <a:ea typeface="ＭＳ Ｐゴシック" pitchFamily="112" charset="-128"/>
              <a:cs typeface="+mn-cs"/>
            </a:endParaRPr>
          </a:p>
        </p:txBody>
      </p:sp>
      <p:sp>
        <p:nvSpPr>
          <p:cNvPr id="72" name="Text Box 70"/>
          <p:cNvSpPr txBox="1">
            <a:spLocks noChangeArrowheads="1"/>
          </p:cNvSpPr>
          <p:nvPr/>
        </p:nvSpPr>
        <p:spPr bwMode="auto">
          <a:xfrm>
            <a:off x="9299576" y="4568825"/>
            <a:ext cx="1395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Significant impact on morbidity</a:t>
            </a:r>
          </a:p>
        </p:txBody>
      </p:sp>
      <p:sp>
        <p:nvSpPr>
          <p:cNvPr id="73" name="Oval 34"/>
          <p:cNvSpPr>
            <a:spLocks noChangeArrowheads="1"/>
          </p:cNvSpPr>
          <p:nvPr/>
        </p:nvSpPr>
        <p:spPr bwMode="auto">
          <a:xfrm>
            <a:off x="6656945" y="2107234"/>
            <a:ext cx="2377440" cy="365760"/>
          </a:xfrm>
          <a:prstGeom prst="rect">
            <a:avLst/>
          </a:prstGeom>
          <a:solidFill>
            <a:schemeClr val="accent6">
              <a:lumMod val="60000"/>
              <a:lumOff val="40000"/>
            </a:schemeClr>
          </a:solidFill>
          <a:ln>
            <a:noFill/>
            <a:headEnd/>
            <a:tailEnd/>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ＭＳ Ｐゴシック"/>
                <a:cs typeface="Arial"/>
              </a:rPr>
              <a:t>Pulmonary hypertension</a:t>
            </a:r>
          </a:p>
        </p:txBody>
      </p:sp>
      <p:sp>
        <p:nvSpPr>
          <p:cNvPr id="74" name="Oval 34"/>
          <p:cNvSpPr>
            <a:spLocks noChangeArrowheads="1"/>
          </p:cNvSpPr>
          <p:nvPr/>
        </p:nvSpPr>
        <p:spPr bwMode="auto">
          <a:xfrm>
            <a:off x="6656945" y="3031946"/>
            <a:ext cx="2377440" cy="365760"/>
          </a:xfrm>
          <a:prstGeom prst="rect">
            <a:avLst/>
          </a:prstGeom>
          <a:solidFill>
            <a:schemeClr val="accent6">
              <a:lumMod val="60000"/>
              <a:lumOff val="40000"/>
            </a:schemeClr>
          </a:solidFill>
          <a:ln>
            <a:noFill/>
            <a:headEnd/>
            <a:tailEnd/>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ＭＳ Ｐゴシック"/>
                <a:cs typeface="Arial"/>
              </a:rPr>
              <a:t>Chest pain</a:t>
            </a:r>
          </a:p>
        </p:txBody>
      </p:sp>
      <p:pic>
        <p:nvPicPr>
          <p:cNvPr id="18470" name="Picture 2" descr="C:\Users\Robin\Desktop\Stuff\2012_Pro\Alexion\AXN_PromoSK_2012\Healthy RB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0938" y="1393825"/>
            <a:ext cx="11049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1"/>
          <p:cNvGrpSpPr/>
          <p:nvPr/>
        </p:nvGrpSpPr>
        <p:grpSpPr>
          <a:xfrm flipH="1">
            <a:off x="3196775" y="2446480"/>
            <a:ext cx="1303056" cy="784574"/>
            <a:chOff x="548640" y="1866106"/>
            <a:chExt cx="924574" cy="437990"/>
          </a:xfrm>
          <a:effectLst>
            <a:outerShdw blurRad="50800" dist="38100" algn="l" rotWithShape="0">
              <a:prstClr val="black">
                <a:alpha val="40000"/>
              </a:prstClr>
            </a:outerShdw>
          </a:effectLst>
        </p:grpSpPr>
        <p:sp>
          <p:nvSpPr>
            <p:cNvPr id="77" name="Down Arrow 76"/>
            <p:cNvSpPr/>
            <p:nvPr/>
          </p:nvSpPr>
          <p:spPr bwMode="auto">
            <a:xfrm>
              <a:off x="548640" y="1879599"/>
              <a:ext cx="205740" cy="424497"/>
            </a:xfrm>
            <a:prstGeom prst="downArrow">
              <a:avLst/>
            </a:prstGeom>
            <a:gradFill flip="none" rotWithShape="1">
              <a:gsLst>
                <a:gs pos="0">
                  <a:schemeClr val="tx1"/>
                </a:gs>
                <a:gs pos="60000">
                  <a:schemeClr val="tx1"/>
                </a:gs>
                <a:gs pos="100000">
                  <a:schemeClr val="accent1">
                    <a:tint val="23500"/>
                    <a:satMod val="160000"/>
                    <a:alpha val="0"/>
                  </a:scheme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pitchFamily="34" charset="-128"/>
                <a:cs typeface="Arial" charset="0"/>
              </a:endParaRPr>
            </a:p>
          </p:txBody>
        </p:sp>
        <p:sp>
          <p:nvSpPr>
            <p:cNvPr id="78" name="Freeform 77"/>
            <p:cNvSpPr/>
            <p:nvPr/>
          </p:nvSpPr>
          <p:spPr bwMode="auto">
            <a:xfrm>
              <a:off x="614747" y="1866106"/>
              <a:ext cx="858467" cy="311332"/>
            </a:xfrm>
            <a:custGeom>
              <a:avLst/>
              <a:gdLst>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23503"/>
                <a:gd name="connsiteY0" fmla="*/ 17462 h 408780"/>
                <a:gd name="connsiteX1" fmla="*/ 609600 w 723503"/>
                <a:gd name="connsiteY1" fmla="*/ 24605 h 408780"/>
                <a:gd name="connsiteX2" fmla="*/ 514350 w 723503"/>
                <a:gd name="connsiteY2" fmla="*/ 41274 h 408780"/>
                <a:gd name="connsiteX3" fmla="*/ 431006 w 723503"/>
                <a:gd name="connsiteY3" fmla="*/ 67468 h 408780"/>
                <a:gd name="connsiteX4" fmla="*/ 350044 w 723503"/>
                <a:gd name="connsiteY4" fmla="*/ 100805 h 408780"/>
                <a:gd name="connsiteX5" fmla="*/ 264319 w 723503"/>
                <a:gd name="connsiteY5" fmla="*/ 146049 h 408780"/>
                <a:gd name="connsiteX6" fmla="*/ 180975 w 723503"/>
                <a:gd name="connsiteY6" fmla="*/ 210343 h 408780"/>
                <a:gd name="connsiteX7" fmla="*/ 111919 w 723503"/>
                <a:gd name="connsiteY7" fmla="*/ 274637 h 408780"/>
                <a:gd name="connsiteX8" fmla="*/ 57150 w 723503"/>
                <a:gd name="connsiteY8" fmla="*/ 341312 h 408780"/>
                <a:gd name="connsiteX9" fmla="*/ 33338 w 723503"/>
                <a:gd name="connsiteY9" fmla="*/ 374649 h 408780"/>
                <a:gd name="connsiteX10" fmla="*/ 21431 w 723503"/>
                <a:gd name="connsiteY10" fmla="*/ 393699 h 408780"/>
                <a:gd name="connsiteX11" fmla="*/ 161925 w 723503"/>
                <a:gd name="connsiteY11" fmla="*/ 284162 h 408780"/>
                <a:gd name="connsiteX12" fmla="*/ 292894 w 723503"/>
                <a:gd name="connsiteY12" fmla="*/ 212724 h 408780"/>
                <a:gd name="connsiteX13" fmla="*/ 411956 w 723503"/>
                <a:gd name="connsiteY13" fmla="*/ 167480 h 408780"/>
                <a:gd name="connsiteX14" fmla="*/ 519113 w 723503"/>
                <a:gd name="connsiteY14" fmla="*/ 138905 h 408780"/>
                <a:gd name="connsiteX15" fmla="*/ 635794 w 723503"/>
                <a:gd name="connsiteY15" fmla="*/ 129380 h 408780"/>
                <a:gd name="connsiteX16" fmla="*/ 707231 w 723503"/>
                <a:gd name="connsiteY16" fmla="*/ 129380 h 408780"/>
                <a:gd name="connsiteX17" fmla="*/ 707231 w 723503"/>
                <a:gd name="connsiteY17" fmla="*/ 17462 h 408780"/>
                <a:gd name="connsiteX0" fmla="*/ 707231 w 707231"/>
                <a:gd name="connsiteY0" fmla="*/ 17462 h 408780"/>
                <a:gd name="connsiteX1" fmla="*/ 609600 w 707231"/>
                <a:gd name="connsiteY1" fmla="*/ 24605 h 408780"/>
                <a:gd name="connsiteX2" fmla="*/ 514350 w 707231"/>
                <a:gd name="connsiteY2" fmla="*/ 41274 h 408780"/>
                <a:gd name="connsiteX3" fmla="*/ 431006 w 707231"/>
                <a:gd name="connsiteY3" fmla="*/ 67468 h 408780"/>
                <a:gd name="connsiteX4" fmla="*/ 350044 w 707231"/>
                <a:gd name="connsiteY4" fmla="*/ 100805 h 408780"/>
                <a:gd name="connsiteX5" fmla="*/ 264319 w 707231"/>
                <a:gd name="connsiteY5" fmla="*/ 146049 h 408780"/>
                <a:gd name="connsiteX6" fmla="*/ 180975 w 707231"/>
                <a:gd name="connsiteY6" fmla="*/ 210343 h 408780"/>
                <a:gd name="connsiteX7" fmla="*/ 111919 w 707231"/>
                <a:gd name="connsiteY7" fmla="*/ 274637 h 408780"/>
                <a:gd name="connsiteX8" fmla="*/ 57150 w 707231"/>
                <a:gd name="connsiteY8" fmla="*/ 341312 h 408780"/>
                <a:gd name="connsiteX9" fmla="*/ 33338 w 707231"/>
                <a:gd name="connsiteY9" fmla="*/ 374649 h 408780"/>
                <a:gd name="connsiteX10" fmla="*/ 21431 w 707231"/>
                <a:gd name="connsiteY10" fmla="*/ 393699 h 408780"/>
                <a:gd name="connsiteX11" fmla="*/ 161925 w 707231"/>
                <a:gd name="connsiteY11" fmla="*/ 284162 h 408780"/>
                <a:gd name="connsiteX12" fmla="*/ 292894 w 707231"/>
                <a:gd name="connsiteY12" fmla="*/ 212724 h 408780"/>
                <a:gd name="connsiteX13" fmla="*/ 411956 w 707231"/>
                <a:gd name="connsiteY13" fmla="*/ 167480 h 408780"/>
                <a:gd name="connsiteX14" fmla="*/ 519113 w 707231"/>
                <a:gd name="connsiteY14" fmla="*/ 138905 h 408780"/>
                <a:gd name="connsiteX15" fmla="*/ 635794 w 707231"/>
                <a:gd name="connsiteY15" fmla="*/ 129380 h 408780"/>
                <a:gd name="connsiteX16" fmla="*/ 707231 w 707231"/>
                <a:gd name="connsiteY16" fmla="*/ 129380 h 408780"/>
                <a:gd name="connsiteX17" fmla="*/ 707231 w 707231"/>
                <a:gd name="connsiteY17" fmla="*/ 17462 h 408780"/>
                <a:gd name="connsiteX0" fmla="*/ 707231 w 707231"/>
                <a:gd name="connsiteY0" fmla="*/ 17462 h 408780"/>
                <a:gd name="connsiteX1" fmla="*/ 609600 w 707231"/>
                <a:gd name="connsiteY1" fmla="*/ 24605 h 408780"/>
                <a:gd name="connsiteX2" fmla="*/ 514350 w 707231"/>
                <a:gd name="connsiteY2" fmla="*/ 41274 h 408780"/>
                <a:gd name="connsiteX3" fmla="*/ 431006 w 707231"/>
                <a:gd name="connsiteY3" fmla="*/ 67468 h 408780"/>
                <a:gd name="connsiteX4" fmla="*/ 350044 w 707231"/>
                <a:gd name="connsiteY4" fmla="*/ 100805 h 408780"/>
                <a:gd name="connsiteX5" fmla="*/ 264319 w 707231"/>
                <a:gd name="connsiteY5" fmla="*/ 146049 h 408780"/>
                <a:gd name="connsiteX6" fmla="*/ 180975 w 707231"/>
                <a:gd name="connsiteY6" fmla="*/ 210343 h 408780"/>
                <a:gd name="connsiteX7" fmla="*/ 111919 w 707231"/>
                <a:gd name="connsiteY7" fmla="*/ 274637 h 408780"/>
                <a:gd name="connsiteX8" fmla="*/ 57150 w 707231"/>
                <a:gd name="connsiteY8" fmla="*/ 341312 h 408780"/>
                <a:gd name="connsiteX9" fmla="*/ 33338 w 707231"/>
                <a:gd name="connsiteY9" fmla="*/ 374649 h 408780"/>
                <a:gd name="connsiteX10" fmla="*/ 21431 w 707231"/>
                <a:gd name="connsiteY10" fmla="*/ 393699 h 408780"/>
                <a:gd name="connsiteX11" fmla="*/ 161925 w 707231"/>
                <a:gd name="connsiteY11" fmla="*/ 284162 h 408780"/>
                <a:gd name="connsiteX12" fmla="*/ 292894 w 707231"/>
                <a:gd name="connsiteY12" fmla="*/ 212724 h 408780"/>
                <a:gd name="connsiteX13" fmla="*/ 411956 w 707231"/>
                <a:gd name="connsiteY13" fmla="*/ 167480 h 408780"/>
                <a:gd name="connsiteX14" fmla="*/ 519113 w 707231"/>
                <a:gd name="connsiteY14" fmla="*/ 138905 h 408780"/>
                <a:gd name="connsiteX15" fmla="*/ 635794 w 707231"/>
                <a:gd name="connsiteY15" fmla="*/ 129380 h 408780"/>
                <a:gd name="connsiteX16" fmla="*/ 707231 w 707231"/>
                <a:gd name="connsiteY16" fmla="*/ 129380 h 408780"/>
                <a:gd name="connsiteX17" fmla="*/ 707231 w 707231"/>
                <a:gd name="connsiteY17" fmla="*/ 17462 h 408780"/>
                <a:gd name="connsiteX0" fmla="*/ 707231 w 707231"/>
                <a:gd name="connsiteY0" fmla="*/ 0 h 391318"/>
                <a:gd name="connsiteX1" fmla="*/ 609600 w 707231"/>
                <a:gd name="connsiteY1" fmla="*/ 7143 h 391318"/>
                <a:gd name="connsiteX2" fmla="*/ 514350 w 707231"/>
                <a:gd name="connsiteY2" fmla="*/ 23812 h 391318"/>
                <a:gd name="connsiteX3" fmla="*/ 431006 w 707231"/>
                <a:gd name="connsiteY3" fmla="*/ 50006 h 391318"/>
                <a:gd name="connsiteX4" fmla="*/ 350044 w 707231"/>
                <a:gd name="connsiteY4" fmla="*/ 83343 h 391318"/>
                <a:gd name="connsiteX5" fmla="*/ 264319 w 707231"/>
                <a:gd name="connsiteY5" fmla="*/ 128587 h 391318"/>
                <a:gd name="connsiteX6" fmla="*/ 180975 w 707231"/>
                <a:gd name="connsiteY6" fmla="*/ 192881 h 391318"/>
                <a:gd name="connsiteX7" fmla="*/ 111919 w 707231"/>
                <a:gd name="connsiteY7" fmla="*/ 257175 h 391318"/>
                <a:gd name="connsiteX8" fmla="*/ 57150 w 707231"/>
                <a:gd name="connsiteY8" fmla="*/ 323850 h 391318"/>
                <a:gd name="connsiteX9" fmla="*/ 33338 w 707231"/>
                <a:gd name="connsiteY9" fmla="*/ 357187 h 391318"/>
                <a:gd name="connsiteX10" fmla="*/ 21431 w 707231"/>
                <a:gd name="connsiteY10" fmla="*/ 376237 h 391318"/>
                <a:gd name="connsiteX11" fmla="*/ 161925 w 707231"/>
                <a:gd name="connsiteY11" fmla="*/ 266700 h 391318"/>
                <a:gd name="connsiteX12" fmla="*/ 292894 w 707231"/>
                <a:gd name="connsiteY12" fmla="*/ 195262 h 391318"/>
                <a:gd name="connsiteX13" fmla="*/ 411956 w 707231"/>
                <a:gd name="connsiteY13" fmla="*/ 150018 h 391318"/>
                <a:gd name="connsiteX14" fmla="*/ 519113 w 707231"/>
                <a:gd name="connsiteY14" fmla="*/ 121443 h 391318"/>
                <a:gd name="connsiteX15" fmla="*/ 635794 w 707231"/>
                <a:gd name="connsiteY15" fmla="*/ 111918 h 391318"/>
                <a:gd name="connsiteX16" fmla="*/ 707231 w 707231"/>
                <a:gd name="connsiteY16" fmla="*/ 111918 h 391318"/>
                <a:gd name="connsiteX17" fmla="*/ 707231 w 707231"/>
                <a:gd name="connsiteY17" fmla="*/ 0 h 391318"/>
                <a:gd name="connsiteX0" fmla="*/ 691355 w 691355"/>
                <a:gd name="connsiteY0" fmla="*/ 0 h 366712"/>
                <a:gd name="connsiteX1" fmla="*/ 593724 w 691355"/>
                <a:gd name="connsiteY1" fmla="*/ 7143 h 366712"/>
                <a:gd name="connsiteX2" fmla="*/ 498474 w 691355"/>
                <a:gd name="connsiteY2" fmla="*/ 23812 h 366712"/>
                <a:gd name="connsiteX3" fmla="*/ 41513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41513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99880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34168 w 691355"/>
                <a:gd name="connsiteY4" fmla="*/ 83343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18918 w 691355"/>
                <a:gd name="connsiteY4" fmla="*/ 75619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48443 w 691355"/>
                <a:gd name="connsiteY5" fmla="*/ 128587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65099 w 691355"/>
                <a:gd name="connsiteY6" fmla="*/ 192881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30786 w 691355"/>
                <a:gd name="connsiteY6" fmla="*/ 177434 h 366712"/>
                <a:gd name="connsiteX7" fmla="*/ 96043 w 691355"/>
                <a:gd name="connsiteY7" fmla="*/ 257175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691355 w 691355"/>
                <a:gd name="connsiteY0" fmla="*/ 0 h 366712"/>
                <a:gd name="connsiteX1" fmla="*/ 593724 w 691355"/>
                <a:gd name="connsiteY1" fmla="*/ 7143 h 366712"/>
                <a:gd name="connsiteX2" fmla="*/ 487037 w 691355"/>
                <a:gd name="connsiteY2" fmla="*/ 21238 h 366712"/>
                <a:gd name="connsiteX3" fmla="*/ 382724 w 691355"/>
                <a:gd name="connsiteY3" fmla="*/ 50006 h 366712"/>
                <a:gd name="connsiteX4" fmla="*/ 301762 w 691355"/>
                <a:gd name="connsiteY4" fmla="*/ 80767 h 366712"/>
                <a:gd name="connsiteX5" fmla="*/ 216037 w 691355"/>
                <a:gd name="connsiteY5" fmla="*/ 120864 h 366712"/>
                <a:gd name="connsiteX6" fmla="*/ 130786 w 691355"/>
                <a:gd name="connsiteY6" fmla="*/ 177434 h 366712"/>
                <a:gd name="connsiteX7" fmla="*/ 69355 w 691355"/>
                <a:gd name="connsiteY7" fmla="*/ 228856 h 366712"/>
                <a:gd name="connsiteX8" fmla="*/ 41274 w 691355"/>
                <a:gd name="connsiteY8" fmla="*/ 323850 h 366712"/>
                <a:gd name="connsiteX9" fmla="*/ 17462 w 691355"/>
                <a:gd name="connsiteY9" fmla="*/ 357187 h 366712"/>
                <a:gd name="connsiteX10" fmla="*/ 146049 w 691355"/>
                <a:gd name="connsiteY10" fmla="*/ 266700 h 366712"/>
                <a:gd name="connsiteX11" fmla="*/ 277018 w 691355"/>
                <a:gd name="connsiteY11" fmla="*/ 195262 h 366712"/>
                <a:gd name="connsiteX12" fmla="*/ 396080 w 691355"/>
                <a:gd name="connsiteY12" fmla="*/ 150018 h 366712"/>
                <a:gd name="connsiteX13" fmla="*/ 503237 w 691355"/>
                <a:gd name="connsiteY13" fmla="*/ 121443 h 366712"/>
                <a:gd name="connsiteX14" fmla="*/ 619918 w 691355"/>
                <a:gd name="connsiteY14" fmla="*/ 111918 h 366712"/>
                <a:gd name="connsiteX15" fmla="*/ 691355 w 691355"/>
                <a:gd name="connsiteY15" fmla="*/ 111918 h 366712"/>
                <a:gd name="connsiteX16" fmla="*/ 691355 w 691355"/>
                <a:gd name="connsiteY16" fmla="*/ 0 h 366712"/>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2050 w 706387"/>
                <a:gd name="connsiteY11" fmla="*/ 195262 h 363279"/>
                <a:gd name="connsiteX12" fmla="*/ 411112 w 706387"/>
                <a:gd name="connsiteY12" fmla="*/ 150018 h 363279"/>
                <a:gd name="connsiteX13" fmla="*/ 518269 w 706387"/>
                <a:gd name="connsiteY13" fmla="*/ 121443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2050 w 706387"/>
                <a:gd name="connsiteY11" fmla="*/ 195262 h 363279"/>
                <a:gd name="connsiteX12" fmla="*/ 411112 w 706387"/>
                <a:gd name="connsiteY12" fmla="*/ 150018 h 363279"/>
                <a:gd name="connsiteX13" fmla="*/ 506832 w 706387"/>
                <a:gd name="connsiteY13" fmla="*/ 126591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3279"/>
                <a:gd name="connsiteX1" fmla="*/ 608756 w 706387"/>
                <a:gd name="connsiteY1" fmla="*/ 7143 h 363279"/>
                <a:gd name="connsiteX2" fmla="*/ 502069 w 706387"/>
                <a:gd name="connsiteY2" fmla="*/ 21238 h 363279"/>
                <a:gd name="connsiteX3" fmla="*/ 397756 w 706387"/>
                <a:gd name="connsiteY3" fmla="*/ 50006 h 363279"/>
                <a:gd name="connsiteX4" fmla="*/ 316794 w 706387"/>
                <a:gd name="connsiteY4" fmla="*/ 80767 h 363279"/>
                <a:gd name="connsiteX5" fmla="*/ 231069 w 706387"/>
                <a:gd name="connsiteY5" fmla="*/ 120864 h 363279"/>
                <a:gd name="connsiteX6" fmla="*/ 145818 w 706387"/>
                <a:gd name="connsiteY6" fmla="*/ 177434 h 363279"/>
                <a:gd name="connsiteX7" fmla="*/ 84387 w 706387"/>
                <a:gd name="connsiteY7" fmla="*/ 228856 h 363279"/>
                <a:gd name="connsiteX8" fmla="*/ 8649 w 706387"/>
                <a:gd name="connsiteY8" fmla="*/ 303255 h 363279"/>
                <a:gd name="connsiteX9" fmla="*/ 32494 w 706387"/>
                <a:gd name="connsiteY9" fmla="*/ 357187 h 363279"/>
                <a:gd name="connsiteX10" fmla="*/ 161081 w 706387"/>
                <a:gd name="connsiteY10" fmla="*/ 266700 h 363279"/>
                <a:gd name="connsiteX11" fmla="*/ 295863 w 706387"/>
                <a:gd name="connsiteY11" fmla="*/ 184964 h 363279"/>
                <a:gd name="connsiteX12" fmla="*/ 411112 w 706387"/>
                <a:gd name="connsiteY12" fmla="*/ 150018 h 363279"/>
                <a:gd name="connsiteX13" fmla="*/ 506832 w 706387"/>
                <a:gd name="connsiteY13" fmla="*/ 126591 h 363279"/>
                <a:gd name="connsiteX14" fmla="*/ 634950 w 706387"/>
                <a:gd name="connsiteY14" fmla="*/ 111918 h 363279"/>
                <a:gd name="connsiteX15" fmla="*/ 706387 w 706387"/>
                <a:gd name="connsiteY15" fmla="*/ 111918 h 363279"/>
                <a:gd name="connsiteX16" fmla="*/ 706387 w 706387"/>
                <a:gd name="connsiteY16" fmla="*/ 0 h 363279"/>
                <a:gd name="connsiteX0" fmla="*/ 706387 w 706387"/>
                <a:gd name="connsiteY0" fmla="*/ 0 h 366712"/>
                <a:gd name="connsiteX1" fmla="*/ 608756 w 706387"/>
                <a:gd name="connsiteY1" fmla="*/ 7143 h 366712"/>
                <a:gd name="connsiteX2" fmla="*/ 502069 w 706387"/>
                <a:gd name="connsiteY2" fmla="*/ 21238 h 366712"/>
                <a:gd name="connsiteX3" fmla="*/ 397756 w 706387"/>
                <a:gd name="connsiteY3" fmla="*/ 50006 h 366712"/>
                <a:gd name="connsiteX4" fmla="*/ 316794 w 706387"/>
                <a:gd name="connsiteY4" fmla="*/ 80767 h 366712"/>
                <a:gd name="connsiteX5" fmla="*/ 231069 w 706387"/>
                <a:gd name="connsiteY5" fmla="*/ 120864 h 366712"/>
                <a:gd name="connsiteX6" fmla="*/ 145818 w 706387"/>
                <a:gd name="connsiteY6" fmla="*/ 177434 h 366712"/>
                <a:gd name="connsiteX7" fmla="*/ 84387 w 706387"/>
                <a:gd name="connsiteY7" fmla="*/ 228856 h 366712"/>
                <a:gd name="connsiteX8" fmla="*/ 8649 w 706387"/>
                <a:gd name="connsiteY8" fmla="*/ 303255 h 366712"/>
                <a:gd name="connsiteX9" fmla="*/ 32494 w 706387"/>
                <a:gd name="connsiteY9" fmla="*/ 357187 h 366712"/>
                <a:gd name="connsiteX10" fmla="*/ 151550 w 706387"/>
                <a:gd name="connsiteY10" fmla="*/ 246104 h 366712"/>
                <a:gd name="connsiteX11" fmla="*/ 295863 w 706387"/>
                <a:gd name="connsiteY11" fmla="*/ 184964 h 366712"/>
                <a:gd name="connsiteX12" fmla="*/ 411112 w 706387"/>
                <a:gd name="connsiteY12" fmla="*/ 150018 h 366712"/>
                <a:gd name="connsiteX13" fmla="*/ 506832 w 706387"/>
                <a:gd name="connsiteY13" fmla="*/ 126591 h 366712"/>
                <a:gd name="connsiteX14" fmla="*/ 634950 w 706387"/>
                <a:gd name="connsiteY14" fmla="*/ 111918 h 366712"/>
                <a:gd name="connsiteX15" fmla="*/ 706387 w 706387"/>
                <a:gd name="connsiteY15" fmla="*/ 111918 h 366712"/>
                <a:gd name="connsiteX16" fmla="*/ 706387 w 706387"/>
                <a:gd name="connsiteY16" fmla="*/ 0 h 366712"/>
                <a:gd name="connsiteX0" fmla="*/ 711054 w 711054"/>
                <a:gd name="connsiteY0" fmla="*/ 0 h 346117"/>
                <a:gd name="connsiteX1" fmla="*/ 613423 w 711054"/>
                <a:gd name="connsiteY1" fmla="*/ 7143 h 346117"/>
                <a:gd name="connsiteX2" fmla="*/ 506736 w 711054"/>
                <a:gd name="connsiteY2" fmla="*/ 21238 h 346117"/>
                <a:gd name="connsiteX3" fmla="*/ 402423 w 711054"/>
                <a:gd name="connsiteY3" fmla="*/ 50006 h 346117"/>
                <a:gd name="connsiteX4" fmla="*/ 321461 w 711054"/>
                <a:gd name="connsiteY4" fmla="*/ 80767 h 346117"/>
                <a:gd name="connsiteX5" fmla="*/ 235736 w 711054"/>
                <a:gd name="connsiteY5" fmla="*/ 120864 h 346117"/>
                <a:gd name="connsiteX6" fmla="*/ 150485 w 711054"/>
                <a:gd name="connsiteY6" fmla="*/ 177434 h 346117"/>
                <a:gd name="connsiteX7" fmla="*/ 89054 w 711054"/>
                <a:gd name="connsiteY7" fmla="*/ 228856 h 346117"/>
                <a:gd name="connsiteX8" fmla="*/ 13316 w 711054"/>
                <a:gd name="connsiteY8" fmla="*/ 303255 h 346117"/>
                <a:gd name="connsiteX9" fmla="*/ 23817 w 711054"/>
                <a:gd name="connsiteY9" fmla="*/ 336592 h 346117"/>
                <a:gd name="connsiteX10" fmla="*/ 156217 w 711054"/>
                <a:gd name="connsiteY10" fmla="*/ 246104 h 346117"/>
                <a:gd name="connsiteX11" fmla="*/ 300530 w 711054"/>
                <a:gd name="connsiteY11" fmla="*/ 184964 h 346117"/>
                <a:gd name="connsiteX12" fmla="*/ 415779 w 711054"/>
                <a:gd name="connsiteY12" fmla="*/ 150018 h 346117"/>
                <a:gd name="connsiteX13" fmla="*/ 511499 w 711054"/>
                <a:gd name="connsiteY13" fmla="*/ 126591 h 346117"/>
                <a:gd name="connsiteX14" fmla="*/ 639617 w 711054"/>
                <a:gd name="connsiteY14" fmla="*/ 111918 h 346117"/>
                <a:gd name="connsiteX15" fmla="*/ 711054 w 711054"/>
                <a:gd name="connsiteY15" fmla="*/ 111918 h 346117"/>
                <a:gd name="connsiteX16" fmla="*/ 711054 w 711054"/>
                <a:gd name="connsiteY16" fmla="*/ 0 h 346117"/>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87214 w 697738"/>
                <a:gd name="connsiteY11" fmla="*/ 184964 h 336592"/>
                <a:gd name="connsiteX12" fmla="*/ 402463 w 697738"/>
                <a:gd name="connsiteY12" fmla="*/ 150018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87214 w 697738"/>
                <a:gd name="connsiteY11" fmla="*/ 184964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526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89107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400544 w 697738"/>
                <a:gd name="connsiteY3" fmla="*/ 50006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26301 w 697738"/>
                <a:gd name="connsiteY14" fmla="*/ 111918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8145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2426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42901 w 697738"/>
                <a:gd name="connsiteY10" fmla="*/ 246104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7738 w 697738"/>
                <a:gd name="connsiteY0" fmla="*/ 0 h 336592"/>
                <a:gd name="connsiteX1" fmla="*/ 600107 w 697738"/>
                <a:gd name="connsiteY1" fmla="*/ 7143 h 336592"/>
                <a:gd name="connsiteX2" fmla="*/ 493420 w 697738"/>
                <a:gd name="connsiteY2" fmla="*/ 21238 h 336592"/>
                <a:gd name="connsiteX3" fmla="*/ 392919 w 697738"/>
                <a:gd name="connsiteY3" fmla="*/ 47432 h 336592"/>
                <a:gd name="connsiteX4" fmla="*/ 302426 w 697738"/>
                <a:gd name="connsiteY4" fmla="*/ 80767 h 336592"/>
                <a:gd name="connsiteX5" fmla="*/ 222420 w 697738"/>
                <a:gd name="connsiteY5" fmla="*/ 120864 h 336592"/>
                <a:gd name="connsiteX6" fmla="*/ 137169 w 697738"/>
                <a:gd name="connsiteY6" fmla="*/ 177434 h 336592"/>
                <a:gd name="connsiteX7" fmla="*/ 75738 w 697738"/>
                <a:gd name="connsiteY7" fmla="*/ 228856 h 336592"/>
                <a:gd name="connsiteX8" fmla="*/ 0 w 697738"/>
                <a:gd name="connsiteY8" fmla="*/ 303255 h 336592"/>
                <a:gd name="connsiteX9" fmla="*/ 10501 w 697738"/>
                <a:gd name="connsiteY9" fmla="*/ 336592 h 336592"/>
                <a:gd name="connsiteX10" fmla="*/ 137182 w 697738"/>
                <a:gd name="connsiteY10" fmla="*/ 253828 h 336592"/>
                <a:gd name="connsiteX11" fmla="*/ 262433 w 697738"/>
                <a:gd name="connsiteY11" fmla="*/ 190112 h 336592"/>
                <a:gd name="connsiteX12" fmla="*/ 391026 w 697738"/>
                <a:gd name="connsiteY12" fmla="*/ 147444 h 336592"/>
                <a:gd name="connsiteX13" fmla="*/ 498183 w 697738"/>
                <a:gd name="connsiteY13" fmla="*/ 126591 h 336592"/>
                <a:gd name="connsiteX14" fmla="*/ 612958 w 697738"/>
                <a:gd name="connsiteY14" fmla="*/ 114493 h 336592"/>
                <a:gd name="connsiteX15" fmla="*/ 697738 w 697738"/>
                <a:gd name="connsiteY15" fmla="*/ 111918 h 336592"/>
                <a:gd name="connsiteX16" fmla="*/ 697738 w 697738"/>
                <a:gd name="connsiteY16" fmla="*/ 0 h 336592"/>
                <a:gd name="connsiteX0" fmla="*/ 690113 w 690113"/>
                <a:gd name="connsiteY0" fmla="*/ 0 h 336592"/>
                <a:gd name="connsiteX1" fmla="*/ 592482 w 690113"/>
                <a:gd name="connsiteY1" fmla="*/ 7143 h 336592"/>
                <a:gd name="connsiteX2" fmla="*/ 485795 w 690113"/>
                <a:gd name="connsiteY2" fmla="*/ 21238 h 336592"/>
                <a:gd name="connsiteX3" fmla="*/ 385294 w 690113"/>
                <a:gd name="connsiteY3" fmla="*/ 47432 h 336592"/>
                <a:gd name="connsiteX4" fmla="*/ 294801 w 690113"/>
                <a:gd name="connsiteY4" fmla="*/ 80767 h 336592"/>
                <a:gd name="connsiteX5" fmla="*/ 214795 w 690113"/>
                <a:gd name="connsiteY5" fmla="*/ 120864 h 336592"/>
                <a:gd name="connsiteX6" fmla="*/ 129544 w 690113"/>
                <a:gd name="connsiteY6" fmla="*/ 177434 h 336592"/>
                <a:gd name="connsiteX7" fmla="*/ 68113 w 690113"/>
                <a:gd name="connsiteY7" fmla="*/ 228856 h 336592"/>
                <a:gd name="connsiteX8" fmla="*/ 0 w 690113"/>
                <a:gd name="connsiteY8" fmla="*/ 298106 h 336592"/>
                <a:gd name="connsiteX9" fmla="*/ 2876 w 690113"/>
                <a:gd name="connsiteY9" fmla="*/ 336592 h 336592"/>
                <a:gd name="connsiteX10" fmla="*/ 129557 w 690113"/>
                <a:gd name="connsiteY10" fmla="*/ 253828 h 336592"/>
                <a:gd name="connsiteX11" fmla="*/ 254808 w 690113"/>
                <a:gd name="connsiteY11" fmla="*/ 190112 h 336592"/>
                <a:gd name="connsiteX12" fmla="*/ 383401 w 690113"/>
                <a:gd name="connsiteY12" fmla="*/ 147444 h 336592"/>
                <a:gd name="connsiteX13" fmla="*/ 490558 w 690113"/>
                <a:gd name="connsiteY13" fmla="*/ 126591 h 336592"/>
                <a:gd name="connsiteX14" fmla="*/ 605333 w 690113"/>
                <a:gd name="connsiteY14" fmla="*/ 114493 h 336592"/>
                <a:gd name="connsiteX15" fmla="*/ 690113 w 690113"/>
                <a:gd name="connsiteY15" fmla="*/ 111918 h 336592"/>
                <a:gd name="connsiteX16" fmla="*/ 690113 w 690113"/>
                <a:gd name="connsiteY16" fmla="*/ 0 h 336592"/>
                <a:gd name="connsiteX0" fmla="*/ 687237 w 687237"/>
                <a:gd name="connsiteY0" fmla="*/ 0 h 336592"/>
                <a:gd name="connsiteX1" fmla="*/ 589606 w 687237"/>
                <a:gd name="connsiteY1" fmla="*/ 7143 h 336592"/>
                <a:gd name="connsiteX2" fmla="*/ 482919 w 687237"/>
                <a:gd name="connsiteY2" fmla="*/ 21238 h 336592"/>
                <a:gd name="connsiteX3" fmla="*/ 382418 w 687237"/>
                <a:gd name="connsiteY3" fmla="*/ 47432 h 336592"/>
                <a:gd name="connsiteX4" fmla="*/ 291925 w 687237"/>
                <a:gd name="connsiteY4" fmla="*/ 80767 h 336592"/>
                <a:gd name="connsiteX5" fmla="*/ 211919 w 687237"/>
                <a:gd name="connsiteY5" fmla="*/ 120864 h 336592"/>
                <a:gd name="connsiteX6" fmla="*/ 126668 w 687237"/>
                <a:gd name="connsiteY6" fmla="*/ 177434 h 336592"/>
                <a:gd name="connsiteX7" fmla="*/ 65237 w 687237"/>
                <a:gd name="connsiteY7" fmla="*/ 228856 h 336592"/>
                <a:gd name="connsiteX8" fmla="*/ 936 w 687237"/>
                <a:gd name="connsiteY8" fmla="*/ 290382 h 336592"/>
                <a:gd name="connsiteX9" fmla="*/ 0 w 687237"/>
                <a:gd name="connsiteY9" fmla="*/ 336592 h 336592"/>
                <a:gd name="connsiteX10" fmla="*/ 126681 w 687237"/>
                <a:gd name="connsiteY10" fmla="*/ 253828 h 336592"/>
                <a:gd name="connsiteX11" fmla="*/ 251932 w 687237"/>
                <a:gd name="connsiteY11" fmla="*/ 190112 h 336592"/>
                <a:gd name="connsiteX12" fmla="*/ 380525 w 687237"/>
                <a:gd name="connsiteY12" fmla="*/ 147444 h 336592"/>
                <a:gd name="connsiteX13" fmla="*/ 487682 w 687237"/>
                <a:gd name="connsiteY13" fmla="*/ 126591 h 336592"/>
                <a:gd name="connsiteX14" fmla="*/ 602457 w 687237"/>
                <a:gd name="connsiteY14" fmla="*/ 114493 h 336592"/>
                <a:gd name="connsiteX15" fmla="*/ 687237 w 687237"/>
                <a:gd name="connsiteY15" fmla="*/ 111918 h 336592"/>
                <a:gd name="connsiteX16" fmla="*/ 687237 w 687237"/>
                <a:gd name="connsiteY16" fmla="*/ 0 h 336592"/>
                <a:gd name="connsiteX0" fmla="*/ 687237 w 687237"/>
                <a:gd name="connsiteY0" fmla="*/ 0 h 336592"/>
                <a:gd name="connsiteX1" fmla="*/ 589606 w 687237"/>
                <a:gd name="connsiteY1" fmla="*/ 7143 h 336592"/>
                <a:gd name="connsiteX2" fmla="*/ 482919 w 687237"/>
                <a:gd name="connsiteY2" fmla="*/ 21238 h 336592"/>
                <a:gd name="connsiteX3" fmla="*/ 382418 w 687237"/>
                <a:gd name="connsiteY3" fmla="*/ 47432 h 336592"/>
                <a:gd name="connsiteX4" fmla="*/ 291925 w 687237"/>
                <a:gd name="connsiteY4" fmla="*/ 80767 h 336592"/>
                <a:gd name="connsiteX5" fmla="*/ 211919 w 687237"/>
                <a:gd name="connsiteY5" fmla="*/ 120864 h 336592"/>
                <a:gd name="connsiteX6" fmla="*/ 126668 w 687237"/>
                <a:gd name="connsiteY6" fmla="*/ 177434 h 336592"/>
                <a:gd name="connsiteX7" fmla="*/ 55706 w 687237"/>
                <a:gd name="connsiteY7" fmla="*/ 234005 h 336592"/>
                <a:gd name="connsiteX8" fmla="*/ 936 w 687237"/>
                <a:gd name="connsiteY8" fmla="*/ 290382 h 336592"/>
                <a:gd name="connsiteX9" fmla="*/ 0 w 687237"/>
                <a:gd name="connsiteY9" fmla="*/ 336592 h 336592"/>
                <a:gd name="connsiteX10" fmla="*/ 126681 w 687237"/>
                <a:gd name="connsiteY10" fmla="*/ 253828 h 336592"/>
                <a:gd name="connsiteX11" fmla="*/ 251932 w 687237"/>
                <a:gd name="connsiteY11" fmla="*/ 190112 h 336592"/>
                <a:gd name="connsiteX12" fmla="*/ 380525 w 687237"/>
                <a:gd name="connsiteY12" fmla="*/ 147444 h 336592"/>
                <a:gd name="connsiteX13" fmla="*/ 487682 w 687237"/>
                <a:gd name="connsiteY13" fmla="*/ 126591 h 336592"/>
                <a:gd name="connsiteX14" fmla="*/ 602457 w 687237"/>
                <a:gd name="connsiteY14" fmla="*/ 114493 h 336592"/>
                <a:gd name="connsiteX15" fmla="*/ 687237 w 687237"/>
                <a:gd name="connsiteY15" fmla="*/ 111918 h 336592"/>
                <a:gd name="connsiteX16" fmla="*/ 687237 w 687237"/>
                <a:gd name="connsiteY16" fmla="*/ 0 h 33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237" h="336592">
                  <a:moveTo>
                    <a:pt x="687237" y="0"/>
                  </a:moveTo>
                  <a:lnTo>
                    <a:pt x="589606" y="7143"/>
                  </a:lnTo>
                  <a:cubicBezTo>
                    <a:pt x="557459" y="11112"/>
                    <a:pt x="517450" y="14523"/>
                    <a:pt x="482919" y="21238"/>
                  </a:cubicBezTo>
                  <a:cubicBezTo>
                    <a:pt x="448388" y="27953"/>
                    <a:pt x="414250" y="37511"/>
                    <a:pt x="382418" y="47432"/>
                  </a:cubicBezTo>
                  <a:cubicBezTo>
                    <a:pt x="350586" y="57353"/>
                    <a:pt x="320341" y="68528"/>
                    <a:pt x="291925" y="80767"/>
                  </a:cubicBezTo>
                  <a:cubicBezTo>
                    <a:pt x="263509" y="93006"/>
                    <a:pt x="239462" y="104753"/>
                    <a:pt x="211919" y="120864"/>
                  </a:cubicBezTo>
                  <a:cubicBezTo>
                    <a:pt x="184376" y="136975"/>
                    <a:pt x="152703" y="158577"/>
                    <a:pt x="126668" y="177434"/>
                  </a:cubicBezTo>
                  <a:cubicBezTo>
                    <a:pt x="100633" y="196291"/>
                    <a:pt x="76661" y="215180"/>
                    <a:pt x="55706" y="234005"/>
                  </a:cubicBezTo>
                  <a:cubicBezTo>
                    <a:pt x="34751" y="252830"/>
                    <a:pt x="11809" y="272426"/>
                    <a:pt x="936" y="290382"/>
                  </a:cubicBezTo>
                  <a:lnTo>
                    <a:pt x="0" y="336592"/>
                  </a:lnTo>
                  <a:cubicBezTo>
                    <a:pt x="23817" y="327067"/>
                    <a:pt x="84692" y="278241"/>
                    <a:pt x="126681" y="253828"/>
                  </a:cubicBezTo>
                  <a:cubicBezTo>
                    <a:pt x="168670" y="229415"/>
                    <a:pt x="209625" y="207843"/>
                    <a:pt x="251932" y="190112"/>
                  </a:cubicBezTo>
                  <a:cubicBezTo>
                    <a:pt x="294239" y="172381"/>
                    <a:pt x="341233" y="158031"/>
                    <a:pt x="380525" y="147444"/>
                  </a:cubicBezTo>
                  <a:cubicBezTo>
                    <a:pt x="419817" y="136857"/>
                    <a:pt x="450693" y="132083"/>
                    <a:pt x="487682" y="126591"/>
                  </a:cubicBezTo>
                  <a:cubicBezTo>
                    <a:pt x="524671" y="121099"/>
                    <a:pt x="571104" y="116080"/>
                    <a:pt x="602457" y="114493"/>
                  </a:cubicBezTo>
                  <a:lnTo>
                    <a:pt x="687237" y="111918"/>
                  </a:lnTo>
                  <a:lnTo>
                    <a:pt x="687237" y="0"/>
                  </a:lnTo>
                  <a:close/>
                </a:path>
              </a:pathLst>
            </a:custGeom>
            <a:gradFill flip="none" rotWithShape="1">
              <a:gsLst>
                <a:gs pos="0">
                  <a:schemeClr val="tx1"/>
                </a:gs>
                <a:gs pos="50000">
                  <a:schemeClr val="tx1">
                    <a:alpha val="75000"/>
                  </a:schemeClr>
                </a:gs>
                <a:gs pos="100000">
                  <a:schemeClr val="accent1">
                    <a:tint val="23500"/>
                    <a:satMod val="160000"/>
                    <a:alpha val="0"/>
                  </a:schemeClr>
                </a:gs>
              </a:gsLst>
              <a:lin ang="0" scaled="1"/>
              <a:tileRect/>
            </a:gradFill>
            <a:ln w="28575"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pitchFamily="34" charset="-128"/>
                <a:cs typeface="Arial" charset="0"/>
              </a:endParaRPr>
            </a:p>
          </p:txBody>
        </p:sp>
      </p:grpSp>
      <p:sp>
        <p:nvSpPr>
          <p:cNvPr id="18472" name="Text Box 8"/>
          <p:cNvSpPr txBox="1">
            <a:spLocks noChangeArrowheads="1"/>
          </p:cNvSpPr>
          <p:nvPr/>
        </p:nvSpPr>
        <p:spPr bwMode="auto">
          <a:xfrm>
            <a:off x="1893888" y="2565401"/>
            <a:ext cx="1346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0" fontAlgn="base" latinLnBrk="0" hangingPunct="0">
              <a:lnSpc>
                <a:spcPct val="100000"/>
              </a:lnSpc>
              <a:spcBef>
                <a:spcPct val="20000"/>
              </a:spcBef>
              <a:spcAft>
                <a:spcPct val="0"/>
              </a:spcAft>
              <a:buClr>
                <a:srgbClr val="FFD765"/>
              </a:buClr>
              <a:buSzPct val="90000"/>
              <a:buFontTx/>
              <a:buNone/>
              <a:tabLst/>
              <a:defRPr/>
            </a:pPr>
            <a:r>
              <a:rPr kumimoji="0" lang="en-US" altLang="en-US" sz="14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Complement</a:t>
            </a:r>
            <a:br>
              <a:rPr kumimoji="0" lang="en-US" altLang="en-US" sz="14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br>
            <a:r>
              <a:rPr kumimoji="0" lang="en-US" altLang="en-US" sz="14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activation</a:t>
            </a:r>
          </a:p>
        </p:txBody>
      </p:sp>
      <p:pic>
        <p:nvPicPr>
          <p:cNvPr id="18473" name="Picture 3" descr="C:\Users\Robin\Desktop\Stuff\2012_Pro\Alexion\AXN_PromoSK_2012\BrandingAndRBCart\Lysis RBC_cropped.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026541">
            <a:off x="3771901" y="2917826"/>
            <a:ext cx="10779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Down Arrow 80"/>
          <p:cNvSpPr/>
          <p:nvPr/>
        </p:nvSpPr>
        <p:spPr bwMode="auto">
          <a:xfrm>
            <a:off x="4249738" y="4572000"/>
            <a:ext cx="209550" cy="457200"/>
          </a:xfrm>
          <a:prstGeom prst="downArrow">
            <a:avLst/>
          </a:prstGeom>
          <a:gradFill flip="none" rotWithShape="1">
            <a:gsLst>
              <a:gs pos="0">
                <a:schemeClr val="tx1"/>
              </a:gs>
              <a:gs pos="60000">
                <a:schemeClr val="tx1"/>
              </a:gs>
              <a:gs pos="100000">
                <a:schemeClr val="accent1">
                  <a:tint val="23500"/>
                  <a:satMod val="160000"/>
                  <a:alpha val="0"/>
                </a:schemeClr>
              </a:gs>
            </a:gsLst>
            <a:lin ang="16200000" scaled="1"/>
            <a:tileRect/>
          </a:gradFill>
          <a:ln w="9525" cap="flat" cmpd="sng" algn="ctr">
            <a:no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pitchFamily="34" charset="-128"/>
              <a:cs typeface="Arial" charset="0"/>
            </a:endParaRPr>
          </a:p>
        </p:txBody>
      </p:sp>
      <p:sp>
        <p:nvSpPr>
          <p:cNvPr id="82" name="Oval 34"/>
          <p:cNvSpPr>
            <a:spLocks noChangeArrowheads="1"/>
          </p:cNvSpPr>
          <p:nvPr/>
        </p:nvSpPr>
        <p:spPr bwMode="auto">
          <a:xfrm>
            <a:off x="2846254" y="4225634"/>
            <a:ext cx="2414382" cy="365760"/>
          </a:xfrm>
          <a:prstGeom prst="rect">
            <a:avLst/>
          </a:prstGeom>
          <a:solidFill>
            <a:schemeClr val="tx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ＭＳ Ｐゴシック"/>
                <a:cs typeface="Arial"/>
              </a:rPr>
              <a:t>Free hemoglobin</a:t>
            </a:r>
          </a:p>
        </p:txBody>
      </p:sp>
      <p:sp>
        <p:nvSpPr>
          <p:cNvPr id="83" name="Oval 34"/>
          <p:cNvSpPr>
            <a:spLocks noChangeArrowheads="1"/>
          </p:cNvSpPr>
          <p:nvPr/>
        </p:nvSpPr>
        <p:spPr bwMode="auto">
          <a:xfrm>
            <a:off x="3570200" y="5032004"/>
            <a:ext cx="1358988" cy="413646"/>
          </a:xfrm>
          <a:prstGeom prst="rect">
            <a:avLst/>
          </a:prstGeom>
          <a:solidFill>
            <a:schemeClr val="tx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ＭＳ Ｐゴシック"/>
                <a:cs typeface="Arial"/>
              </a:rPr>
              <a:t>Decreased NO</a:t>
            </a:r>
          </a:p>
        </p:txBody>
      </p:sp>
      <p:sp>
        <p:nvSpPr>
          <p:cNvPr id="18481" name="Text Box 8"/>
          <p:cNvSpPr txBox="1">
            <a:spLocks noChangeArrowheads="1"/>
          </p:cNvSpPr>
          <p:nvPr/>
        </p:nvSpPr>
        <p:spPr bwMode="auto">
          <a:xfrm>
            <a:off x="2346325" y="3509964"/>
            <a:ext cx="1346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457200" rtl="0" eaLnBrk="0" fontAlgn="base" latinLnBrk="0" hangingPunct="0">
              <a:lnSpc>
                <a:spcPct val="100000"/>
              </a:lnSpc>
              <a:spcBef>
                <a:spcPct val="20000"/>
              </a:spcBef>
              <a:spcAft>
                <a:spcPct val="0"/>
              </a:spcAft>
              <a:buClr>
                <a:srgbClr val="FFD765"/>
              </a:buClr>
              <a:buSzPct val="90000"/>
              <a:buFontTx/>
              <a:buNone/>
              <a:tabLst/>
              <a:defRPr/>
            </a:pPr>
            <a:r>
              <a:rPr kumimoji="0" lang="en-US" altLang="en-US" sz="14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Elevated LDH</a:t>
            </a:r>
          </a:p>
        </p:txBody>
      </p:sp>
      <p:sp>
        <p:nvSpPr>
          <p:cNvPr id="85" name="Freeform 84"/>
          <p:cNvSpPr/>
          <p:nvPr/>
        </p:nvSpPr>
        <p:spPr bwMode="auto">
          <a:xfrm rot="11462307" flipV="1">
            <a:off x="1848859" y="1994231"/>
            <a:ext cx="1437597" cy="1493654"/>
          </a:xfrm>
          <a:custGeom>
            <a:avLst/>
            <a:gdLst>
              <a:gd name="connsiteX0" fmla="*/ 2401835 w 2743200"/>
              <a:gd name="connsiteY0" fmla="*/ 2018243 h 2793996"/>
              <a:gd name="connsiteX1" fmla="*/ 1004650 w 2743200"/>
              <a:gd name="connsiteY1" fmla="*/ 2559943 h 2793996"/>
              <a:gd name="connsiteX2" fmla="*/ 177870 w 2743200"/>
              <a:gd name="connsiteY2" fmla="*/ 1314904 h 2793996"/>
              <a:gd name="connsiteX3" fmla="*/ 1167032 w 2743200"/>
              <a:gd name="connsiteY3" fmla="*/ 193159 h 2793996"/>
              <a:gd name="connsiteX4" fmla="*/ 2474633 w 2743200"/>
              <a:gd name="connsiteY4" fmla="*/ 923729 h 2793996"/>
              <a:gd name="connsiteX5" fmla="*/ 2642628 w 2743200"/>
              <a:gd name="connsiteY5" fmla="*/ 901309 h 2793996"/>
              <a:gd name="connsiteX6" fmla="*/ 2413331 w 2743200"/>
              <a:gd name="connsiteY6" fmla="*/ 1257990 h 2793996"/>
              <a:gd name="connsiteX7" fmla="*/ 2006141 w 2743200"/>
              <a:gd name="connsiteY7" fmla="*/ 986242 h 2793996"/>
              <a:gd name="connsiteX8" fmla="*/ 2172253 w 2743200"/>
              <a:gd name="connsiteY8" fmla="*/ 964076 h 2793996"/>
              <a:gd name="connsiteX9" fmla="*/ 1154386 w 2743200"/>
              <a:gd name="connsiteY9" fmla="*/ 494167 h 2793996"/>
              <a:gd name="connsiteX10" fmla="*/ 467195 w 2743200"/>
              <a:gd name="connsiteY10" fmla="*/ 1375762 h 2793996"/>
              <a:gd name="connsiteX11" fmla="*/ 1112424 w 2743200"/>
              <a:gd name="connsiteY11" fmla="*/ 2288049 h 2793996"/>
              <a:gd name="connsiteX12" fmla="*/ 2151913 w 2743200"/>
              <a:gd name="connsiteY12" fmla="*/ 1867537 h 2793996"/>
              <a:gd name="connsiteX13" fmla="*/ 2401835 w 2743200"/>
              <a:gd name="connsiteY13" fmla="*/ 2018243 h 2793996"/>
              <a:gd name="connsiteX0" fmla="*/ 2260867 w 2501660"/>
              <a:gd name="connsiteY0" fmla="*/ 1922432 h 2639352"/>
              <a:gd name="connsiteX1" fmla="*/ 863682 w 2501660"/>
              <a:gd name="connsiteY1" fmla="*/ 2464132 h 2639352"/>
              <a:gd name="connsiteX2" fmla="*/ 36902 w 2501660"/>
              <a:gd name="connsiteY2" fmla="*/ 1219093 h 2639352"/>
              <a:gd name="connsiteX3" fmla="*/ 1026064 w 2501660"/>
              <a:gd name="connsiteY3" fmla="*/ 97348 h 2639352"/>
              <a:gd name="connsiteX4" fmla="*/ 2333665 w 2501660"/>
              <a:gd name="connsiteY4" fmla="*/ 827918 h 2639352"/>
              <a:gd name="connsiteX5" fmla="*/ 2501660 w 2501660"/>
              <a:gd name="connsiteY5" fmla="*/ 805498 h 2639352"/>
              <a:gd name="connsiteX6" fmla="*/ 2272363 w 2501660"/>
              <a:gd name="connsiteY6" fmla="*/ 1162179 h 2639352"/>
              <a:gd name="connsiteX7" fmla="*/ 1865173 w 2501660"/>
              <a:gd name="connsiteY7" fmla="*/ 890431 h 2639352"/>
              <a:gd name="connsiteX8" fmla="*/ 2031285 w 2501660"/>
              <a:gd name="connsiteY8" fmla="*/ 868265 h 2639352"/>
              <a:gd name="connsiteX9" fmla="*/ 1013418 w 2501660"/>
              <a:gd name="connsiteY9" fmla="*/ 398356 h 2639352"/>
              <a:gd name="connsiteX10" fmla="*/ 326227 w 2501660"/>
              <a:gd name="connsiteY10" fmla="*/ 1279951 h 2639352"/>
              <a:gd name="connsiteX11" fmla="*/ 971456 w 2501660"/>
              <a:gd name="connsiteY11" fmla="*/ 2192238 h 2639352"/>
              <a:gd name="connsiteX12" fmla="*/ 2260867 w 2501660"/>
              <a:gd name="connsiteY12" fmla="*/ 1922432 h 2639352"/>
              <a:gd name="connsiteX0" fmla="*/ 2260867 w 2501660"/>
              <a:gd name="connsiteY0" fmla="*/ 1922432 h 2639352"/>
              <a:gd name="connsiteX1" fmla="*/ 863682 w 2501660"/>
              <a:gd name="connsiteY1" fmla="*/ 2464132 h 2639352"/>
              <a:gd name="connsiteX2" fmla="*/ 36902 w 2501660"/>
              <a:gd name="connsiteY2" fmla="*/ 1219093 h 2639352"/>
              <a:gd name="connsiteX3" fmla="*/ 1026064 w 2501660"/>
              <a:gd name="connsiteY3" fmla="*/ 97348 h 2639352"/>
              <a:gd name="connsiteX4" fmla="*/ 2333665 w 2501660"/>
              <a:gd name="connsiteY4" fmla="*/ 827918 h 2639352"/>
              <a:gd name="connsiteX5" fmla="*/ 2501660 w 2501660"/>
              <a:gd name="connsiteY5" fmla="*/ 805498 h 2639352"/>
              <a:gd name="connsiteX6" fmla="*/ 2272363 w 2501660"/>
              <a:gd name="connsiteY6" fmla="*/ 1162179 h 2639352"/>
              <a:gd name="connsiteX7" fmla="*/ 1865173 w 2501660"/>
              <a:gd name="connsiteY7" fmla="*/ 890431 h 2639352"/>
              <a:gd name="connsiteX8" fmla="*/ 2031285 w 2501660"/>
              <a:gd name="connsiteY8" fmla="*/ 868265 h 2639352"/>
              <a:gd name="connsiteX9" fmla="*/ 1013418 w 2501660"/>
              <a:gd name="connsiteY9" fmla="*/ 398356 h 2639352"/>
              <a:gd name="connsiteX10" fmla="*/ 326227 w 2501660"/>
              <a:gd name="connsiteY10" fmla="*/ 1279951 h 2639352"/>
              <a:gd name="connsiteX11" fmla="*/ 971456 w 2501660"/>
              <a:gd name="connsiteY11" fmla="*/ 2192238 h 2639352"/>
              <a:gd name="connsiteX12" fmla="*/ 2260867 w 2501660"/>
              <a:gd name="connsiteY12" fmla="*/ 1922432 h 2639352"/>
              <a:gd name="connsiteX0" fmla="*/ 2260867 w 2501660"/>
              <a:gd name="connsiteY0" fmla="*/ 1922432 h 2639352"/>
              <a:gd name="connsiteX1" fmla="*/ 863682 w 2501660"/>
              <a:gd name="connsiteY1" fmla="*/ 2464132 h 2639352"/>
              <a:gd name="connsiteX2" fmla="*/ 36902 w 2501660"/>
              <a:gd name="connsiteY2" fmla="*/ 1219093 h 2639352"/>
              <a:gd name="connsiteX3" fmla="*/ 1026064 w 2501660"/>
              <a:gd name="connsiteY3" fmla="*/ 97348 h 2639352"/>
              <a:gd name="connsiteX4" fmla="*/ 2333665 w 2501660"/>
              <a:gd name="connsiteY4" fmla="*/ 827918 h 2639352"/>
              <a:gd name="connsiteX5" fmla="*/ 2501660 w 2501660"/>
              <a:gd name="connsiteY5" fmla="*/ 805498 h 2639352"/>
              <a:gd name="connsiteX6" fmla="*/ 2272363 w 2501660"/>
              <a:gd name="connsiteY6" fmla="*/ 1162179 h 2639352"/>
              <a:gd name="connsiteX7" fmla="*/ 1865173 w 2501660"/>
              <a:gd name="connsiteY7" fmla="*/ 890431 h 2639352"/>
              <a:gd name="connsiteX8" fmla="*/ 2031285 w 2501660"/>
              <a:gd name="connsiteY8" fmla="*/ 868265 h 2639352"/>
              <a:gd name="connsiteX9" fmla="*/ 1013418 w 2501660"/>
              <a:gd name="connsiteY9" fmla="*/ 398356 h 2639352"/>
              <a:gd name="connsiteX10" fmla="*/ 326227 w 2501660"/>
              <a:gd name="connsiteY10" fmla="*/ 1279951 h 2639352"/>
              <a:gd name="connsiteX11" fmla="*/ 971456 w 2501660"/>
              <a:gd name="connsiteY11" fmla="*/ 2192238 h 2639352"/>
              <a:gd name="connsiteX12" fmla="*/ 2260867 w 2501660"/>
              <a:gd name="connsiteY12" fmla="*/ 1922432 h 2639352"/>
              <a:gd name="connsiteX0" fmla="*/ 2260867 w 2501660"/>
              <a:gd name="connsiteY0" fmla="*/ 1922432 h 2633322"/>
              <a:gd name="connsiteX1" fmla="*/ 896257 w 2501660"/>
              <a:gd name="connsiteY1" fmla="*/ 2458101 h 2633322"/>
              <a:gd name="connsiteX2" fmla="*/ 36902 w 2501660"/>
              <a:gd name="connsiteY2" fmla="*/ 1219093 h 2633322"/>
              <a:gd name="connsiteX3" fmla="*/ 1026064 w 2501660"/>
              <a:gd name="connsiteY3" fmla="*/ 97348 h 2633322"/>
              <a:gd name="connsiteX4" fmla="*/ 2333665 w 2501660"/>
              <a:gd name="connsiteY4" fmla="*/ 827918 h 2633322"/>
              <a:gd name="connsiteX5" fmla="*/ 2501660 w 2501660"/>
              <a:gd name="connsiteY5" fmla="*/ 805498 h 2633322"/>
              <a:gd name="connsiteX6" fmla="*/ 2272363 w 2501660"/>
              <a:gd name="connsiteY6" fmla="*/ 1162179 h 2633322"/>
              <a:gd name="connsiteX7" fmla="*/ 1865173 w 2501660"/>
              <a:gd name="connsiteY7" fmla="*/ 890431 h 2633322"/>
              <a:gd name="connsiteX8" fmla="*/ 2031285 w 2501660"/>
              <a:gd name="connsiteY8" fmla="*/ 868265 h 2633322"/>
              <a:gd name="connsiteX9" fmla="*/ 1013418 w 2501660"/>
              <a:gd name="connsiteY9" fmla="*/ 398356 h 2633322"/>
              <a:gd name="connsiteX10" fmla="*/ 326227 w 2501660"/>
              <a:gd name="connsiteY10" fmla="*/ 1279951 h 2633322"/>
              <a:gd name="connsiteX11" fmla="*/ 971456 w 2501660"/>
              <a:gd name="connsiteY11" fmla="*/ 2192238 h 2633322"/>
              <a:gd name="connsiteX12" fmla="*/ 2260867 w 2501660"/>
              <a:gd name="connsiteY12" fmla="*/ 1922432 h 2633322"/>
              <a:gd name="connsiteX0" fmla="*/ 2260867 w 2501660"/>
              <a:gd name="connsiteY0" fmla="*/ 1922432 h 2633322"/>
              <a:gd name="connsiteX1" fmla="*/ 896257 w 2501660"/>
              <a:gd name="connsiteY1" fmla="*/ 2458101 h 2633322"/>
              <a:gd name="connsiteX2" fmla="*/ 36902 w 2501660"/>
              <a:gd name="connsiteY2" fmla="*/ 1219093 h 2633322"/>
              <a:gd name="connsiteX3" fmla="*/ 1026064 w 2501660"/>
              <a:gd name="connsiteY3" fmla="*/ 97348 h 2633322"/>
              <a:gd name="connsiteX4" fmla="*/ 2333665 w 2501660"/>
              <a:gd name="connsiteY4" fmla="*/ 827918 h 2633322"/>
              <a:gd name="connsiteX5" fmla="*/ 2501660 w 2501660"/>
              <a:gd name="connsiteY5" fmla="*/ 805498 h 2633322"/>
              <a:gd name="connsiteX6" fmla="*/ 2272363 w 2501660"/>
              <a:gd name="connsiteY6" fmla="*/ 1162179 h 2633322"/>
              <a:gd name="connsiteX7" fmla="*/ 1865173 w 2501660"/>
              <a:gd name="connsiteY7" fmla="*/ 890431 h 2633322"/>
              <a:gd name="connsiteX8" fmla="*/ 2031285 w 2501660"/>
              <a:gd name="connsiteY8" fmla="*/ 868265 h 2633322"/>
              <a:gd name="connsiteX9" fmla="*/ 1013418 w 2501660"/>
              <a:gd name="connsiteY9" fmla="*/ 398356 h 2633322"/>
              <a:gd name="connsiteX10" fmla="*/ 326227 w 2501660"/>
              <a:gd name="connsiteY10" fmla="*/ 1279951 h 2633322"/>
              <a:gd name="connsiteX11" fmla="*/ 971455 w 2501660"/>
              <a:gd name="connsiteY11" fmla="*/ 2279397 h 2633322"/>
              <a:gd name="connsiteX12" fmla="*/ 2260867 w 2501660"/>
              <a:gd name="connsiteY12" fmla="*/ 1922432 h 2633322"/>
              <a:gd name="connsiteX0" fmla="*/ 2205480 w 2446273"/>
              <a:gd name="connsiteY0" fmla="*/ 1922432 h 2633322"/>
              <a:gd name="connsiteX1" fmla="*/ 840870 w 2446273"/>
              <a:gd name="connsiteY1" fmla="*/ 2458101 h 2633322"/>
              <a:gd name="connsiteX2" fmla="*/ 36903 w 2446273"/>
              <a:gd name="connsiteY2" fmla="*/ 1219092 h 2633322"/>
              <a:gd name="connsiteX3" fmla="*/ 970677 w 2446273"/>
              <a:gd name="connsiteY3" fmla="*/ 97348 h 2633322"/>
              <a:gd name="connsiteX4" fmla="*/ 2278278 w 2446273"/>
              <a:gd name="connsiteY4" fmla="*/ 827918 h 2633322"/>
              <a:gd name="connsiteX5" fmla="*/ 2446273 w 2446273"/>
              <a:gd name="connsiteY5" fmla="*/ 805498 h 2633322"/>
              <a:gd name="connsiteX6" fmla="*/ 2216976 w 2446273"/>
              <a:gd name="connsiteY6" fmla="*/ 1162179 h 2633322"/>
              <a:gd name="connsiteX7" fmla="*/ 1809786 w 2446273"/>
              <a:gd name="connsiteY7" fmla="*/ 890431 h 2633322"/>
              <a:gd name="connsiteX8" fmla="*/ 1975898 w 2446273"/>
              <a:gd name="connsiteY8" fmla="*/ 868265 h 2633322"/>
              <a:gd name="connsiteX9" fmla="*/ 958031 w 2446273"/>
              <a:gd name="connsiteY9" fmla="*/ 398356 h 2633322"/>
              <a:gd name="connsiteX10" fmla="*/ 270840 w 2446273"/>
              <a:gd name="connsiteY10" fmla="*/ 1279951 h 2633322"/>
              <a:gd name="connsiteX11" fmla="*/ 916068 w 2446273"/>
              <a:gd name="connsiteY11" fmla="*/ 2279397 h 2633322"/>
              <a:gd name="connsiteX12" fmla="*/ 2205480 w 2446273"/>
              <a:gd name="connsiteY12" fmla="*/ 1922432 h 2633322"/>
              <a:gd name="connsiteX0" fmla="*/ 2205480 w 2446273"/>
              <a:gd name="connsiteY0" fmla="*/ 1922432 h 2633322"/>
              <a:gd name="connsiteX1" fmla="*/ 840870 w 2446273"/>
              <a:gd name="connsiteY1" fmla="*/ 2458101 h 2633322"/>
              <a:gd name="connsiteX2" fmla="*/ 36903 w 2446273"/>
              <a:gd name="connsiteY2" fmla="*/ 1219092 h 2633322"/>
              <a:gd name="connsiteX3" fmla="*/ 970677 w 2446273"/>
              <a:gd name="connsiteY3" fmla="*/ 97348 h 2633322"/>
              <a:gd name="connsiteX4" fmla="*/ 2278278 w 2446273"/>
              <a:gd name="connsiteY4" fmla="*/ 827918 h 2633322"/>
              <a:gd name="connsiteX5" fmla="*/ 2446273 w 2446273"/>
              <a:gd name="connsiteY5" fmla="*/ 805498 h 2633322"/>
              <a:gd name="connsiteX6" fmla="*/ 2216976 w 2446273"/>
              <a:gd name="connsiteY6" fmla="*/ 1162179 h 2633322"/>
              <a:gd name="connsiteX7" fmla="*/ 1809786 w 2446273"/>
              <a:gd name="connsiteY7" fmla="*/ 890431 h 2633322"/>
              <a:gd name="connsiteX8" fmla="*/ 1975898 w 2446273"/>
              <a:gd name="connsiteY8" fmla="*/ 868265 h 2633322"/>
              <a:gd name="connsiteX9" fmla="*/ 958031 w 2446273"/>
              <a:gd name="connsiteY9" fmla="*/ 398356 h 2633322"/>
              <a:gd name="connsiteX10" fmla="*/ 221487 w 2446273"/>
              <a:gd name="connsiteY10" fmla="*/ 1279953 h 2633322"/>
              <a:gd name="connsiteX11" fmla="*/ 916068 w 2446273"/>
              <a:gd name="connsiteY11" fmla="*/ 2279397 h 2633322"/>
              <a:gd name="connsiteX12" fmla="*/ 2205480 w 2446273"/>
              <a:gd name="connsiteY12" fmla="*/ 1922432 h 2633322"/>
              <a:gd name="connsiteX0" fmla="*/ 2205479 w 2446272"/>
              <a:gd name="connsiteY0" fmla="*/ 1922432 h 2633321"/>
              <a:gd name="connsiteX1" fmla="*/ 840869 w 2446272"/>
              <a:gd name="connsiteY1" fmla="*/ 2458101 h 2633321"/>
              <a:gd name="connsiteX2" fmla="*/ 36902 w 2446272"/>
              <a:gd name="connsiteY2" fmla="*/ 1219092 h 2633321"/>
              <a:gd name="connsiteX3" fmla="*/ 970676 w 2446272"/>
              <a:gd name="connsiteY3" fmla="*/ 97348 h 2633321"/>
              <a:gd name="connsiteX4" fmla="*/ 2278277 w 2446272"/>
              <a:gd name="connsiteY4" fmla="*/ 827918 h 2633321"/>
              <a:gd name="connsiteX5" fmla="*/ 2446272 w 2446272"/>
              <a:gd name="connsiteY5" fmla="*/ 805498 h 2633321"/>
              <a:gd name="connsiteX6" fmla="*/ 2216975 w 2446272"/>
              <a:gd name="connsiteY6" fmla="*/ 1162179 h 2633321"/>
              <a:gd name="connsiteX7" fmla="*/ 1809785 w 2446272"/>
              <a:gd name="connsiteY7" fmla="*/ 890431 h 2633321"/>
              <a:gd name="connsiteX8" fmla="*/ 1975897 w 2446272"/>
              <a:gd name="connsiteY8" fmla="*/ 868265 h 2633321"/>
              <a:gd name="connsiteX9" fmla="*/ 958030 w 2446272"/>
              <a:gd name="connsiteY9" fmla="*/ 398356 h 2633321"/>
              <a:gd name="connsiteX10" fmla="*/ 262835 w 2446272"/>
              <a:gd name="connsiteY10" fmla="*/ 1291586 h 2633321"/>
              <a:gd name="connsiteX11" fmla="*/ 916067 w 2446272"/>
              <a:gd name="connsiteY11" fmla="*/ 2279397 h 2633321"/>
              <a:gd name="connsiteX12" fmla="*/ 2205479 w 2446272"/>
              <a:gd name="connsiteY12" fmla="*/ 1922432 h 26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46272" h="2633321">
                <a:moveTo>
                  <a:pt x="2205479" y="1922432"/>
                </a:moveTo>
                <a:cubicBezTo>
                  <a:pt x="1921037" y="2414374"/>
                  <a:pt x="1373333" y="2633321"/>
                  <a:pt x="840869" y="2458101"/>
                </a:cubicBezTo>
                <a:cubicBezTo>
                  <a:pt x="318115" y="2286077"/>
                  <a:pt x="0" y="1778707"/>
                  <a:pt x="36902" y="1219092"/>
                </a:cubicBezTo>
                <a:cubicBezTo>
                  <a:pt x="73967" y="657011"/>
                  <a:pt x="427156" y="193671"/>
                  <a:pt x="970676" y="97348"/>
                </a:cubicBezTo>
                <a:cubicBezTo>
                  <a:pt x="1519984" y="0"/>
                  <a:pt x="2062326" y="303011"/>
                  <a:pt x="2278277" y="827918"/>
                </a:cubicBezTo>
                <a:lnTo>
                  <a:pt x="2446272" y="805498"/>
                </a:lnTo>
                <a:lnTo>
                  <a:pt x="2216975" y="1162179"/>
                </a:lnTo>
                <a:lnTo>
                  <a:pt x="1809785" y="890431"/>
                </a:lnTo>
                <a:lnTo>
                  <a:pt x="1975897" y="868265"/>
                </a:lnTo>
                <a:cubicBezTo>
                  <a:pt x="1782155" y="489551"/>
                  <a:pt x="1362067" y="295614"/>
                  <a:pt x="958030" y="398356"/>
                </a:cubicBezTo>
                <a:cubicBezTo>
                  <a:pt x="561710" y="499136"/>
                  <a:pt x="272156" y="871969"/>
                  <a:pt x="262835" y="1291586"/>
                </a:cubicBezTo>
                <a:cubicBezTo>
                  <a:pt x="253532" y="1710367"/>
                  <a:pt x="525696" y="2159387"/>
                  <a:pt x="916067" y="2279397"/>
                </a:cubicBezTo>
                <a:cubicBezTo>
                  <a:pt x="1714757" y="2557927"/>
                  <a:pt x="2223441" y="1877116"/>
                  <a:pt x="2205479" y="1922432"/>
                </a:cubicBezTo>
                <a:close/>
              </a:path>
            </a:pathLst>
          </a:custGeom>
          <a:solidFill>
            <a:srgbClr val="C00000"/>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18485" name="Rectangle 150"/>
          <p:cNvSpPr>
            <a:spLocks noChangeArrowheads="1"/>
          </p:cNvSpPr>
          <p:nvPr/>
        </p:nvSpPr>
        <p:spPr bwMode="auto">
          <a:xfrm>
            <a:off x="1998664" y="6000632"/>
            <a:ext cx="884237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11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LDH = lactate dehydrogenase.</a:t>
            </a:r>
          </a:p>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1. Parker C et al., 2005.; 2. Brodsky R </a:t>
            </a:r>
            <a:r>
              <a:rPr kumimoji="0" lang="en-US" altLang="en-US" sz="1000" b="0" i="1"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in</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Hoffman R et al., eds. 2005.; 3.</a:t>
            </a:r>
            <a:r>
              <a:rPr kumimoji="0" lang="da-DK"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Rother</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RP et al</a:t>
            </a:r>
            <a:r>
              <a:rPr kumimoji="0" lang="en-US" altLang="en-US" sz="1000" b="0" i="1"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2005.; 4.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Socié</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G et al., 1996.; </a:t>
            </a:r>
            <a:b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b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5. Hill A et al</a:t>
            </a:r>
            <a:r>
              <a:rPr kumimoji="0" lang="en-US" altLang="en-US" sz="1000" b="0" i="1"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2007.; 6. Lee JW et al., 2010 .; 7. Hill A  et al., 2010.; 8.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Hillmen</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P et al., 2010.</a:t>
            </a:r>
          </a:p>
        </p:txBody>
      </p:sp>
    </p:spTree>
    <p:extLst>
      <p:ext uri="{BB962C8B-B14F-4D97-AF65-F5344CB8AC3E}">
        <p14:creationId xmlns:p14="http://schemas.microsoft.com/office/powerpoint/2010/main" val="218925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61"/>
                                        </p:tgtEl>
                                        <p:attrNameLst>
                                          <p:attrName>style.visibility</p:attrName>
                                        </p:attrNameLst>
                                      </p:cBhvr>
                                      <p:to>
                                        <p:strVal val="visible"/>
                                      </p:to>
                                    </p:set>
                                    <p:animEffect transition="in" filter="wipe(left)">
                                      <p:cBhvr>
                                        <p:cTn id="9" dur="500"/>
                                        <p:tgtEl>
                                          <p:spTgt spid="61"/>
                                        </p:tgtEl>
                                      </p:cBhvr>
                                    </p:animEffect>
                                  </p:childTnLst>
                                </p:cTn>
                              </p:par>
                              <p:par>
                                <p:cTn id="10" presetID="22" presetClass="entr" presetSubtype="8"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par>
                                <p:cTn id="13" presetID="22" presetClass="entr" presetSubtype="8"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par>
                                <p:cTn id="16" presetID="22" presetClass="entr" presetSubtype="8"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left)">
                                      <p:cBhvr>
                                        <p:cTn id="18" dur="500"/>
                                        <p:tgtEl>
                                          <p:spTgt spid="65"/>
                                        </p:tgtEl>
                                      </p:cBhvr>
                                    </p:animEffect>
                                  </p:childTnLst>
                                </p:cTn>
                              </p:par>
                              <p:par>
                                <p:cTn id="19" presetID="22" presetClass="entr" presetSubtype="8"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left)">
                                      <p:cBhvr>
                                        <p:cTn id="21" dur="500"/>
                                        <p:tgtEl>
                                          <p:spTgt spid="66"/>
                                        </p:tgtEl>
                                      </p:cBhvr>
                                    </p:animEffect>
                                  </p:childTnLst>
                                </p:cTn>
                              </p:par>
                              <p:par>
                                <p:cTn id="22" presetID="22" presetClass="entr" presetSubtype="8"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500"/>
                                        <p:tgtEl>
                                          <p:spTgt spid="62"/>
                                        </p:tgtEl>
                                      </p:cBhvr>
                                    </p:animEffect>
                                  </p:childTnLst>
                                </p:cTn>
                              </p:par>
                              <p:par>
                                <p:cTn id="25" presetID="22" presetClass="entr" presetSubtype="8"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par>
                                <p:cTn id="28" presetID="22" presetClass="entr" presetSubtype="8"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par>
                                <p:cTn id="31" presetID="22" presetClass="entr" presetSubtype="8"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left)">
                                      <p:cBhvr>
                                        <p:cTn id="33" dur="500"/>
                                        <p:tgtEl>
                                          <p:spTgt spid="74"/>
                                        </p:tgtEl>
                                      </p:cBhvr>
                                    </p:animEffect>
                                  </p:childTnLst>
                                </p:cTn>
                              </p:par>
                              <p:par>
                                <p:cTn id="34" presetID="22" presetClass="entr" presetSubtype="8"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left)">
                                      <p:cBhvr>
                                        <p:cTn id="36" dur="500"/>
                                        <p:tgtEl>
                                          <p:spTgt spid="73"/>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childTnLst>
                          </p:cTn>
                        </p:par>
                        <p:par>
                          <p:cTn id="44" fill="hold" nodeType="after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1" grpId="0" animBg="1"/>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bwMode="auto">
          <a:xfrm>
            <a:off x="1806575" y="349957"/>
            <a:ext cx="8578850" cy="111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dirty="0">
                <a:solidFill>
                  <a:srgbClr val="A6A6A6"/>
                </a:solidFill>
                <a:latin typeface="Arial" charset="0"/>
                <a:cs typeface="Arial" charset="0"/>
              </a:rPr>
              <a:t>CLINICAL FEATURES OF PNH</a:t>
            </a:r>
            <a:endParaRPr lang="en-US" altLang="en-US" sz="3200" b="1" dirty="0">
              <a:solidFill>
                <a:srgbClr val="A6A6A6"/>
              </a:solidFill>
              <a:latin typeface="Arial" charset="0"/>
              <a:cs typeface="Arial" charset="0"/>
            </a:endParaRPr>
          </a:p>
        </p:txBody>
      </p:sp>
      <p:sp>
        <p:nvSpPr>
          <p:cNvPr id="20483" name="Rectangle 1"/>
          <p:cNvSpPr>
            <a:spLocks noChangeArrowheads="1"/>
          </p:cNvSpPr>
          <p:nvPr/>
        </p:nvSpPr>
        <p:spPr bwMode="auto">
          <a:xfrm>
            <a:off x="1981200" y="1631951"/>
            <a:ext cx="814705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457200" marR="0" lvl="0" indent="-457200" algn="l" defTabSz="914400" rtl="0" eaLnBrk="0" fontAlgn="auto" latinLnBrk="0" hangingPunct="0">
              <a:lnSpc>
                <a:spcPct val="100000"/>
              </a:lnSpc>
              <a:spcBef>
                <a:spcPts val="0"/>
              </a:spcBef>
              <a:spcAft>
                <a:spcPts val="60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Key/classic features:</a:t>
            </a:r>
          </a:p>
          <a:p>
            <a:pPr marL="273050" marR="0" lvl="0" indent="-273050" algn="l" defTabSz="914400" rtl="0" eaLnBrk="0" fontAlgn="auto" latinLnBrk="0" hangingPunct="0">
              <a:lnSpc>
                <a:spcPct val="100000"/>
              </a:lnSpc>
              <a:spcBef>
                <a:spcPts val="0"/>
              </a:spcBef>
              <a:spcAft>
                <a:spcPts val="600"/>
              </a:spcAft>
              <a:buClrTx/>
              <a:buSzTx/>
              <a:buFont typeface="Arial"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Intravascular hemolysis </a:t>
            </a:r>
          </a:p>
          <a:p>
            <a:pPr marL="273050" marR="0" lvl="0" indent="-273050" algn="l" defTabSz="914400" rtl="0" eaLnBrk="0" fontAlgn="auto" latinLnBrk="0" hangingPunct="0">
              <a:lnSpc>
                <a:spcPct val="100000"/>
              </a:lnSpc>
              <a:spcBef>
                <a:spcPts val="0"/>
              </a:spcBef>
              <a:spcAft>
                <a:spcPts val="600"/>
              </a:spcAft>
              <a:buClrTx/>
              <a:buSzTx/>
              <a:buFont typeface="Arial" charset="0"/>
              <a:buAutoNum type="arabicPeriod"/>
              <a:tabLst/>
              <a:defRPr/>
            </a:pPr>
            <a:r>
              <a:rPr kumimoji="0" lang="en-US" altLang="en-US" sz="2000" b="0" i="0" u="none" strike="noStrike" kern="1200" cap="none" spc="0" normalizeH="0" baseline="0" noProof="0">
                <a:ln>
                  <a:noFill/>
                </a:ln>
                <a:solidFill>
                  <a:prstClr val="white"/>
                </a:solidFill>
                <a:effectLst/>
                <a:uLnTx/>
                <a:uFillTx/>
                <a:latin typeface="Arial" charset="0"/>
                <a:ea typeface="ＭＳ Ｐゴシック" pitchFamily="112" charset="-128"/>
                <a:cs typeface="+mn-cs"/>
              </a:rPr>
              <a:t>Thrombotic events </a:t>
            </a: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(particularly in unusual sites)</a:t>
            </a:r>
          </a:p>
          <a:p>
            <a:pPr marL="273050" marR="0" lvl="0" indent="-273050" algn="l" defTabSz="914400" rtl="0" eaLnBrk="0" fontAlgn="auto" latinLnBrk="0" hangingPunct="0">
              <a:lnSpc>
                <a:spcPct val="100000"/>
              </a:lnSpc>
              <a:spcBef>
                <a:spcPts val="0"/>
              </a:spcBef>
              <a:spcAft>
                <a:spcPts val="600"/>
              </a:spcAft>
              <a:buClrTx/>
              <a:buSzTx/>
              <a:buFont typeface="Arial"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Bone marrow failure</a:t>
            </a:r>
          </a:p>
          <a:p>
            <a:pPr marL="457200" marR="0" lvl="0" indent="-457200" algn="l" defTabSz="914400" rtl="0" eaLnBrk="0" fontAlgn="auto" latinLnBrk="0" hangingPunct="0">
              <a:lnSpc>
                <a:spcPct val="100000"/>
              </a:lnSpc>
              <a:spcBef>
                <a:spcPts val="0"/>
              </a:spcBef>
              <a:spcAft>
                <a:spcPts val="600"/>
              </a:spcAft>
              <a:buClrTx/>
              <a:buSzTx/>
              <a:buFont typeface="Arial" charset="0"/>
              <a:buAutoNum type="arabicPeriod"/>
              <a:tabLst/>
              <a:defRPr/>
            </a:pPr>
            <a:endPar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endParaRPr>
          </a:p>
          <a:p>
            <a:pPr marL="457200" marR="0" lvl="0" indent="-457200" algn="l" defTabSz="914400" rtl="0" eaLnBrk="0" fontAlgn="auto" latinLnBrk="0" hangingPunct="0">
              <a:lnSpc>
                <a:spcPct val="100000"/>
              </a:lnSpc>
              <a:spcBef>
                <a:spcPts val="0"/>
              </a:spcBef>
              <a:spcAft>
                <a:spcPts val="60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Other important features:</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Renal dysfunction/failure</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Pulmonary hypertension</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Abdominal and/or chest pain</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Erectile dysfunction</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Impaired quality of life</a:t>
            </a:r>
          </a:p>
          <a:p>
            <a:pPr marL="742950" marR="0" lvl="1" indent="-28575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endParaRPr>
          </a:p>
          <a:p>
            <a:pPr marL="742950" marR="0" lvl="1" indent="-28575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endParaRPr>
          </a:p>
        </p:txBody>
      </p:sp>
    </p:spTree>
    <p:extLst>
      <p:ext uri="{BB962C8B-B14F-4D97-AF65-F5344CB8AC3E}">
        <p14:creationId xmlns:p14="http://schemas.microsoft.com/office/powerpoint/2010/main" val="3291609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575" y="1500188"/>
            <a:ext cx="3009098" cy="4525962"/>
          </a:xfrm>
        </p:spPr>
        <p:txBody>
          <a:bodyPr/>
          <a:lstStyle/>
          <a:p>
            <a:r>
              <a:rPr lang="en-US" b="1" dirty="0" smtClean="0">
                <a:solidFill>
                  <a:srgbClr val="FFFFFF"/>
                </a:solidFill>
              </a:rPr>
              <a:t>P</a:t>
            </a:r>
            <a:r>
              <a:rPr lang="en-US" dirty="0" smtClean="0">
                <a:solidFill>
                  <a:srgbClr val="FFFFFF"/>
                </a:solidFill>
              </a:rPr>
              <a:t>ep (energy)</a:t>
            </a:r>
            <a:endParaRPr lang="en-US" dirty="0">
              <a:solidFill>
                <a:srgbClr val="FFFFFF"/>
              </a:solidFill>
            </a:endParaRPr>
          </a:p>
          <a:p>
            <a:r>
              <a:rPr lang="en-US" b="1" dirty="0">
                <a:solidFill>
                  <a:srgbClr val="FFFFFF"/>
                </a:solidFill>
              </a:rPr>
              <a:t>P</a:t>
            </a:r>
            <a:r>
              <a:rPr lang="en-US" dirty="0" smtClean="0">
                <a:solidFill>
                  <a:srgbClr val="FFFFFF"/>
                </a:solidFill>
              </a:rPr>
              <a:t>aroxysms</a:t>
            </a:r>
            <a:endParaRPr lang="en-US" dirty="0">
              <a:solidFill>
                <a:srgbClr val="FFFFFF"/>
              </a:solidFill>
            </a:endParaRPr>
          </a:p>
          <a:p>
            <a:r>
              <a:rPr lang="en-US" b="1" dirty="0">
                <a:solidFill>
                  <a:srgbClr val="FFFFFF"/>
                </a:solidFill>
              </a:rPr>
              <a:t>P</a:t>
            </a:r>
            <a:r>
              <a:rPr lang="en-US" dirty="0" smtClean="0">
                <a:solidFill>
                  <a:srgbClr val="FFFFFF"/>
                </a:solidFill>
              </a:rPr>
              <a:t>allor</a:t>
            </a:r>
            <a:endParaRPr lang="en-US" dirty="0">
              <a:solidFill>
                <a:srgbClr val="FFFFFF"/>
              </a:solidFill>
            </a:endParaRPr>
          </a:p>
          <a:p>
            <a:r>
              <a:rPr lang="en-US" b="1" dirty="0">
                <a:solidFill>
                  <a:srgbClr val="FFFFFF"/>
                </a:solidFill>
              </a:rPr>
              <a:t>P</a:t>
            </a:r>
            <a:r>
              <a:rPr lang="en-US" dirty="0" smtClean="0">
                <a:solidFill>
                  <a:srgbClr val="FFFFFF"/>
                </a:solidFill>
              </a:rPr>
              <a:t>ulmonary</a:t>
            </a:r>
            <a:endParaRPr lang="en-US" dirty="0">
              <a:solidFill>
                <a:srgbClr val="FFFFFF"/>
              </a:solidFill>
            </a:endParaRPr>
          </a:p>
          <a:p>
            <a:r>
              <a:rPr lang="en-US" b="1" dirty="0">
                <a:solidFill>
                  <a:srgbClr val="FFFFFF"/>
                </a:solidFill>
              </a:rPr>
              <a:t>P</a:t>
            </a:r>
            <a:r>
              <a:rPr lang="en-US" dirty="0" smtClean="0">
                <a:solidFill>
                  <a:srgbClr val="FFFFFF"/>
                </a:solidFill>
              </a:rPr>
              <a:t>ain</a:t>
            </a:r>
            <a:endParaRPr lang="en-US" dirty="0">
              <a:solidFill>
                <a:srgbClr val="FFFFFF"/>
              </a:solidFill>
            </a:endParaRPr>
          </a:p>
          <a:p>
            <a:r>
              <a:rPr lang="en-US" b="1" dirty="0">
                <a:solidFill>
                  <a:srgbClr val="FFFFFF"/>
                </a:solidFill>
              </a:rPr>
              <a:t>P</a:t>
            </a:r>
            <a:r>
              <a:rPr lang="en-US" dirty="0" smtClean="0">
                <a:solidFill>
                  <a:srgbClr val="FFFFFF"/>
                </a:solidFill>
              </a:rPr>
              <a:t>enis</a:t>
            </a:r>
            <a:endParaRPr lang="en-US" dirty="0">
              <a:solidFill>
                <a:srgbClr val="FFFFFF"/>
              </a:solidFill>
            </a:endParaRPr>
          </a:p>
          <a:p>
            <a:endParaRPr lang="en-US" dirty="0">
              <a:solidFill>
                <a:srgbClr val="FFFFFF"/>
              </a:solidFill>
            </a:endParaRPr>
          </a:p>
        </p:txBody>
      </p:sp>
      <p:sp>
        <p:nvSpPr>
          <p:cNvPr id="4" name="TextBox 3"/>
          <p:cNvSpPr txBox="1"/>
          <p:nvPr/>
        </p:nvSpPr>
        <p:spPr>
          <a:xfrm>
            <a:off x="5085037" y="1637730"/>
            <a:ext cx="1944613" cy="46166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Fatigue: 96%</a:t>
            </a:r>
            <a:r>
              <a:rPr kumimoji="0" lang="en-US" sz="2400" b="0" i="0" u="none" strike="noStrike" kern="1200" cap="none" spc="0" normalizeH="0" baseline="30000" noProof="0" dirty="0">
                <a:ln>
                  <a:noFill/>
                </a:ln>
                <a:solidFill>
                  <a:prstClr val="white"/>
                </a:solidFill>
                <a:effectLst/>
                <a:uLnTx/>
                <a:uFillTx/>
                <a:latin typeface="Calibri"/>
                <a:ea typeface="+mn-ea"/>
                <a:cs typeface="+mn-cs"/>
              </a:rPr>
              <a:t>1</a:t>
            </a:r>
          </a:p>
        </p:txBody>
      </p:sp>
      <p:sp>
        <p:nvSpPr>
          <p:cNvPr id="5" name="TextBox 4"/>
          <p:cNvSpPr txBox="1"/>
          <p:nvPr/>
        </p:nvSpPr>
        <p:spPr>
          <a:xfrm>
            <a:off x="5085037" y="2174506"/>
            <a:ext cx="2981907" cy="46166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a:ea typeface="+mn-ea"/>
                <a:cs typeface="+mn-cs"/>
              </a:rPr>
              <a:t>Hemoglobinuria</a:t>
            </a:r>
            <a:r>
              <a:rPr kumimoji="0" lang="en-US" sz="2400" b="0" i="0" u="none" strike="noStrike" kern="1200" cap="none" spc="0" normalizeH="0" baseline="0" noProof="0" dirty="0">
                <a:ln>
                  <a:noFill/>
                </a:ln>
                <a:solidFill>
                  <a:prstClr val="white"/>
                </a:solidFill>
                <a:effectLst/>
                <a:uLnTx/>
                <a:uFillTx/>
                <a:latin typeface="Calibri"/>
                <a:ea typeface="+mn-ea"/>
                <a:cs typeface="+mn-cs"/>
              </a:rPr>
              <a:t>: 26%</a:t>
            </a:r>
            <a:r>
              <a:rPr kumimoji="0" lang="en-US" sz="2400" b="0" i="0" u="none" strike="noStrike" kern="1200" cap="none" spc="0" normalizeH="0" baseline="30000" noProof="0" dirty="0">
                <a:ln>
                  <a:noFill/>
                </a:ln>
                <a:solidFill>
                  <a:prstClr val="white"/>
                </a:solidFill>
                <a:effectLst/>
                <a:uLnTx/>
                <a:uFillTx/>
                <a:latin typeface="Calibri"/>
                <a:ea typeface="+mn-ea"/>
                <a:cs typeface="+mn-cs"/>
              </a:rPr>
              <a:t>2</a:t>
            </a:r>
          </a:p>
        </p:txBody>
      </p:sp>
      <p:sp>
        <p:nvSpPr>
          <p:cNvPr id="6" name="TextBox 5"/>
          <p:cNvSpPr txBox="1"/>
          <p:nvPr/>
        </p:nvSpPr>
        <p:spPr>
          <a:xfrm>
            <a:off x="5085037" y="2742714"/>
            <a:ext cx="1927131" cy="46166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Anemia: 88%</a:t>
            </a:r>
            <a:r>
              <a:rPr kumimoji="0" lang="en-US" sz="2400" b="0" i="0" u="none" strike="noStrike" kern="1200" cap="none" spc="0" normalizeH="0" baseline="30000" noProof="0" dirty="0">
                <a:ln>
                  <a:noFill/>
                </a:ln>
                <a:solidFill>
                  <a:prstClr val="white"/>
                </a:solidFill>
                <a:effectLst/>
                <a:uLnTx/>
                <a:uFillTx/>
                <a:latin typeface="Calibri"/>
                <a:ea typeface="+mn-ea"/>
                <a:cs typeface="+mn-cs"/>
              </a:rPr>
              <a:t>3</a:t>
            </a:r>
          </a:p>
        </p:txBody>
      </p:sp>
      <p:sp>
        <p:nvSpPr>
          <p:cNvPr id="7" name="TextBox 6"/>
          <p:cNvSpPr txBox="1"/>
          <p:nvPr/>
        </p:nvSpPr>
        <p:spPr>
          <a:xfrm>
            <a:off x="5085036" y="3346338"/>
            <a:ext cx="2041264" cy="46166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Dyspnea: 66%</a:t>
            </a:r>
            <a:r>
              <a:rPr kumimoji="0" lang="en-US" sz="2400" b="0" i="0" u="none" strike="noStrike" kern="1200" cap="none" spc="0" normalizeH="0" baseline="30000" noProof="0" dirty="0">
                <a:ln>
                  <a:noFill/>
                </a:ln>
                <a:solidFill>
                  <a:prstClr val="white"/>
                </a:solidFill>
                <a:effectLst/>
                <a:uLnTx/>
                <a:uFillTx/>
                <a:latin typeface="Calibri"/>
                <a:ea typeface="+mn-ea"/>
                <a:cs typeface="+mn-cs"/>
              </a:rPr>
              <a:t>1</a:t>
            </a:r>
          </a:p>
        </p:txBody>
      </p:sp>
      <p:sp>
        <p:nvSpPr>
          <p:cNvPr id="8" name="TextBox 7"/>
          <p:cNvSpPr txBox="1"/>
          <p:nvPr/>
        </p:nvSpPr>
        <p:spPr>
          <a:xfrm>
            <a:off x="5085037" y="3933250"/>
            <a:ext cx="4522091" cy="46166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alibri"/>
                <a:ea typeface="+mn-ea"/>
                <a:cs typeface="+mn-cs"/>
              </a:rPr>
              <a:t>Abdo</a:t>
            </a:r>
            <a:r>
              <a:rPr kumimoji="0" lang="en-US" sz="2400" b="0" i="0" u="none" strike="noStrike" kern="1200" cap="none" spc="0" normalizeH="0" baseline="0" noProof="0" dirty="0">
                <a:ln>
                  <a:noFill/>
                </a:ln>
                <a:solidFill>
                  <a:prstClr val="white"/>
                </a:solidFill>
                <a:effectLst/>
                <a:uLnTx/>
                <a:uFillTx/>
                <a:latin typeface="Calibri"/>
                <a:ea typeface="+mn-ea"/>
                <a:cs typeface="+mn-cs"/>
              </a:rPr>
              <a:t> pain: 57%</a:t>
            </a:r>
            <a:r>
              <a:rPr kumimoji="0" lang="en-US" sz="2400" b="0" i="0" u="none" strike="noStrike" kern="1200" cap="none" spc="0" normalizeH="0" baseline="3000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a:ln>
                  <a:noFill/>
                </a:ln>
                <a:solidFill>
                  <a:prstClr val="white"/>
                </a:solidFill>
                <a:effectLst/>
                <a:uLnTx/>
                <a:uFillTx/>
                <a:latin typeface="Calibri"/>
                <a:ea typeface="+mn-ea"/>
                <a:cs typeface="+mn-cs"/>
              </a:rPr>
              <a:t>; Dysphagia: 41%</a:t>
            </a:r>
            <a:r>
              <a:rPr kumimoji="0" lang="en-US" sz="2400" b="0" i="0" u="none" strike="noStrike" kern="1200" cap="none" spc="0" normalizeH="0" baseline="30000" noProof="0" dirty="0">
                <a:ln>
                  <a:noFill/>
                </a:ln>
                <a:solidFill>
                  <a:prstClr val="white"/>
                </a:solidFill>
                <a:effectLst/>
                <a:uLnTx/>
                <a:uFillTx/>
                <a:latin typeface="Calibri"/>
                <a:ea typeface="+mn-ea"/>
                <a:cs typeface="+mn-cs"/>
              </a:rPr>
              <a:t>1</a:t>
            </a:r>
          </a:p>
        </p:txBody>
      </p:sp>
      <p:sp>
        <p:nvSpPr>
          <p:cNvPr id="9" name="TextBox 8"/>
          <p:cNvSpPr txBox="1"/>
          <p:nvPr/>
        </p:nvSpPr>
        <p:spPr>
          <a:xfrm>
            <a:off x="5085037" y="4486738"/>
            <a:ext cx="3494617" cy="46166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Erectile dysfunction: 47%</a:t>
            </a:r>
            <a:r>
              <a:rPr kumimoji="0" lang="en-US" sz="2400" b="0" i="0" u="none" strike="noStrike" kern="1200" cap="none" spc="0" normalizeH="0" baseline="30000" noProof="0" dirty="0">
                <a:ln>
                  <a:noFill/>
                </a:ln>
                <a:solidFill>
                  <a:prstClr val="white"/>
                </a:solidFill>
                <a:effectLst/>
                <a:uLnTx/>
                <a:uFillTx/>
                <a:latin typeface="Calibri"/>
                <a:ea typeface="+mn-ea"/>
                <a:cs typeface="+mn-cs"/>
              </a:rPr>
              <a:t>1</a:t>
            </a:r>
          </a:p>
        </p:txBody>
      </p:sp>
      <p:sp>
        <p:nvSpPr>
          <p:cNvPr id="10" name="Rectangle 2"/>
          <p:cNvSpPr>
            <a:spLocks noGrp="1" noRot="1" noChangeArrowheads="1"/>
          </p:cNvSpPr>
          <p:nvPr>
            <p:ph type="title"/>
          </p:nvPr>
        </p:nvSpPr>
        <p:spPr bwMode="auto">
          <a:xfrm>
            <a:off x="1806575" y="358741"/>
            <a:ext cx="8578850" cy="111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dirty="0">
                <a:solidFill>
                  <a:srgbClr val="A6A6A6"/>
                </a:solidFill>
                <a:latin typeface="Arial" charset="0"/>
                <a:cs typeface="Arial" charset="0"/>
              </a:rPr>
              <a:t>TYPICAL PRESENTATION OF PNH</a:t>
            </a:r>
            <a:endParaRPr lang="en-US" altLang="en-US" sz="3200" b="1" dirty="0">
              <a:solidFill>
                <a:srgbClr val="A6A6A6"/>
              </a:solidFill>
              <a:latin typeface="Arial" charset="0"/>
              <a:cs typeface="Arial" charset="0"/>
            </a:endParaRPr>
          </a:p>
        </p:txBody>
      </p:sp>
      <p:sp>
        <p:nvSpPr>
          <p:cNvPr id="2" name="TextBox 1"/>
          <p:cNvSpPr txBox="1"/>
          <p:nvPr/>
        </p:nvSpPr>
        <p:spPr>
          <a:xfrm>
            <a:off x="1524000" y="6314406"/>
            <a:ext cx="543911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FFFFFF"/>
                </a:solidFill>
                <a:effectLst/>
                <a:uLnTx/>
                <a:uFillTx/>
                <a:latin typeface="Calibri"/>
                <a:ea typeface="+mn-ea"/>
                <a:cs typeface="+mn-cs"/>
              </a:rPr>
              <a:t>1</a:t>
            </a:r>
            <a:r>
              <a:rPr kumimoji="0" lang="en-US" sz="1200" b="0" i="0" u="none" strike="noStrike" kern="1200" cap="none" spc="0" normalizeH="0" baseline="0" noProof="0" dirty="0">
                <a:ln>
                  <a:noFill/>
                </a:ln>
                <a:solidFill>
                  <a:srgbClr val="FFFFFF"/>
                </a:solidFill>
                <a:effectLst/>
                <a:uLnTx/>
                <a:uFillTx/>
                <a:latin typeface="Calibri"/>
                <a:ea typeface="+mn-ea"/>
                <a:cs typeface="+mn-cs"/>
              </a:rPr>
              <a:t> Myers et. 2007; </a:t>
            </a:r>
            <a:r>
              <a:rPr kumimoji="0" lang="en-US" sz="1200" b="0" i="0" u="none" strike="noStrike" kern="1200" cap="none" spc="0" normalizeH="0" baseline="30000" noProof="0" dirty="0">
                <a:ln>
                  <a:noFill/>
                </a:ln>
                <a:solidFill>
                  <a:srgbClr val="FFFFFF"/>
                </a:solidFill>
                <a:effectLst/>
                <a:uLnTx/>
                <a:uFillTx/>
                <a:latin typeface="Calibri"/>
                <a:ea typeface="+mn-ea"/>
                <a:cs typeface="+mn-cs"/>
              </a:rPr>
              <a:t>2</a:t>
            </a:r>
            <a:r>
              <a:rPr kumimoji="0" lang="en-US" sz="1200" b="0" i="0" u="none" strike="noStrike" kern="1200" cap="none" spc="0" normalizeH="0" baseline="0" noProof="0" dirty="0">
                <a:ln>
                  <a:noFill/>
                </a:ln>
                <a:solidFill>
                  <a:srgbClr val="FFFFFF"/>
                </a:solidFill>
                <a:effectLst/>
                <a:uLnTx/>
                <a:uFillTx/>
                <a:latin typeface="Calibri"/>
                <a:ea typeface="+mn-ea"/>
                <a:cs typeface="+mn-cs"/>
              </a:rPr>
              <a:t> </a:t>
            </a:r>
            <a:r>
              <a:rPr kumimoji="0" lang="en-US" sz="1200" b="0" i="0" u="none" strike="noStrike" kern="1200" cap="none" spc="0" normalizeH="0" baseline="0" noProof="0" dirty="0" err="1">
                <a:ln>
                  <a:noFill/>
                </a:ln>
                <a:solidFill>
                  <a:srgbClr val="FFFFFF"/>
                </a:solidFill>
                <a:effectLst/>
                <a:uLnTx/>
                <a:uFillTx/>
                <a:latin typeface="Calibri"/>
                <a:ea typeface="+mn-ea"/>
                <a:cs typeface="+mn-cs"/>
              </a:rPr>
              <a:t>Dacie</a:t>
            </a:r>
            <a:r>
              <a:rPr kumimoji="0" lang="en-US" sz="1200" b="0" i="0" u="none" strike="noStrike" kern="1200" cap="none" spc="0" normalizeH="0" baseline="0" noProof="0" dirty="0">
                <a:ln>
                  <a:noFill/>
                </a:ln>
                <a:solidFill>
                  <a:srgbClr val="FFFFFF"/>
                </a:solidFill>
                <a:effectLst/>
                <a:uLnTx/>
                <a:uFillTx/>
                <a:latin typeface="Calibri"/>
                <a:ea typeface="+mn-ea"/>
                <a:cs typeface="+mn-cs"/>
              </a:rPr>
              <a:t> et al. </a:t>
            </a:r>
            <a:r>
              <a:rPr kumimoji="0" lang="en-US" sz="1200" b="0" i="0" u="none" strike="noStrike" kern="1200" cap="none" spc="0" normalizeH="0" baseline="0" noProof="0" dirty="0" err="1">
                <a:ln>
                  <a:noFill/>
                </a:ln>
                <a:solidFill>
                  <a:srgbClr val="FFFFFF"/>
                </a:solidFill>
                <a:effectLst/>
                <a:uLnTx/>
                <a:uFillTx/>
                <a:latin typeface="Calibri"/>
                <a:ea typeface="+mn-ea"/>
                <a:cs typeface="+mn-cs"/>
              </a:rPr>
              <a:t>Sem</a:t>
            </a:r>
            <a:r>
              <a:rPr kumimoji="0" lang="en-US" sz="1200" b="0" i="0" u="none" strike="noStrike" kern="1200" cap="none" spc="0" normalizeH="0" baseline="0" noProof="0" dirty="0">
                <a:ln>
                  <a:noFill/>
                </a:ln>
                <a:solidFill>
                  <a:srgbClr val="FFFFFF"/>
                </a:solidFill>
                <a:effectLst/>
                <a:uLnTx/>
                <a:uFillTx/>
                <a:latin typeface="Calibri"/>
                <a:ea typeface="+mn-ea"/>
                <a:cs typeface="+mn-cs"/>
              </a:rPr>
              <a:t> </a:t>
            </a:r>
            <a:r>
              <a:rPr kumimoji="0" lang="en-US" sz="1200" b="0" i="0" u="none" strike="noStrike" kern="1200" cap="none" spc="0" normalizeH="0" baseline="0" noProof="0" dirty="0" err="1">
                <a:ln>
                  <a:noFill/>
                </a:ln>
                <a:solidFill>
                  <a:srgbClr val="FFFFFF"/>
                </a:solidFill>
                <a:effectLst/>
                <a:uLnTx/>
                <a:uFillTx/>
                <a:latin typeface="Calibri"/>
                <a:ea typeface="+mn-ea"/>
                <a:cs typeface="+mn-cs"/>
              </a:rPr>
              <a:t>Hematol</a:t>
            </a:r>
            <a:r>
              <a:rPr kumimoji="0" lang="en-US" sz="1200" b="0" i="0" u="none" strike="noStrike" kern="1200" cap="none" spc="0" normalizeH="0" baseline="0" noProof="0" dirty="0">
                <a:ln>
                  <a:noFill/>
                </a:ln>
                <a:solidFill>
                  <a:srgbClr val="FFFFFF"/>
                </a:solidFill>
                <a:effectLst/>
                <a:uLnTx/>
                <a:uFillTx/>
                <a:latin typeface="Calibri"/>
                <a:ea typeface="+mn-ea"/>
                <a:cs typeface="+mn-cs"/>
              </a:rPr>
              <a:t>  1972; </a:t>
            </a:r>
            <a:r>
              <a:rPr kumimoji="0" lang="en-US" sz="1200" b="0" i="0" u="none" strike="noStrike" kern="1200" cap="none" spc="0" normalizeH="0" baseline="30000" noProof="0" dirty="0">
                <a:ln>
                  <a:noFill/>
                </a:ln>
                <a:solidFill>
                  <a:srgbClr val="FFFFFF"/>
                </a:solidFill>
                <a:effectLst/>
                <a:uLnTx/>
                <a:uFillTx/>
                <a:latin typeface="Calibri"/>
                <a:ea typeface="+mn-ea"/>
                <a:cs typeface="+mn-cs"/>
              </a:rPr>
              <a:t>3</a:t>
            </a:r>
            <a:r>
              <a:rPr kumimoji="0" lang="en-US" sz="1200" b="0" i="0" u="none" strike="noStrike" kern="1200" cap="none" spc="0" normalizeH="0" baseline="0" noProof="0" dirty="0">
                <a:ln>
                  <a:noFill/>
                </a:ln>
                <a:solidFill>
                  <a:srgbClr val="FFFFFF"/>
                </a:solidFill>
                <a:effectLst/>
                <a:uLnTx/>
                <a:uFillTx/>
                <a:latin typeface="Calibri"/>
                <a:ea typeface="+mn-ea"/>
                <a:cs typeface="+mn-cs"/>
              </a:rPr>
              <a:t> Nishimura et al. Medicine 2004</a:t>
            </a:r>
          </a:p>
        </p:txBody>
      </p:sp>
    </p:spTree>
    <p:extLst>
      <p:ext uri="{BB962C8B-B14F-4D97-AF65-F5344CB8AC3E}">
        <p14:creationId xmlns:p14="http://schemas.microsoft.com/office/powerpoint/2010/main" val="409412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dirty="0">
                <a:solidFill>
                  <a:srgbClr val="A6A6A6"/>
                </a:solidFill>
                <a:latin typeface="Arial" charset="0"/>
                <a:cs typeface="Arial" charset="0"/>
              </a:rPr>
              <a:t>CLINICAL FEATURES OF PNH: </a:t>
            </a:r>
            <a:br>
              <a:rPr lang="en-US" altLang="en-US" sz="2400" b="1" dirty="0">
                <a:solidFill>
                  <a:srgbClr val="A6A6A6"/>
                </a:solidFill>
                <a:latin typeface="Arial" charset="0"/>
                <a:cs typeface="Arial" charset="0"/>
              </a:rPr>
            </a:br>
            <a:r>
              <a:rPr lang="en-US" altLang="en-US" sz="2400" b="1" dirty="0">
                <a:solidFill>
                  <a:srgbClr val="A6A6A6"/>
                </a:solidFill>
                <a:latin typeface="Arial" charset="0"/>
                <a:cs typeface="Arial" charset="0"/>
              </a:rPr>
              <a:t>INTRAVASCULAR HEMOLYSIS</a:t>
            </a:r>
            <a:endParaRPr lang="en-US" altLang="en-US" sz="3200" b="1" dirty="0">
              <a:solidFill>
                <a:srgbClr val="A6A6A6"/>
              </a:solidFill>
              <a:latin typeface="Arial" charset="0"/>
              <a:cs typeface="Arial" charset="0"/>
            </a:endParaRPr>
          </a:p>
        </p:txBody>
      </p:sp>
      <p:sp>
        <p:nvSpPr>
          <p:cNvPr id="21507" name="Rectangle 1"/>
          <p:cNvSpPr>
            <a:spLocks noChangeArrowheads="1"/>
          </p:cNvSpPr>
          <p:nvPr/>
        </p:nvSpPr>
        <p:spPr bwMode="auto">
          <a:xfrm>
            <a:off x="1981200" y="1631951"/>
            <a:ext cx="8147050" cy="471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457200" marR="0" lvl="0" indent="-457200" algn="l" defTabSz="914400" rtl="0" eaLnBrk="0" fontAlgn="auto" latinLnBrk="0" hangingPunct="0">
              <a:lnSpc>
                <a:spcPct val="100000"/>
              </a:lnSpc>
              <a:spcBef>
                <a:spcPct val="20000"/>
              </a:spcBef>
              <a:spcAft>
                <a:spcPts val="0"/>
              </a:spcAft>
              <a:buClr>
                <a:srgbClr val="0000FF"/>
              </a:buClr>
              <a:buSzPct val="70000"/>
              <a:buFontTx/>
              <a:buNone/>
              <a:tabLst/>
              <a:defRPr/>
            </a:pPr>
            <a:r>
              <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1.	Intravascular hemolysis</a:t>
            </a:r>
          </a:p>
          <a:p>
            <a:pPr marL="742950" marR="0" lvl="1" indent="-285750" algn="l" defTabSz="914400" rtl="0" eaLnBrk="0" fontAlgn="auto" latinLnBrk="0" hangingPunct="0">
              <a:lnSpc>
                <a:spcPct val="100000"/>
              </a:lnSpc>
              <a:spcBef>
                <a:spcPct val="20000"/>
              </a:spcBef>
              <a:spcAft>
                <a:spcPts val="0"/>
              </a:spcAft>
              <a:buClr>
                <a:srgbClr val="C0504D"/>
              </a:buClr>
              <a:buSzPct val="70000"/>
              <a:buFontTx/>
              <a:buNone/>
              <a:tabLst/>
              <a:defRPr/>
            </a:pPr>
            <a:endParaRPr kumimoji="0" lang="en-US" altLang="en-US" sz="8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endParaRPr>
          </a:p>
          <a:p>
            <a:pPr marL="273050" marR="0" lvl="1" indent="-273050" algn="l" defTabSz="914400" rtl="0" eaLnBrk="0" fontAlgn="auto" latinLnBrk="0" hangingPunct="0">
              <a:lnSpc>
                <a:spcPct val="100000"/>
              </a:lnSpc>
              <a:spcBef>
                <a:spcPct val="20000"/>
              </a:spcBef>
              <a:spcAft>
                <a:spcPts val="600"/>
              </a:spcAft>
              <a:buClr>
                <a:prstClr val="white"/>
              </a:buClr>
              <a:buSzPct val="100000"/>
              <a:buFont typeface="Arial" charset="0"/>
              <a:buChar char="•"/>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Absence of CD59 (not CD55) from RBCs is largely responsible for increased sensitivity of RBCs to activated complement and intravascular hemolysis</a:t>
            </a:r>
          </a:p>
          <a:p>
            <a:pPr marL="273050" marR="0" lvl="1" indent="-273050" algn="l" defTabSz="914400" rtl="0" eaLnBrk="0" fontAlgn="auto" latinLnBrk="0" hangingPunct="0">
              <a:lnSpc>
                <a:spcPct val="100000"/>
              </a:lnSpc>
              <a:spcBef>
                <a:spcPct val="20000"/>
              </a:spcBef>
              <a:spcAft>
                <a:spcPts val="0"/>
              </a:spcAft>
              <a:buClr>
                <a:prstClr val="white"/>
              </a:buClr>
              <a:buSzPct val="100000"/>
              <a:buFont typeface="Arial" charset="0"/>
              <a:buChar char="•"/>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Degree of GPI-deficiency is variable:</a:t>
            </a:r>
          </a:p>
          <a:p>
            <a:pPr marL="673100" marR="0" lvl="2" indent="-273050" algn="l" defTabSz="914400" rtl="0" eaLnBrk="0" fontAlgn="auto" latinLnBrk="0" hangingPunct="0">
              <a:lnSpc>
                <a:spcPct val="100000"/>
              </a:lnSpc>
              <a:spcBef>
                <a:spcPct val="20000"/>
              </a:spcBef>
              <a:spcAft>
                <a:spcPts val="0"/>
              </a:spcAft>
              <a:buClr>
                <a:prstClr val="white"/>
              </a:buClr>
              <a:buSzPct val="100000"/>
              <a:buFont typeface="Arial" charset="0"/>
              <a:buChar char="•"/>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Type I RBCs: normal GPI expression</a:t>
            </a:r>
          </a:p>
          <a:p>
            <a:pPr marL="673100" marR="0" lvl="2" indent="-273050" algn="l" defTabSz="914400" rtl="0" eaLnBrk="0" fontAlgn="auto" latinLnBrk="0" hangingPunct="0">
              <a:lnSpc>
                <a:spcPct val="100000"/>
              </a:lnSpc>
              <a:spcBef>
                <a:spcPct val="20000"/>
              </a:spcBef>
              <a:spcAft>
                <a:spcPts val="0"/>
              </a:spcAft>
              <a:buClr>
                <a:prstClr val="white"/>
              </a:buClr>
              <a:buSzPct val="100000"/>
              <a:buFont typeface="Arial" charset="0"/>
              <a:buChar char="•"/>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Type II RBCs: partial GPI expression </a:t>
            </a:r>
          </a:p>
          <a:p>
            <a:pPr marL="673100" marR="0" lvl="2" indent="-273050" algn="l" defTabSz="914400" rtl="0" eaLnBrk="0" fontAlgn="auto" latinLnBrk="0" hangingPunct="0">
              <a:lnSpc>
                <a:spcPct val="100000"/>
              </a:lnSpc>
              <a:spcBef>
                <a:spcPct val="20000"/>
              </a:spcBef>
              <a:spcAft>
                <a:spcPts val="0"/>
              </a:spcAft>
              <a:buClr>
                <a:prstClr val="white"/>
              </a:buClr>
              <a:buSzPct val="100000"/>
              <a:buFont typeface="Arial" charset="0"/>
              <a:buChar char="•"/>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Type III RBCs: no GPI expression</a:t>
            </a:r>
          </a:p>
          <a:p>
            <a:pPr marL="742950" marR="0" lvl="1" indent="-285750" algn="l" defTabSz="914400" rtl="0" eaLnBrk="0" fontAlgn="auto" latinLnBrk="0" hangingPunct="0">
              <a:lnSpc>
                <a:spcPct val="100000"/>
              </a:lnSpc>
              <a:spcBef>
                <a:spcPct val="20000"/>
              </a:spcBef>
              <a:spcAft>
                <a:spcPts val="0"/>
              </a:spcAft>
              <a:buClr>
                <a:srgbClr val="C0504D"/>
              </a:buClr>
              <a:buSzPct val="70000"/>
              <a:buFontTx/>
              <a:buNone/>
              <a:tabLst/>
              <a:defRPr/>
            </a:pPr>
            <a:endParaRPr kumimoji="0" lang="en-US" altLang="en-US" sz="2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endParaRPr>
          </a:p>
          <a:p>
            <a:pPr marL="0" marR="0" lvl="0" indent="0" algn="l" defTabSz="914400" rtl="0" eaLnBrk="0" fontAlgn="auto" latinLnBrk="0" hangingPunct="0">
              <a:lnSpc>
                <a:spcPct val="100000"/>
              </a:lnSpc>
              <a:spcBef>
                <a:spcPct val="20000"/>
              </a:spcBef>
              <a:spcAft>
                <a:spcPts val="1200"/>
              </a:spcAft>
              <a:buClr>
                <a:srgbClr val="0000FF"/>
              </a:buClr>
              <a:buSzPct val="70000"/>
              <a:buFontTx/>
              <a:buNone/>
              <a:tabLst/>
              <a:defRPr/>
            </a:pPr>
            <a:r>
              <a:rPr kumimoji="0" lang="en-US" altLang="en-US" sz="2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The greater the percentage of Type III cells, the greater the intravascular hemolysis: RBC lifespan drops to &lt;20 days</a:t>
            </a:r>
          </a:p>
          <a:p>
            <a:pPr marL="457200" marR="0" lvl="0" indent="-457200" algn="l" defTabSz="914400" rtl="0" eaLnBrk="0" fontAlgn="auto" latinLnBrk="0" hangingPunct="0">
              <a:lnSpc>
                <a:spcPct val="100000"/>
              </a:lnSpc>
              <a:spcBef>
                <a:spcPct val="20000"/>
              </a:spcBef>
              <a:spcAft>
                <a:spcPts val="0"/>
              </a:spcAft>
              <a:buClr>
                <a:srgbClr val="0000FF"/>
              </a:buClr>
              <a:buSzPct val="70000"/>
              <a:buFontTx/>
              <a:buNone/>
              <a:tabLst/>
              <a:defRPr/>
            </a:pPr>
            <a:r>
              <a:rPr kumimoji="0" lang="en-US" altLang="en-US" sz="2000" b="0" i="0" u="none" strike="noStrike" kern="1200" cap="none" spc="0" normalizeH="0" baseline="0" noProof="0" dirty="0">
                <a:ln>
                  <a:noFill/>
                </a:ln>
                <a:solidFill>
                  <a:srgbClr val="FFE173"/>
                </a:solidFill>
                <a:effectLst/>
                <a:uLnTx/>
                <a:uFillTx/>
                <a:latin typeface="Arial" charset="0"/>
                <a:ea typeface="ＭＳ Ｐゴシック" pitchFamily="112" charset="-128"/>
                <a:cs typeface="+mn-cs"/>
              </a:rPr>
              <a:t>Caveat: only 25% of patients present with nocturnal </a:t>
            </a:r>
            <a:r>
              <a:rPr kumimoji="0" lang="en-US" altLang="en-US" sz="2000" b="0" i="0" u="none" strike="noStrike" kern="1200" cap="none" spc="0" normalizeH="0" baseline="0" noProof="0" dirty="0" err="1">
                <a:ln>
                  <a:noFill/>
                </a:ln>
                <a:solidFill>
                  <a:srgbClr val="FFE173"/>
                </a:solidFill>
                <a:effectLst/>
                <a:uLnTx/>
                <a:uFillTx/>
                <a:latin typeface="Arial" charset="0"/>
                <a:ea typeface="ＭＳ Ｐゴシック" pitchFamily="112" charset="-128"/>
                <a:cs typeface="+mn-cs"/>
              </a:rPr>
              <a:t>hemoglobinuria</a:t>
            </a:r>
            <a:endParaRPr kumimoji="0" lang="en-US" altLang="en-US" sz="2000" b="0" i="0" u="none" strike="noStrike" kern="1200" cap="none" spc="0" normalizeH="0" baseline="0" noProof="0" dirty="0">
              <a:ln>
                <a:noFill/>
              </a:ln>
              <a:solidFill>
                <a:srgbClr val="FFE173"/>
              </a:solidFill>
              <a:effectLst/>
              <a:uLnTx/>
              <a:uFillTx/>
              <a:latin typeface="Arial" charset="0"/>
              <a:ea typeface="ＭＳ Ｐゴシック" pitchFamily="112" charset="-128"/>
              <a:cs typeface="+mn-cs"/>
            </a:endParaRPr>
          </a:p>
        </p:txBody>
      </p:sp>
      <p:pic>
        <p:nvPicPr>
          <p:cNvPr id="4" name="Picture 5" descr="Urine"/>
          <p:cNvPicPr>
            <a:picLocks noChangeAspect="1" noChangeArrowheads="1"/>
          </p:cNvPicPr>
          <p:nvPr/>
        </p:nvPicPr>
        <p:blipFill>
          <a:blip r:embed="rId3" cstate="print"/>
          <a:srcRect t="6941" r="1518" b="17363"/>
          <a:stretch>
            <a:fillRect/>
          </a:stretch>
        </p:blipFill>
        <p:spPr bwMode="auto">
          <a:xfrm>
            <a:off x="7319995" y="3034554"/>
            <a:ext cx="2546494" cy="1957194"/>
          </a:xfrm>
          <a:prstGeom prst="rect">
            <a:avLst/>
          </a:prstGeom>
          <a:noFill/>
          <a:ln w="28575">
            <a:solidFill>
              <a:schemeClr val="bg1"/>
            </a:solidFill>
            <a:miter lim="800000"/>
            <a:headEnd/>
            <a:tailEnd/>
          </a:ln>
        </p:spPr>
      </p:pic>
    </p:spTree>
    <p:extLst>
      <p:ext uri="{BB962C8B-B14F-4D97-AF65-F5344CB8AC3E}">
        <p14:creationId xmlns:p14="http://schemas.microsoft.com/office/powerpoint/2010/main" val="1608140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Aplastic Anemia</a:t>
            </a:r>
          </a:p>
        </p:txBody>
      </p:sp>
      <p:sp>
        <p:nvSpPr>
          <p:cNvPr id="4099" name="Rectangle 3"/>
          <p:cNvSpPr>
            <a:spLocks noGrp="1" noChangeArrowheads="1"/>
          </p:cNvSpPr>
          <p:nvPr>
            <p:ph type="body" idx="1"/>
          </p:nvPr>
        </p:nvSpPr>
        <p:spPr/>
        <p:txBody>
          <a:bodyPr/>
          <a:lstStyle/>
          <a:p>
            <a:pPr eaLnBrk="1" hangingPunct="1"/>
            <a:r>
              <a:rPr lang="en-US" altLang="en-US" smtClean="0"/>
              <a:t>Misnomer “Aplastic Pancytopenia”</a:t>
            </a:r>
          </a:p>
          <a:p>
            <a:pPr eaLnBrk="1" hangingPunct="1"/>
            <a:r>
              <a:rPr lang="en-US" altLang="en-US" smtClean="0"/>
              <a:t>Incidence: 2 – 4 / Million / year</a:t>
            </a:r>
          </a:p>
          <a:p>
            <a:pPr eaLnBrk="1" hangingPunct="1"/>
            <a:r>
              <a:rPr lang="en-US" altLang="en-US" smtClean="0"/>
              <a:t>Young adults with second peak in 5</a:t>
            </a:r>
            <a:r>
              <a:rPr lang="en-US" altLang="en-US" baseline="30000" smtClean="0"/>
              <a:t>th</a:t>
            </a:r>
            <a:r>
              <a:rPr lang="en-US" altLang="en-US" smtClean="0"/>
              <a:t> or 6</a:t>
            </a:r>
            <a:r>
              <a:rPr lang="en-US" altLang="en-US" baseline="30000" smtClean="0"/>
              <a:t>th</a:t>
            </a:r>
            <a:r>
              <a:rPr lang="en-US" altLang="en-US" smtClean="0"/>
              <a:t> decade of life</a:t>
            </a:r>
          </a:p>
          <a:p>
            <a:pPr eaLnBrk="1" hangingPunct="1"/>
            <a:endParaRPr lang="en-US" altLang="en-US" smtClean="0"/>
          </a:p>
        </p:txBody>
      </p:sp>
    </p:spTree>
    <p:extLst>
      <p:ext uri="{BB962C8B-B14F-4D97-AF65-F5344CB8AC3E}">
        <p14:creationId xmlns:p14="http://schemas.microsoft.com/office/powerpoint/2010/main" val="2956108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1"/>
          <p:cNvSpPr>
            <a:spLocks noGrp="1" noChangeArrowheads="1"/>
          </p:cNvSpPr>
          <p:nvPr>
            <p:ph idx="1"/>
          </p:nvPr>
        </p:nvSpPr>
        <p:spPr bwMode="auto">
          <a:xfrm>
            <a:off x="1979613" y="1585532"/>
            <a:ext cx="85788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Aft>
                <a:spcPts val="1200"/>
              </a:spcAft>
              <a:buNone/>
            </a:pPr>
            <a:r>
              <a:rPr lang="en-US" altLang="en-US" sz="2400" b="1" dirty="0">
                <a:solidFill>
                  <a:srgbClr val="FFFFFF"/>
                </a:solidFill>
                <a:latin typeface="Arial" charset="0"/>
                <a:cs typeface="Arial" charset="0"/>
              </a:rPr>
              <a:t>2</a:t>
            </a:r>
            <a:r>
              <a:rPr lang="en-US" altLang="en-US" sz="2400" b="1">
                <a:solidFill>
                  <a:srgbClr val="FFFFFF"/>
                </a:solidFill>
                <a:latin typeface="Arial" charset="0"/>
                <a:cs typeface="Arial" charset="0"/>
              </a:rPr>
              <a:t>. Thrombotic events (TEs), </a:t>
            </a:r>
            <a:r>
              <a:rPr lang="en-US" altLang="en-US" sz="2400" b="1" dirty="0">
                <a:solidFill>
                  <a:srgbClr val="FFFFFF"/>
                </a:solidFill>
                <a:latin typeface="Arial" charset="0"/>
                <a:cs typeface="Arial" charset="0"/>
              </a:rPr>
              <a:t>particularly in unusual sites </a:t>
            </a:r>
          </a:p>
          <a:p>
            <a:pPr marL="273050" indent="-273050" eaLnBrk="1" hangingPunct="1">
              <a:spcAft>
                <a:spcPts val="600"/>
              </a:spcAft>
              <a:tabLst>
                <a:tab pos="273050" algn="l"/>
              </a:tabLst>
            </a:pPr>
            <a:r>
              <a:rPr lang="en-US" altLang="en-US" sz="2400" dirty="0">
                <a:solidFill>
                  <a:srgbClr val="FFFFFF"/>
                </a:solidFill>
                <a:latin typeface="Arial" charset="0"/>
                <a:cs typeface="Arial" charset="0"/>
              </a:rPr>
              <a:t>40% of PNH patients experience </a:t>
            </a:r>
            <a:r>
              <a:rPr lang="en-US" altLang="en-US" sz="2400">
                <a:solidFill>
                  <a:srgbClr val="FFFFFF"/>
                </a:solidFill>
                <a:latin typeface="Arial" charset="0"/>
                <a:cs typeface="Arial" charset="0"/>
              </a:rPr>
              <a:t>clinical TEs</a:t>
            </a:r>
            <a:r>
              <a:rPr lang="en-US" altLang="en-US" sz="2400" baseline="30000">
                <a:solidFill>
                  <a:srgbClr val="FFFFFF"/>
                </a:solidFill>
                <a:latin typeface="Arial" charset="0"/>
                <a:cs typeface="Arial" charset="0"/>
              </a:rPr>
              <a:t>1</a:t>
            </a:r>
            <a:endParaRPr lang="en-US" altLang="en-US" sz="2400" baseline="30000" dirty="0">
              <a:solidFill>
                <a:srgbClr val="FFFFFF"/>
              </a:solidFill>
              <a:latin typeface="Arial" charset="0"/>
              <a:cs typeface="Arial" charset="0"/>
            </a:endParaRPr>
          </a:p>
          <a:p>
            <a:pPr marL="273050" indent="-273050" eaLnBrk="1" hangingPunct="1"/>
            <a:r>
              <a:rPr lang="en-US" altLang="en-US" sz="2400" dirty="0">
                <a:solidFill>
                  <a:srgbClr val="FFFFFF"/>
                </a:solidFill>
                <a:latin typeface="Arial" charset="0"/>
                <a:cs typeface="Arial" charset="0"/>
              </a:rPr>
              <a:t>Leading cause of death</a:t>
            </a:r>
            <a:r>
              <a:rPr lang="en-US" altLang="en-US" sz="2400" baseline="30000" dirty="0">
                <a:solidFill>
                  <a:srgbClr val="FFFFFF"/>
                </a:solidFill>
                <a:latin typeface="Arial" charset="0"/>
                <a:cs typeface="Arial" charset="0"/>
              </a:rPr>
              <a:t>2</a:t>
            </a:r>
          </a:p>
          <a:p>
            <a:pPr marL="712788" lvl="1" indent="-261938" eaLnBrk="1" hangingPunct="1">
              <a:buFont typeface="Arial" panose="020B0604020202020204" pitchFamily="34" charset="0"/>
              <a:buChar char="–"/>
            </a:pPr>
            <a:r>
              <a:rPr lang="en-US" altLang="en-US" sz="2000" dirty="0">
                <a:solidFill>
                  <a:srgbClr val="FFFFFF"/>
                </a:solidFill>
                <a:latin typeface="Arial" charset="0"/>
                <a:cs typeface="Arial" charset="0"/>
              </a:rPr>
              <a:t>Accounts for 40–67% of deaths</a:t>
            </a:r>
            <a:r>
              <a:rPr lang="en-US" altLang="en-US" sz="2000" baseline="30000" dirty="0">
                <a:solidFill>
                  <a:srgbClr val="FFFFFF"/>
                </a:solidFill>
                <a:latin typeface="Arial" charset="0"/>
                <a:cs typeface="Arial" charset="0"/>
              </a:rPr>
              <a:t>1</a:t>
            </a:r>
          </a:p>
          <a:p>
            <a:pPr marL="712788" lvl="1" indent="-261938" eaLnBrk="1" hangingPunct="1">
              <a:buFont typeface="Arial" panose="020B0604020202020204" pitchFamily="34" charset="0"/>
              <a:buChar char="–"/>
            </a:pPr>
            <a:r>
              <a:rPr lang="en-US" altLang="en-US" sz="2000">
                <a:solidFill>
                  <a:srgbClr val="FFFFFF"/>
                </a:solidFill>
                <a:latin typeface="Arial" charset="0"/>
                <a:cs typeface="Arial" charset="0"/>
              </a:rPr>
              <a:t>First TE can </a:t>
            </a:r>
            <a:r>
              <a:rPr lang="en-US" altLang="en-US" sz="2000" dirty="0">
                <a:solidFill>
                  <a:srgbClr val="FFFFFF"/>
                </a:solidFill>
                <a:latin typeface="Arial" charset="0"/>
                <a:cs typeface="Arial" charset="0"/>
              </a:rPr>
              <a:t>be fatal</a:t>
            </a:r>
            <a:r>
              <a:rPr lang="en-US" altLang="en-US" sz="2000" baseline="30000" dirty="0">
                <a:solidFill>
                  <a:srgbClr val="FFFFFF"/>
                </a:solidFill>
                <a:latin typeface="Arial" charset="0"/>
                <a:cs typeface="Arial" charset="0"/>
              </a:rPr>
              <a:t>1,3</a:t>
            </a:r>
          </a:p>
          <a:p>
            <a:pPr marL="712788" lvl="1" indent="-261938" eaLnBrk="1" hangingPunct="1">
              <a:buFont typeface="Arial" panose="020B0604020202020204" pitchFamily="34" charset="0"/>
              <a:buChar char="–"/>
            </a:pPr>
            <a:r>
              <a:rPr lang="en-US" altLang="en-US" sz="2000" dirty="0">
                <a:solidFill>
                  <a:srgbClr val="FFFFFF"/>
                </a:solidFill>
                <a:latin typeface="Arial" charset="0"/>
                <a:cs typeface="Arial" charset="0"/>
              </a:rPr>
              <a:t>Median time to TE was 2.3 years from diagnosis</a:t>
            </a:r>
            <a:r>
              <a:rPr lang="en-US" altLang="en-US" sz="2000" baseline="30000" dirty="0">
                <a:solidFill>
                  <a:srgbClr val="FFFFFF"/>
                </a:solidFill>
                <a:latin typeface="Arial" charset="0"/>
                <a:cs typeface="Arial" charset="0"/>
              </a:rPr>
              <a:t>4</a:t>
            </a:r>
          </a:p>
          <a:p>
            <a:pPr marL="712788" lvl="1" indent="-261938" eaLnBrk="1" hangingPunct="1">
              <a:buFont typeface="Arial" panose="020B0604020202020204" pitchFamily="34" charset="0"/>
              <a:buChar char="–"/>
            </a:pPr>
            <a:r>
              <a:rPr lang="en-US" altLang="en-US" sz="2000" dirty="0">
                <a:solidFill>
                  <a:srgbClr val="FFFFFF"/>
                </a:solidFill>
                <a:latin typeface="Arial" charset="0"/>
                <a:cs typeface="Arial" charset="0"/>
              </a:rPr>
              <a:t>First TE increases risk for death 5- to 10-fold</a:t>
            </a:r>
            <a:r>
              <a:rPr lang="en-US" altLang="en-US" sz="2000" baseline="30000" dirty="0">
                <a:solidFill>
                  <a:srgbClr val="FFFFFF"/>
                </a:solidFill>
                <a:latin typeface="Arial" charset="0"/>
                <a:cs typeface="Arial" charset="0"/>
              </a:rPr>
              <a:t>1</a:t>
            </a:r>
          </a:p>
        </p:txBody>
      </p:sp>
      <p:sp>
        <p:nvSpPr>
          <p:cNvPr id="22531" name="Rectangle 4"/>
          <p:cNvSpPr>
            <a:spLocks noChangeArrowheads="1"/>
          </p:cNvSpPr>
          <p:nvPr/>
        </p:nvSpPr>
        <p:spPr bwMode="auto">
          <a:xfrm>
            <a:off x="1979613" y="6532405"/>
            <a:ext cx="8191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1.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Hillmen</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et al.,</a:t>
            </a:r>
            <a:r>
              <a:rPr kumimoji="0" lang="en-US" altLang="en-US" sz="1000" b="0" i="1"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2007.; 2. Parker C et al., 2005.; </a:t>
            </a:r>
            <a:r>
              <a:rPr kumimoji="0" lang="da-DK"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3.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Audebert</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a:t>
            </a:r>
            <a:r>
              <a:rPr kumimoji="0" lang="nl-NL"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HJ et al., 2005.; 4.</a:t>
            </a:r>
            <a:r>
              <a:rPr kumimoji="0" lang="da-DK"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de Latour RP, 2008.</a:t>
            </a:r>
            <a:endPar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endParaRPr>
          </a:p>
        </p:txBody>
      </p:sp>
      <p:sp>
        <p:nvSpPr>
          <p:cNvPr id="5" name="Rectangle 2"/>
          <p:cNvSpPr>
            <a:spLocks noGrp="1" noRot="1" noChangeArrowheads="1"/>
          </p:cNvSpPr>
          <p:nvPr>
            <p:ph type="title"/>
          </p:nvPr>
        </p:nvSpPr>
        <p:spPr bwMode="auto">
          <a:xfrm>
            <a:off x="1806575" y="101601"/>
            <a:ext cx="8578850" cy="111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dirty="0">
                <a:solidFill>
                  <a:srgbClr val="A6A6A6"/>
                </a:solidFill>
                <a:latin typeface="Arial" charset="0"/>
                <a:cs typeface="Arial" charset="0"/>
              </a:rPr>
              <a:t>CLINICAL FEATURES OF PNH: </a:t>
            </a:r>
            <a:br>
              <a:rPr lang="en-US" altLang="en-US" sz="2400" b="1" dirty="0">
                <a:solidFill>
                  <a:srgbClr val="A6A6A6"/>
                </a:solidFill>
                <a:latin typeface="Arial" charset="0"/>
                <a:cs typeface="Arial" charset="0"/>
              </a:rPr>
            </a:br>
            <a:r>
              <a:rPr lang="en-US" altLang="en-US" sz="2400" b="1" dirty="0">
                <a:solidFill>
                  <a:srgbClr val="A6A6A6"/>
                </a:solidFill>
                <a:latin typeface="Arial" charset="0"/>
                <a:cs typeface="Arial" charset="0"/>
              </a:rPr>
              <a:t>THROMBOSIS</a:t>
            </a:r>
            <a:endParaRPr lang="en-US" altLang="en-US" sz="3200" b="1" dirty="0">
              <a:solidFill>
                <a:srgbClr val="A6A6A6"/>
              </a:solidFill>
              <a:latin typeface="Arial" charset="0"/>
              <a:cs typeface="Arial" charset="0"/>
            </a:endParaRPr>
          </a:p>
        </p:txBody>
      </p:sp>
    </p:spTree>
    <p:custDataLst>
      <p:tags r:id="rId1"/>
    </p:custDataLst>
    <p:extLst>
      <p:ext uri="{BB962C8B-B14F-4D97-AF65-F5344CB8AC3E}">
        <p14:creationId xmlns:p14="http://schemas.microsoft.com/office/powerpoint/2010/main" val="150467706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1"/>
          <p:cNvSpPr>
            <a:spLocks noGrp="1" noChangeArrowheads="1"/>
          </p:cNvSpPr>
          <p:nvPr>
            <p:ph idx="1"/>
          </p:nvPr>
        </p:nvSpPr>
        <p:spPr bwMode="auto">
          <a:xfrm>
            <a:off x="1806575" y="1392266"/>
            <a:ext cx="85788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a:lnSpc>
                <a:spcPct val="90000"/>
              </a:lnSpc>
              <a:spcAft>
                <a:spcPts val="1200"/>
              </a:spcAft>
              <a:buClr>
                <a:schemeClr val="hlink"/>
              </a:buClr>
              <a:buSzPct val="70000"/>
              <a:buNone/>
            </a:pPr>
            <a:r>
              <a:rPr lang="en-US" altLang="en-US" dirty="0" smtClean="0">
                <a:solidFill>
                  <a:schemeClr val="bg1"/>
                </a:solidFill>
                <a:latin typeface="Arial" charset="0"/>
                <a:cs typeface="Arial" charset="0"/>
              </a:rPr>
              <a:t>3.	Bone marrow failure</a:t>
            </a:r>
          </a:p>
          <a:p>
            <a:pPr marL="273050" indent="-273050">
              <a:lnSpc>
                <a:spcPct val="90000"/>
              </a:lnSpc>
              <a:spcAft>
                <a:spcPts val="600"/>
              </a:spcAft>
            </a:pPr>
            <a:r>
              <a:rPr lang="en-US" altLang="en-US" sz="2800" dirty="0">
                <a:solidFill>
                  <a:schemeClr val="bg1"/>
                </a:solidFill>
                <a:latin typeface="Arial" charset="0"/>
                <a:cs typeface="Arial" charset="0"/>
              </a:rPr>
              <a:t>Death from progressive </a:t>
            </a:r>
            <a:r>
              <a:rPr lang="en-US" altLang="en-US" sz="2800" dirty="0" err="1">
                <a:solidFill>
                  <a:schemeClr val="bg1"/>
                </a:solidFill>
                <a:latin typeface="Arial" charset="0"/>
                <a:cs typeface="Arial" charset="0"/>
              </a:rPr>
              <a:t>pancytopenias</a:t>
            </a:r>
            <a:endParaRPr lang="en-US" altLang="en-US" sz="2800" dirty="0">
              <a:solidFill>
                <a:schemeClr val="bg1"/>
              </a:solidFill>
              <a:latin typeface="Arial" charset="0"/>
              <a:cs typeface="Arial" charset="0"/>
            </a:endParaRPr>
          </a:p>
          <a:p>
            <a:pPr marL="273050" indent="-273050">
              <a:lnSpc>
                <a:spcPct val="90000"/>
              </a:lnSpc>
            </a:pPr>
            <a:r>
              <a:rPr lang="en-US" altLang="en-US" sz="2800" dirty="0">
                <a:solidFill>
                  <a:schemeClr val="bg1"/>
                </a:solidFill>
                <a:latin typeface="Arial" charset="0"/>
                <a:cs typeface="Arial" charset="0"/>
              </a:rPr>
              <a:t>Progression to other disorders, e.g.:</a:t>
            </a:r>
          </a:p>
          <a:p>
            <a:pPr marL="808038" lvl="1" indent="-273050">
              <a:lnSpc>
                <a:spcPct val="90000"/>
              </a:lnSpc>
              <a:buFont typeface="Arial" panose="020B0604020202020204" pitchFamily="34" charset="0"/>
              <a:buChar char="–"/>
            </a:pPr>
            <a:r>
              <a:rPr lang="en-US" altLang="en-US" sz="2400" dirty="0">
                <a:solidFill>
                  <a:schemeClr val="bg1"/>
                </a:solidFill>
                <a:latin typeface="Arial" charset="0"/>
                <a:cs typeface="Arial" charset="0"/>
              </a:rPr>
              <a:t>Aplastic anemia</a:t>
            </a:r>
          </a:p>
          <a:p>
            <a:pPr marL="1341438" lvl="2" indent="-260350">
              <a:lnSpc>
                <a:spcPct val="90000"/>
              </a:lnSpc>
            </a:pPr>
            <a:r>
              <a:rPr lang="en-US" altLang="en-US" sz="2000" dirty="0">
                <a:solidFill>
                  <a:schemeClr val="bg1"/>
                </a:solidFill>
                <a:latin typeface="Arial" charset="0"/>
                <a:cs typeface="Arial" charset="0"/>
              </a:rPr>
              <a:t>Most PNH patients have </a:t>
            </a:r>
            <a:r>
              <a:rPr lang="en-US" altLang="en-US" sz="2000" dirty="0" err="1">
                <a:solidFill>
                  <a:schemeClr val="bg1"/>
                </a:solidFill>
                <a:latin typeface="Arial" charset="0"/>
                <a:cs typeface="Arial" charset="0"/>
              </a:rPr>
              <a:t>hypoplastic</a:t>
            </a:r>
            <a:r>
              <a:rPr lang="en-US" altLang="en-US" sz="2000" dirty="0">
                <a:solidFill>
                  <a:schemeClr val="bg1"/>
                </a:solidFill>
                <a:latin typeface="Arial" charset="0"/>
                <a:cs typeface="Arial" charset="0"/>
              </a:rPr>
              <a:t> marrow</a:t>
            </a:r>
          </a:p>
          <a:p>
            <a:pPr marL="808038" lvl="1" indent="-273050">
              <a:lnSpc>
                <a:spcPct val="90000"/>
              </a:lnSpc>
              <a:buFont typeface="Arial" panose="020B0604020202020204" pitchFamily="34" charset="0"/>
              <a:buChar char="–"/>
            </a:pPr>
            <a:r>
              <a:rPr lang="en-US" altLang="en-US" sz="2400" dirty="0" err="1">
                <a:solidFill>
                  <a:schemeClr val="bg1"/>
                </a:solidFill>
                <a:latin typeface="Arial" charset="0"/>
                <a:cs typeface="Arial" charset="0"/>
              </a:rPr>
              <a:t>Myelodyplastic</a:t>
            </a:r>
            <a:r>
              <a:rPr lang="en-US" altLang="en-US" sz="2400" dirty="0">
                <a:solidFill>
                  <a:schemeClr val="bg1"/>
                </a:solidFill>
                <a:latin typeface="Arial" charset="0"/>
                <a:cs typeface="Arial" charset="0"/>
              </a:rPr>
              <a:t> syndromes</a:t>
            </a:r>
          </a:p>
          <a:p>
            <a:pPr marL="1341438" lvl="2" indent="-260350">
              <a:lnSpc>
                <a:spcPct val="90000"/>
              </a:lnSpc>
            </a:pPr>
            <a:r>
              <a:rPr lang="en-US" altLang="en-US" sz="2000" dirty="0">
                <a:solidFill>
                  <a:schemeClr val="bg1"/>
                </a:solidFill>
                <a:latin typeface="Arial" charset="0"/>
                <a:cs typeface="Arial" charset="0"/>
              </a:rPr>
              <a:t>8-year incidence of 5%</a:t>
            </a:r>
          </a:p>
          <a:p>
            <a:pPr marL="808038" lvl="1" indent="-273050">
              <a:lnSpc>
                <a:spcPct val="90000"/>
              </a:lnSpc>
              <a:buFont typeface="Arial" panose="020B0604020202020204" pitchFamily="34" charset="0"/>
              <a:buChar char="–"/>
            </a:pPr>
            <a:r>
              <a:rPr lang="en-US" altLang="en-US" sz="2400" dirty="0">
                <a:solidFill>
                  <a:schemeClr val="bg1"/>
                </a:solidFill>
                <a:latin typeface="Arial" charset="0"/>
                <a:cs typeface="Arial" charset="0"/>
              </a:rPr>
              <a:t>Acute leukemia</a:t>
            </a:r>
          </a:p>
          <a:p>
            <a:pPr marL="1341438" lvl="2" indent="-260350">
              <a:lnSpc>
                <a:spcPct val="90000"/>
              </a:lnSpc>
            </a:pPr>
            <a:r>
              <a:rPr lang="en-US" altLang="en-US" sz="2000" dirty="0">
                <a:solidFill>
                  <a:schemeClr val="bg1"/>
                </a:solidFill>
                <a:latin typeface="Arial" charset="0"/>
                <a:cs typeface="Arial" charset="0"/>
              </a:rPr>
              <a:t>8-year incidence of 0.7%</a:t>
            </a:r>
            <a:endParaRPr lang="en-CA" altLang="en-US" sz="2000" dirty="0">
              <a:solidFill>
                <a:schemeClr val="bg1"/>
              </a:solidFill>
              <a:latin typeface="Arial" charset="0"/>
              <a:cs typeface="Arial" charset="0"/>
            </a:endParaRPr>
          </a:p>
        </p:txBody>
      </p:sp>
      <p:sp>
        <p:nvSpPr>
          <p:cNvPr id="4" name="Rectangle 2"/>
          <p:cNvSpPr>
            <a:spLocks noGrp="1" noRot="1" noChangeArrowheads="1"/>
          </p:cNvSpPr>
          <p:nvPr>
            <p:ph type="title"/>
          </p:nvPr>
        </p:nvSpPr>
        <p:spPr bwMode="auto">
          <a:xfrm>
            <a:off x="1806575" y="101601"/>
            <a:ext cx="8578850" cy="111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dirty="0">
                <a:solidFill>
                  <a:srgbClr val="A6A6A6"/>
                </a:solidFill>
                <a:latin typeface="Arial" charset="0"/>
                <a:cs typeface="Arial" charset="0"/>
              </a:rPr>
              <a:t>CLINICAL FEATURES OF PNH:</a:t>
            </a:r>
            <a:br>
              <a:rPr lang="en-US" altLang="en-US" sz="2400" b="1" dirty="0">
                <a:solidFill>
                  <a:srgbClr val="A6A6A6"/>
                </a:solidFill>
                <a:latin typeface="Arial" charset="0"/>
                <a:cs typeface="Arial" charset="0"/>
              </a:rPr>
            </a:br>
            <a:r>
              <a:rPr lang="en-US" altLang="en-US" sz="2400" b="1" dirty="0">
                <a:solidFill>
                  <a:srgbClr val="A6A6A6"/>
                </a:solidFill>
                <a:latin typeface="Arial" charset="0"/>
                <a:cs typeface="Arial" charset="0"/>
              </a:rPr>
              <a:t>BONE MARROW FAILURE</a:t>
            </a:r>
            <a:endParaRPr lang="en-US" altLang="en-US" sz="3200" b="1" dirty="0">
              <a:solidFill>
                <a:srgbClr val="A6A6A6"/>
              </a:solidFill>
              <a:latin typeface="Arial" charset="0"/>
              <a:cs typeface="Arial" charset="0"/>
            </a:endParaRPr>
          </a:p>
        </p:txBody>
      </p:sp>
    </p:spTree>
    <p:custDataLst>
      <p:tags r:id="rId1"/>
    </p:custDataLst>
    <p:extLst>
      <p:ext uri="{BB962C8B-B14F-4D97-AF65-F5344CB8AC3E}">
        <p14:creationId xmlns:p14="http://schemas.microsoft.com/office/powerpoint/2010/main" val="145858607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ctrTitle"/>
          </p:nvPr>
        </p:nvSpPr>
        <p:spPr bwMode="auto">
          <a:xfrm>
            <a:off x="2011363" y="50801"/>
            <a:ext cx="6240462" cy="53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400" b="1">
                <a:solidFill>
                  <a:srgbClr val="A6A6A6"/>
                </a:solidFill>
                <a:latin typeface="Arial" charset="0"/>
                <a:cs typeface="Arial" charset="0"/>
              </a:rPr>
              <a:t>WHAT DOES PNH HAVE TO DO WITH APLASTIC ANEMIA AND MDS?</a:t>
            </a:r>
            <a:endParaRPr lang="en-US" altLang="en-US" sz="2800" b="1">
              <a:solidFill>
                <a:srgbClr val="A6A6A6"/>
              </a:solidFill>
              <a:latin typeface="Arial" charset="0"/>
              <a:cs typeface="Arial" charset="0"/>
            </a:endParaRPr>
          </a:p>
        </p:txBody>
      </p:sp>
      <p:sp>
        <p:nvSpPr>
          <p:cNvPr id="19459" name="Rectangle 14"/>
          <p:cNvSpPr>
            <a:spLocks noChangeArrowheads="1"/>
          </p:cNvSpPr>
          <p:nvPr/>
        </p:nvSpPr>
        <p:spPr bwMode="auto">
          <a:xfrm>
            <a:off x="1993900" y="6559551"/>
            <a:ext cx="8858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1.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Arial" charset="0"/>
              </a:rPr>
              <a:t>Ishiyama</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 K et al., 2003. </a:t>
            </a:r>
          </a:p>
        </p:txBody>
      </p:sp>
      <p:sp>
        <p:nvSpPr>
          <p:cNvPr id="19460" name="Rectangle 3"/>
          <p:cNvSpPr>
            <a:spLocks noChangeArrowheads="1"/>
          </p:cNvSpPr>
          <p:nvPr/>
        </p:nvSpPr>
        <p:spPr bwMode="auto">
          <a:xfrm>
            <a:off x="2014539" y="1670051"/>
            <a:ext cx="45053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marR="0" lvl="0" indent="-342900" algn="l" defTabSz="914400" rtl="0" eaLnBrk="0" fontAlgn="auto" latinLnBrk="0" hangingPunct="0">
              <a:lnSpc>
                <a:spcPct val="100000"/>
              </a:lnSpc>
              <a:spcBef>
                <a:spcPct val="50000"/>
              </a:spcBef>
              <a:spcAft>
                <a:spcPts val="600"/>
              </a:spcAft>
              <a:buClrTx/>
              <a:buSzTx/>
              <a:buFontTx/>
              <a:buNone/>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Aplastic anemia (AA)</a:t>
            </a:r>
          </a:p>
          <a:p>
            <a:pPr marL="342900" marR="0" lvl="0" indent="-34290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en-US" sz="18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Most PNH patients have </a:t>
            </a:r>
            <a:r>
              <a:rPr kumimoji="0" lang="en-US" altLang="en-US" sz="1800" b="0" i="0" u="none" strike="noStrike" kern="1200" cap="none" spc="0" normalizeH="0" baseline="0" noProof="0" dirty="0" err="1">
                <a:ln>
                  <a:noFill/>
                </a:ln>
                <a:solidFill>
                  <a:prstClr val="white"/>
                </a:solidFill>
                <a:effectLst/>
                <a:uLnTx/>
                <a:uFillTx/>
                <a:latin typeface="Arial" charset="0"/>
                <a:ea typeface="ＭＳ Ｐゴシック" pitchFamily="112" charset="-128"/>
                <a:cs typeface="Arial" charset="0"/>
              </a:rPr>
              <a:t>hypoplastic</a:t>
            </a:r>
            <a:r>
              <a:rPr kumimoji="0" lang="en-US" altLang="en-US" sz="18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 marrow and many have AA or a history of AA</a:t>
            </a:r>
          </a:p>
          <a:p>
            <a:pPr marL="342900" marR="0" lvl="0" indent="-342900" algn="l" defTabSz="914400" rtl="0" eaLnBrk="1" fontAlgn="auto" latinLnBrk="0" hangingPunct="1">
              <a:lnSpc>
                <a:spcPct val="90000"/>
              </a:lnSpc>
              <a:spcBef>
                <a:spcPts val="0"/>
              </a:spcBef>
              <a:spcAft>
                <a:spcPts val="600"/>
              </a:spcAft>
              <a:buClrTx/>
              <a:buSzTx/>
              <a:buFont typeface="Arial" charset="0"/>
              <a:buChar char="•"/>
              <a:tabLst/>
              <a:defRPr/>
            </a:pPr>
            <a:r>
              <a:rPr kumimoji="0" lang="en-US" altLang="en-US" sz="18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50% of AA patients exhibit expansion of PNH clones (15% reach clinical PNH)</a:t>
            </a:r>
          </a:p>
          <a:p>
            <a:pPr marL="342900" marR="0" lvl="0" indent="-342900" algn="l" defTabSz="914400" rtl="0" eaLnBrk="0" fontAlgn="auto" latinLnBrk="0" hangingPunct="0">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err="1">
                <a:ln>
                  <a:noFill/>
                </a:ln>
                <a:solidFill>
                  <a:prstClr val="white"/>
                </a:solidFill>
                <a:effectLst/>
                <a:uLnTx/>
                <a:uFillTx/>
                <a:latin typeface="Arial" charset="0"/>
                <a:ea typeface="ＭＳ Ｐゴシック" pitchFamily="112" charset="-128"/>
                <a:cs typeface="Arial" charset="0"/>
              </a:rPr>
              <a:t>Myelodysplastic</a:t>
            </a: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 syndromes (MDS)</a:t>
            </a:r>
          </a:p>
          <a:p>
            <a:pPr marL="342900" marR="0" lvl="0" indent="-342900" algn="l" defTabSz="914400" rtl="0" eaLnBrk="0" fontAlgn="auto" latinLnBrk="0" hangingPunct="0">
              <a:lnSpc>
                <a:spcPct val="100000"/>
              </a:lnSpc>
              <a:spcBef>
                <a:spcPct val="50000"/>
              </a:spcBef>
              <a:spcAft>
                <a:spcPts val="0"/>
              </a:spcAft>
              <a:buClrTx/>
              <a:buSzTx/>
              <a:buFont typeface="Arial" charset="0"/>
              <a:buChar char="•"/>
              <a:tabLst/>
              <a:defRPr/>
            </a:pPr>
            <a:r>
              <a:rPr kumimoji="0" lang="en-US" altLang="en-US" sz="18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20% of MDS patients have PNH clones (refractory anemia [RA] may respond to immunosuppressive therapy)</a:t>
            </a:r>
          </a:p>
          <a:p>
            <a:pPr marL="342900" marR="0" lvl="0" indent="-342900" algn="l" defTabSz="914400" rtl="0" eaLnBrk="0" fontAlgn="auto" latinLnBrk="0" hangingPunct="0">
              <a:lnSpc>
                <a:spcPct val="100000"/>
              </a:lnSpc>
              <a:spcBef>
                <a:spcPct val="5000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endParaRPr>
          </a:p>
        </p:txBody>
      </p:sp>
      <p:pic>
        <p:nvPicPr>
          <p:cNvPr id="1946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7539" y="2374901"/>
            <a:ext cx="3386137"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25"/>
          <p:cNvSpPr txBox="1">
            <a:spLocks noChangeArrowheads="1"/>
          </p:cNvSpPr>
          <p:nvPr/>
        </p:nvSpPr>
        <p:spPr bwMode="gray">
          <a:xfrm rot="-5400000">
            <a:off x="8272840" y="59532"/>
            <a:ext cx="677108"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Distribution of PNH-type granulocytes in patients with AA or RA</a:t>
            </a:r>
            <a:r>
              <a:rPr kumimoji="0" lang="en-US" altLang="en-US" sz="1600" b="1" i="0" u="none" strike="noStrike" kern="1200" cap="none" spc="0" normalizeH="0" baseline="30000" noProof="0" dirty="0">
                <a:ln>
                  <a:noFill/>
                </a:ln>
                <a:solidFill>
                  <a:srgbClr val="FFFFFF"/>
                </a:solidFill>
                <a:effectLst/>
                <a:uLnTx/>
                <a:uFillTx/>
                <a:latin typeface="Arial" charset="0"/>
                <a:ea typeface="ＭＳ Ｐゴシック" pitchFamily="112" charset="-128"/>
                <a:cs typeface="+mn-cs"/>
              </a:rPr>
              <a:t>1</a:t>
            </a:r>
            <a:endPar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endParaRPr>
          </a:p>
        </p:txBody>
      </p:sp>
      <p:sp>
        <p:nvSpPr>
          <p:cNvPr id="8" name="Rectangle 14"/>
          <p:cNvSpPr>
            <a:spLocks noChangeArrowheads="1"/>
          </p:cNvSpPr>
          <p:nvPr/>
        </p:nvSpPr>
        <p:spPr bwMode="auto">
          <a:xfrm>
            <a:off x="7069779" y="6164450"/>
            <a:ext cx="3483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Copyright © 2003 American Society of Hematology. </a:t>
            </a:r>
            <a:r>
              <a:rPr kumimoji="0" lang="fr-FR" altLang="en-US" sz="10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Reprinted with permission</a:t>
            </a:r>
            <a:r>
              <a:rPr kumimoji="0" lang="en-US" altLang="en-US" sz="10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a:t>
            </a:r>
            <a:endParaRPr kumimoji="0" lang="fr-CA"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endParaRPr>
          </a:p>
        </p:txBody>
      </p:sp>
    </p:spTree>
    <p:extLst>
      <p:ext uri="{BB962C8B-B14F-4D97-AF65-F5344CB8AC3E}">
        <p14:creationId xmlns:p14="http://schemas.microsoft.com/office/powerpoint/2010/main" val="2019241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bwMode="auto">
          <a:xfrm>
            <a:off x="1806575" y="414747"/>
            <a:ext cx="8578850" cy="111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dirty="0">
                <a:solidFill>
                  <a:srgbClr val="A6A6A6"/>
                </a:solidFill>
                <a:latin typeface="Arial" charset="0"/>
                <a:cs typeface="Arial" charset="0"/>
              </a:rPr>
              <a:t>OTHER CLINICAL FEATURES OF PNH</a:t>
            </a:r>
            <a:endParaRPr lang="en-US" altLang="en-US" sz="3200" b="1" dirty="0">
              <a:solidFill>
                <a:srgbClr val="A6A6A6"/>
              </a:solidFill>
              <a:latin typeface="Arial" charset="0"/>
              <a:cs typeface="Arial" charset="0"/>
            </a:endParaRPr>
          </a:p>
        </p:txBody>
      </p:sp>
      <p:sp>
        <p:nvSpPr>
          <p:cNvPr id="20483" name="Rectangle 1"/>
          <p:cNvSpPr>
            <a:spLocks noChangeArrowheads="1"/>
          </p:cNvSpPr>
          <p:nvPr/>
        </p:nvSpPr>
        <p:spPr bwMode="auto">
          <a:xfrm>
            <a:off x="1981200" y="1631951"/>
            <a:ext cx="814705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457200" marR="0" lvl="0" indent="-457200" algn="l" defTabSz="914400" rtl="0" eaLnBrk="0" fontAlgn="auto" latinLnBrk="0" hangingPunct="0">
              <a:lnSpc>
                <a:spcPct val="100000"/>
              </a:lnSpc>
              <a:spcBef>
                <a:spcPts val="0"/>
              </a:spcBef>
              <a:spcAft>
                <a:spcPts val="60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Key/classic features:</a:t>
            </a:r>
          </a:p>
          <a:p>
            <a:pPr marL="273050" marR="0" lvl="0" indent="-273050" algn="l" defTabSz="914400" rtl="0" eaLnBrk="0" fontAlgn="auto" latinLnBrk="0" hangingPunct="0">
              <a:lnSpc>
                <a:spcPct val="100000"/>
              </a:lnSpc>
              <a:spcBef>
                <a:spcPts val="0"/>
              </a:spcBef>
              <a:spcAft>
                <a:spcPts val="600"/>
              </a:spcAft>
              <a:buClrTx/>
              <a:buSzTx/>
              <a:buFont typeface="Arial"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Intravascular hemolysis </a:t>
            </a:r>
          </a:p>
          <a:p>
            <a:pPr marL="273050" marR="0" lvl="0" indent="-273050" algn="l" defTabSz="914400" rtl="0" eaLnBrk="0" fontAlgn="auto" latinLnBrk="0" hangingPunct="0">
              <a:lnSpc>
                <a:spcPct val="100000"/>
              </a:lnSpc>
              <a:spcBef>
                <a:spcPts val="0"/>
              </a:spcBef>
              <a:spcAft>
                <a:spcPts val="600"/>
              </a:spcAft>
              <a:buClrTx/>
              <a:buSzTx/>
              <a:buFont typeface="Arial"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Thrombotic events (particularly in unusual sites)</a:t>
            </a:r>
          </a:p>
          <a:p>
            <a:pPr marL="273050" marR="0" lvl="0" indent="-273050" algn="l" defTabSz="914400" rtl="0" eaLnBrk="0" fontAlgn="auto" latinLnBrk="0" hangingPunct="0">
              <a:lnSpc>
                <a:spcPct val="100000"/>
              </a:lnSpc>
              <a:spcBef>
                <a:spcPts val="0"/>
              </a:spcBef>
              <a:spcAft>
                <a:spcPts val="600"/>
              </a:spcAft>
              <a:buClrTx/>
              <a:buSzTx/>
              <a:buFont typeface="Arial"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Bone marrow failure</a:t>
            </a:r>
          </a:p>
          <a:p>
            <a:pPr marL="457200" marR="0" lvl="0" indent="-457200" algn="l" defTabSz="914400" rtl="0" eaLnBrk="0" fontAlgn="auto" latinLnBrk="0" hangingPunct="0">
              <a:lnSpc>
                <a:spcPct val="100000"/>
              </a:lnSpc>
              <a:spcBef>
                <a:spcPts val="0"/>
              </a:spcBef>
              <a:spcAft>
                <a:spcPts val="600"/>
              </a:spcAft>
              <a:buClrTx/>
              <a:buSzTx/>
              <a:buFont typeface="Arial" charset="0"/>
              <a:buAutoNum type="arabicPeriod"/>
              <a:tabLst/>
              <a:defRPr/>
            </a:pPr>
            <a:endPar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endParaRPr>
          </a:p>
          <a:p>
            <a:pPr marL="457200" marR="0" lvl="0" indent="-457200" algn="l" defTabSz="914400" rtl="0" eaLnBrk="0" fontAlgn="auto" latinLnBrk="0" hangingPunct="0">
              <a:lnSpc>
                <a:spcPct val="100000"/>
              </a:lnSpc>
              <a:spcBef>
                <a:spcPts val="0"/>
              </a:spcBef>
              <a:spcAft>
                <a:spcPts val="60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Other important features:</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Renal dysfunction/failure</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Pulmonary hypertension</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Abdominal and/or chest pain</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Erectile dysfunction</a:t>
            </a:r>
          </a:p>
          <a:p>
            <a:pPr marL="273050" marR="0" lvl="0" indent="-273050" algn="l" defTabSz="914400" rtl="0" eaLnBrk="0" fontAlgn="auto" latinLnBrk="0" hangingPunct="0">
              <a:lnSpc>
                <a:spcPct val="100000"/>
              </a:lnSpc>
              <a:spcBef>
                <a:spcPts val="0"/>
              </a:spcBef>
              <a:spcAft>
                <a:spcPts val="600"/>
              </a:spcAft>
              <a:buClrTx/>
              <a:buSzTx/>
              <a:buFont typeface="Calibri" pitchFamily="34" charset="0"/>
              <a:buAutoNum type="arabicPeriod"/>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rPr>
              <a:t>Impaired quality of life</a:t>
            </a:r>
          </a:p>
          <a:p>
            <a:pPr marL="742950" marR="0" lvl="1" indent="-28575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endParaRPr>
          </a:p>
          <a:p>
            <a:pPr marL="742950" marR="0" lvl="1" indent="-285750" algn="l" defTabSz="914400" rtl="0" eaLnBrk="0" fontAlgn="auto" latinLnBrk="0" hangingPunct="0">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mn-cs"/>
            </a:endParaRPr>
          </a:p>
        </p:txBody>
      </p:sp>
      <p:sp>
        <p:nvSpPr>
          <p:cNvPr id="2" name="Rectangle 1"/>
          <p:cNvSpPr/>
          <p:nvPr/>
        </p:nvSpPr>
        <p:spPr>
          <a:xfrm>
            <a:off x="1981200" y="3531196"/>
            <a:ext cx="3648358" cy="2504888"/>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61488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667" y="3137024"/>
            <a:ext cx="3611563" cy="1922898"/>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57349" name="Rectangle 3"/>
          <p:cNvSpPr>
            <a:spLocks noGrp="1" noChangeArrowheads="1"/>
          </p:cNvSpPr>
          <p:nvPr>
            <p:ph type="body" idx="1"/>
          </p:nvPr>
        </p:nvSpPr>
        <p:spPr>
          <a:xfrm>
            <a:off x="2094966" y="1680064"/>
            <a:ext cx="8148637" cy="4777180"/>
          </a:xfrm>
          <a:noFill/>
        </p:spPr>
        <p:txBody>
          <a:bodyPr>
            <a:normAutofit fontScale="92500" lnSpcReduction="10000"/>
          </a:bodyPr>
          <a:lstStyle/>
          <a:p>
            <a:r>
              <a:rPr lang="en-US" dirty="0" smtClean="0">
                <a:solidFill>
                  <a:srgbClr val="FFFFFF"/>
                </a:solidFill>
                <a:effectLst/>
              </a:rPr>
              <a:t>Renal function impaired in PNH patients</a:t>
            </a:r>
            <a:r>
              <a:rPr lang="en-US" baseline="30000" dirty="0" smtClean="0">
                <a:solidFill>
                  <a:srgbClr val="FFFFFF"/>
                </a:solidFill>
                <a:effectLst/>
              </a:rPr>
              <a:t>1</a:t>
            </a:r>
            <a:r>
              <a:rPr lang="en-US" dirty="0" smtClean="0">
                <a:solidFill>
                  <a:srgbClr val="FFFFFF"/>
                </a:solidFill>
                <a:effectLst/>
              </a:rPr>
              <a:t>  </a:t>
            </a:r>
          </a:p>
          <a:p>
            <a:pPr lvl="1"/>
            <a:r>
              <a:rPr lang="en-US" sz="2200" dirty="0">
                <a:solidFill>
                  <a:srgbClr val="FFFFFF"/>
                </a:solidFill>
              </a:rPr>
              <a:t>13/19 (68%) with significant reduction in </a:t>
            </a:r>
            <a:r>
              <a:rPr lang="en-US" sz="2200" dirty="0" err="1">
                <a:solidFill>
                  <a:srgbClr val="FFFFFF"/>
                </a:solidFill>
              </a:rPr>
              <a:t>CrCl</a:t>
            </a:r>
            <a:endParaRPr lang="en-US" sz="2200" dirty="0">
              <a:solidFill>
                <a:srgbClr val="FFFFFF"/>
              </a:solidFill>
            </a:endParaRPr>
          </a:p>
          <a:p>
            <a:pPr lvl="1"/>
            <a:r>
              <a:rPr lang="en-US" sz="2200" dirty="0">
                <a:solidFill>
                  <a:srgbClr val="FFFFFF"/>
                </a:solidFill>
              </a:rPr>
              <a:t>6/19 (32%) GFR &lt;60 ml/min/1.73m</a:t>
            </a:r>
            <a:r>
              <a:rPr lang="en-US" sz="2200" baseline="30000" dirty="0">
                <a:solidFill>
                  <a:srgbClr val="FFFFFF"/>
                </a:solidFill>
              </a:rPr>
              <a:t>2</a:t>
            </a:r>
            <a:r>
              <a:rPr lang="en-US" sz="2200" dirty="0">
                <a:solidFill>
                  <a:srgbClr val="FFFFFF"/>
                </a:solidFill>
              </a:rPr>
              <a:t> (Stage 3 CKD)</a:t>
            </a:r>
          </a:p>
          <a:p>
            <a:pPr lvl="1"/>
            <a:endParaRPr lang="en-US" sz="2200" dirty="0">
              <a:solidFill>
                <a:srgbClr val="FFFFFF"/>
              </a:solidFill>
            </a:endParaRPr>
          </a:p>
          <a:p>
            <a:pPr lvl="1"/>
            <a:endParaRPr lang="en-US" dirty="0" smtClean="0">
              <a:solidFill>
                <a:srgbClr val="FFFFFF"/>
              </a:solidFill>
              <a:effectLst/>
            </a:endParaRPr>
          </a:p>
          <a:p>
            <a:pPr lvl="1"/>
            <a:endParaRPr lang="en-US" dirty="0" smtClean="0">
              <a:solidFill>
                <a:srgbClr val="FFFFFF"/>
              </a:solidFill>
              <a:effectLst/>
            </a:endParaRPr>
          </a:p>
          <a:p>
            <a:pPr lvl="1"/>
            <a:endParaRPr lang="en-US" dirty="0" smtClean="0">
              <a:solidFill>
                <a:srgbClr val="FFFFFF"/>
              </a:solidFill>
              <a:effectLst/>
            </a:endParaRPr>
          </a:p>
          <a:p>
            <a:pPr lvl="1"/>
            <a:endParaRPr lang="en-US" dirty="0" smtClean="0">
              <a:solidFill>
                <a:srgbClr val="FFFFFF"/>
              </a:solidFill>
              <a:effectLst/>
            </a:endParaRPr>
          </a:p>
          <a:p>
            <a:pPr marL="0" indent="0">
              <a:buNone/>
            </a:pPr>
            <a:endParaRPr lang="en-US" dirty="0" smtClean="0">
              <a:solidFill>
                <a:srgbClr val="FFFFFF"/>
              </a:solidFill>
              <a:effectLst/>
            </a:endParaRPr>
          </a:p>
          <a:p>
            <a:r>
              <a:rPr lang="en-US" dirty="0" smtClean="0">
                <a:solidFill>
                  <a:srgbClr val="FFFFFF"/>
                </a:solidFill>
                <a:effectLst/>
              </a:rPr>
              <a:t>Renal failure is the cause of death in 8–18% of PNH patients</a:t>
            </a:r>
            <a:r>
              <a:rPr lang="en-US" baseline="30000" dirty="0" smtClean="0">
                <a:solidFill>
                  <a:srgbClr val="FFFFFF"/>
                </a:solidFill>
                <a:effectLst/>
              </a:rPr>
              <a:t>2,3</a:t>
            </a:r>
            <a:endParaRPr lang="en-US" dirty="0" smtClean="0">
              <a:solidFill>
                <a:srgbClr val="FFFFFF"/>
              </a:solidFill>
              <a:effectLst/>
            </a:endParaRPr>
          </a:p>
          <a:p>
            <a:pPr lvl="1"/>
            <a:endParaRPr lang="en-US" dirty="0" smtClean="0">
              <a:solidFill>
                <a:srgbClr val="FFFFFF"/>
              </a:solidFill>
              <a:effectLst/>
            </a:endParaRPr>
          </a:p>
        </p:txBody>
      </p:sp>
      <p:sp>
        <p:nvSpPr>
          <p:cNvPr id="57350" name="Text Box 4"/>
          <p:cNvSpPr txBox="1">
            <a:spLocks noChangeArrowheads="1"/>
          </p:cNvSpPr>
          <p:nvPr/>
        </p:nvSpPr>
        <p:spPr bwMode="auto">
          <a:xfrm>
            <a:off x="1557338" y="6615113"/>
            <a:ext cx="8667750" cy="228600"/>
          </a:xfrm>
          <a:prstGeom prst="rect">
            <a:avLst/>
          </a:prstGeom>
          <a:noFill/>
          <a:ln w="9525">
            <a:noFill/>
            <a:miter lim="800000"/>
            <a:headEnd/>
            <a:tailEnd/>
          </a:ln>
        </p:spPr>
        <p:txBody>
          <a:bodyPr anchor="b">
            <a:prstTxWarp prst="textNoShape">
              <a:avLst/>
            </a:prstTxWarp>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a:ea typeface="+mn-ea"/>
                <a:cs typeface="+mn-cs"/>
              </a:rPr>
              <a:t>1. </a:t>
            </a:r>
            <a:r>
              <a:rPr kumimoji="0" lang="en-US" sz="900" b="0" i="0" u="none" strike="noStrike" kern="1200" cap="none" spc="0" normalizeH="0" baseline="0" noProof="0" dirty="0">
                <a:ln>
                  <a:noFill/>
                </a:ln>
                <a:solidFill>
                  <a:srgbClr val="FFFFFF"/>
                </a:solidFill>
                <a:effectLst/>
                <a:uLnTx/>
                <a:uFillTx/>
                <a:latin typeface="Calibri"/>
                <a:ea typeface="MS PGothic" pitchFamily="34" charset="-128"/>
                <a:cs typeface="MS PGothic" pitchFamily="34" charset="-128"/>
              </a:rPr>
              <a:t>. Clark DA et al. </a:t>
            </a:r>
            <a:r>
              <a:rPr kumimoji="0" lang="en-US" sz="900" b="0" i="1" u="none" strike="noStrike" kern="1200" cap="none" spc="0" normalizeH="0" baseline="0" noProof="0" dirty="0">
                <a:ln>
                  <a:noFill/>
                </a:ln>
                <a:solidFill>
                  <a:srgbClr val="FFFFFF"/>
                </a:solidFill>
                <a:effectLst/>
                <a:uLnTx/>
                <a:uFillTx/>
                <a:latin typeface="Calibri"/>
                <a:ea typeface="MS PGothic" pitchFamily="34" charset="-128"/>
                <a:cs typeface="MS PGothic" pitchFamily="34" charset="-128"/>
              </a:rPr>
              <a:t>Blood.</a:t>
            </a:r>
            <a:r>
              <a:rPr kumimoji="0" lang="en-US" sz="900" b="0" i="0" u="none" strike="noStrike" kern="1200" cap="none" spc="0" normalizeH="0" baseline="0" noProof="0" dirty="0">
                <a:ln>
                  <a:noFill/>
                </a:ln>
                <a:solidFill>
                  <a:srgbClr val="FFFFFF"/>
                </a:solidFill>
                <a:effectLst/>
                <a:uLnTx/>
                <a:uFillTx/>
                <a:latin typeface="Calibri"/>
                <a:ea typeface="MS PGothic" pitchFamily="34" charset="-128"/>
                <a:cs typeface="MS PGothic" pitchFamily="34" charset="-128"/>
              </a:rPr>
              <a:t> 1981 Jan;57(1):83-9</a:t>
            </a:r>
            <a:r>
              <a:rPr kumimoji="0" lang="en-US" sz="900" b="0" i="0" u="none" strike="noStrike" kern="1200" cap="none" spc="0" normalizeH="0" baseline="0" noProof="0" dirty="0">
                <a:ln>
                  <a:noFill/>
                </a:ln>
                <a:solidFill>
                  <a:srgbClr val="FFFFFF"/>
                </a:solidFill>
                <a:effectLst/>
                <a:uLnTx/>
                <a:uFillTx/>
                <a:latin typeface="AdvHelv_R" charset="0"/>
                <a:ea typeface="+mn-ea"/>
                <a:cs typeface="+mn-cs"/>
              </a:rPr>
              <a:t>. 2.</a:t>
            </a:r>
            <a:r>
              <a:rPr kumimoji="0" lang="en-US" sz="900" b="0" i="0" u="none" strike="noStrike" kern="1200" cap="none" spc="0" normalizeH="0" baseline="0" noProof="0" dirty="0">
                <a:ln>
                  <a:noFill/>
                </a:ln>
                <a:solidFill>
                  <a:srgbClr val="FFFFFF"/>
                </a:solidFill>
                <a:effectLst/>
                <a:uLnTx/>
                <a:uFillTx/>
                <a:latin typeface="Calibri"/>
                <a:ea typeface="+mn-ea"/>
                <a:cs typeface="+mn-cs"/>
              </a:rPr>
              <a:t>Nishimura JI, et al. </a:t>
            </a:r>
            <a:r>
              <a:rPr kumimoji="0" lang="en-US" sz="900" b="0" i="1" u="none" strike="noStrike" kern="1200" cap="none" spc="0" normalizeH="0" baseline="0" noProof="0" dirty="0">
                <a:ln>
                  <a:noFill/>
                </a:ln>
                <a:solidFill>
                  <a:srgbClr val="FFFFFF"/>
                </a:solidFill>
                <a:effectLst/>
                <a:uLnTx/>
                <a:uFillTx/>
                <a:latin typeface="Calibri"/>
                <a:ea typeface="+mn-ea"/>
                <a:cs typeface="+mn-cs"/>
              </a:rPr>
              <a:t>Medicine</a:t>
            </a:r>
            <a:r>
              <a:rPr kumimoji="0" lang="en-US" sz="900" b="0" i="0" u="none" strike="noStrike" kern="1200" cap="none" spc="0" normalizeH="0" baseline="0" noProof="0" dirty="0">
                <a:ln>
                  <a:noFill/>
                </a:ln>
                <a:solidFill>
                  <a:srgbClr val="FFFFFF"/>
                </a:solidFill>
                <a:effectLst/>
                <a:uLnTx/>
                <a:uFillTx/>
                <a:latin typeface="Calibri"/>
                <a:ea typeface="+mn-ea"/>
                <a:cs typeface="+mn-cs"/>
              </a:rPr>
              <a:t>. 2004;83:193-207.  </a:t>
            </a:r>
            <a:r>
              <a:rPr kumimoji="0" lang="en-US" sz="900" b="0" i="0" u="none" strike="noStrike" kern="1200" cap="none" spc="0" normalizeH="0" baseline="0" noProof="0" dirty="0">
                <a:ln>
                  <a:noFill/>
                </a:ln>
                <a:solidFill>
                  <a:srgbClr val="FFFFFF"/>
                </a:solidFill>
                <a:effectLst/>
                <a:uLnTx/>
                <a:uFillTx/>
                <a:latin typeface="Calibri"/>
                <a:ea typeface="MS PGothic" pitchFamily="34" charset="-128"/>
                <a:cs typeface="MS PGothic" pitchFamily="34" charset="-128"/>
              </a:rPr>
              <a:t>3. </a:t>
            </a:r>
            <a:r>
              <a:rPr kumimoji="0" lang="en-US" sz="900" b="0" i="0" u="none" strike="noStrike" kern="1200" cap="none" spc="0" normalizeH="0" baseline="0" noProof="0" dirty="0" err="1">
                <a:ln>
                  <a:noFill/>
                </a:ln>
                <a:solidFill>
                  <a:srgbClr val="FFFFFF"/>
                </a:solidFill>
                <a:effectLst/>
                <a:uLnTx/>
                <a:uFillTx/>
                <a:latin typeface="Calibri"/>
                <a:ea typeface="+mn-ea"/>
                <a:cs typeface="+mn-cs"/>
              </a:rPr>
              <a:t>Hillmen</a:t>
            </a:r>
            <a:r>
              <a:rPr kumimoji="0" lang="en-US" sz="900" b="0" i="0" u="none" strike="noStrike" kern="1200" cap="none" spc="0" normalizeH="0" baseline="0" noProof="0" dirty="0">
                <a:ln>
                  <a:noFill/>
                </a:ln>
                <a:solidFill>
                  <a:srgbClr val="FFFFFF"/>
                </a:solidFill>
                <a:effectLst/>
                <a:uLnTx/>
                <a:uFillTx/>
                <a:latin typeface="Calibri"/>
                <a:ea typeface="+mn-ea"/>
                <a:cs typeface="+mn-cs"/>
              </a:rPr>
              <a:t> P et al. </a:t>
            </a:r>
            <a:r>
              <a:rPr kumimoji="0" lang="en-US" sz="900" b="0" i="1" u="none" strike="noStrike" kern="1200" cap="none" spc="0" normalizeH="0" baseline="0" noProof="0" dirty="0">
                <a:ln>
                  <a:noFill/>
                </a:ln>
                <a:solidFill>
                  <a:srgbClr val="FFFFFF"/>
                </a:solidFill>
                <a:effectLst/>
                <a:uLnTx/>
                <a:uFillTx/>
                <a:latin typeface="AdvHelv_R" charset="0"/>
                <a:ea typeface="+mn-ea"/>
                <a:cs typeface="+mn-cs"/>
              </a:rPr>
              <a:t>Am. J. </a:t>
            </a:r>
            <a:r>
              <a:rPr kumimoji="0" lang="en-US" sz="900" b="0" i="1" u="none" strike="noStrike" kern="1200" cap="none" spc="0" normalizeH="0" baseline="0" noProof="0" dirty="0" err="1">
                <a:ln>
                  <a:noFill/>
                </a:ln>
                <a:solidFill>
                  <a:srgbClr val="FFFFFF"/>
                </a:solidFill>
                <a:effectLst/>
                <a:uLnTx/>
                <a:uFillTx/>
                <a:latin typeface="AdvHelv_R" charset="0"/>
                <a:ea typeface="+mn-ea"/>
                <a:cs typeface="+mn-cs"/>
              </a:rPr>
              <a:t>Hematol</a:t>
            </a:r>
            <a:r>
              <a:rPr kumimoji="0" lang="en-US" sz="900" b="0" i="0" u="none" strike="noStrike" kern="1200" cap="none" spc="0" normalizeH="0" baseline="0" noProof="0" dirty="0">
                <a:ln>
                  <a:noFill/>
                </a:ln>
                <a:solidFill>
                  <a:srgbClr val="FFFFFF"/>
                </a:solidFill>
                <a:effectLst/>
                <a:uLnTx/>
                <a:uFillTx/>
                <a:latin typeface="AdvHelv_R" charset="0"/>
                <a:ea typeface="+mn-ea"/>
                <a:cs typeface="+mn-cs"/>
              </a:rPr>
              <a:t>. 2010; 85:553–559</a:t>
            </a:r>
            <a:r>
              <a:rPr kumimoji="0" lang="en-US" sz="900" b="0" i="0" u="none" strike="noStrike" kern="1200" cap="none" spc="0" normalizeH="0" baseline="0" noProof="0" dirty="0">
                <a:ln>
                  <a:noFill/>
                </a:ln>
                <a:solidFill>
                  <a:srgbClr val="FFFFFF"/>
                </a:solidFill>
                <a:effectLst/>
                <a:uLnTx/>
                <a:uFillTx/>
                <a:latin typeface="Calibri"/>
                <a:ea typeface="MS PGothic" pitchFamily="34" charset="-128"/>
                <a:cs typeface="MS PGothic" pitchFamily="34" charset="-128"/>
              </a:rPr>
              <a:t>.</a:t>
            </a:r>
          </a:p>
        </p:txBody>
      </p:sp>
      <p:graphicFrame>
        <p:nvGraphicFramePr>
          <p:cNvPr id="57346" name="Object 3"/>
          <p:cNvGraphicFramePr>
            <a:graphicFrameLocks noChangeAspect="1"/>
          </p:cNvGraphicFramePr>
          <p:nvPr>
            <p:extLst/>
          </p:nvPr>
        </p:nvGraphicFramePr>
        <p:xfrm>
          <a:off x="3005667" y="3120311"/>
          <a:ext cx="3611563" cy="1922898"/>
        </p:xfrm>
        <a:graphic>
          <a:graphicData uri="http://schemas.openxmlformats.org/presentationml/2006/ole">
            <mc:AlternateContent xmlns:mc="http://schemas.openxmlformats.org/markup-compatibility/2006">
              <mc:Choice xmlns:v="urn:schemas-microsoft-com:vml" Requires="v">
                <p:oleObj spid="_x0000_s1028" name="Worksheet" r:id="rId4" imgW="7169517" imgH="3816427" progId="Excel.Sheet.8">
                  <p:embed/>
                </p:oleObj>
              </mc:Choice>
              <mc:Fallback>
                <p:oleObj name="Worksheet" r:id="rId4" imgW="7169517" imgH="3816427" progId="Excel.Sheet.8">
                  <p:embed/>
                  <p:pic>
                    <p:nvPicPr>
                      <p:cNvPr id="573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667" y="3120311"/>
                        <a:ext cx="3611563" cy="19228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3"/>
          <p:cNvSpPr txBox="1">
            <a:spLocks noChangeArrowheads="1"/>
          </p:cNvSpPr>
          <p:nvPr/>
        </p:nvSpPr>
        <p:spPr bwMode="auto">
          <a:xfrm>
            <a:off x="6815667" y="3522627"/>
            <a:ext cx="3220155" cy="102489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noFill/>
            <a:round/>
            <a:headEnd/>
            <a:tailEnd/>
          </a:ln>
          <a:effectLst>
            <a:glow rad="63500">
              <a:schemeClr val="bg1">
                <a:lumMod val="60000"/>
                <a:lumOff val="40000"/>
                <a:alpha val="40000"/>
              </a:schemeClr>
            </a:glow>
            <a:softEdge rad="63500"/>
          </a:effectLst>
        </p:spPr>
        <p:txBody>
          <a:bodyPr wrap="square" lIns="182880" tIns="137160" rIns="182880" bIns="137160" anchor="ctr" anchorCtr="1">
            <a:prstTxWarp prst="textNoShape">
              <a:avLst/>
            </a:prstTxWarp>
            <a:spAutoFit/>
          </a:bodyPr>
          <a:lstStyle/>
          <a:p>
            <a:pPr marL="0" marR="0" lvl="0" indent="0" algn="ctr" defTabSz="914400" rtl="0" eaLnBrk="1" fontAlgn="auto" latinLnBrk="0" hangingPunct="1">
              <a:lnSpc>
                <a:spcPct val="90000"/>
              </a:lnSpc>
              <a:spcBef>
                <a:spcPts val="900"/>
              </a:spcBef>
              <a:spcAft>
                <a:spcPts val="0"/>
              </a:spcAft>
              <a:buClr>
                <a:srgbClr val="1F497D"/>
              </a:buClr>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59% of patients with </a:t>
            </a:r>
            <a:r>
              <a:rPr kumimoji="0" lang="en-US" sz="1800" b="1" i="0" u="sng"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minimal</a:t>
            </a: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(0–1) transfusion history had CKD (n=22)</a:t>
            </a:r>
          </a:p>
        </p:txBody>
      </p:sp>
      <p:sp>
        <p:nvSpPr>
          <p:cNvPr id="9" name="Rectangle 2"/>
          <p:cNvSpPr>
            <a:spLocks noGrp="1" noRot="1" noChangeArrowheads="1"/>
          </p:cNvSpPr>
          <p:nvPr>
            <p:ph type="title"/>
          </p:nvPr>
        </p:nvSpPr>
        <p:spPr bwMode="auto">
          <a:xfrm>
            <a:off x="1806575" y="402729"/>
            <a:ext cx="8578850" cy="111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dirty="0">
                <a:solidFill>
                  <a:srgbClr val="A6A6A6"/>
                </a:solidFill>
              </a:rPr>
              <a:t>KIDNEY DISEASE IN PNH</a:t>
            </a:r>
            <a:endParaRPr lang="en-US" altLang="en-US" sz="3200" b="1" dirty="0">
              <a:solidFill>
                <a:srgbClr val="A6A6A6"/>
              </a:solidFill>
              <a:latin typeface="Tahoma" pitchFamily="34" charset="0"/>
            </a:endParaRPr>
          </a:p>
        </p:txBody>
      </p:sp>
    </p:spTree>
    <p:extLst>
      <p:ext uri="{BB962C8B-B14F-4D97-AF65-F5344CB8AC3E}">
        <p14:creationId xmlns:p14="http://schemas.microsoft.com/office/powerpoint/2010/main" val="185171809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714001" y="2123845"/>
            <a:ext cx="3566160" cy="3681412"/>
          </a:xfrm>
        </p:spPr>
        <p:txBody>
          <a:bodyPr>
            <a:normAutofit fontScale="92500" lnSpcReduction="10000"/>
          </a:bodyPr>
          <a:lstStyle/>
          <a:p>
            <a:r>
              <a:rPr lang="en-US" sz="2400" dirty="0">
                <a:solidFill>
                  <a:srgbClr val="FFFFFF"/>
                </a:solidFill>
                <a:latin typeface="Arial" panose="020B0604020202020204" pitchFamily="34" charset="0"/>
                <a:cs typeface="Arial" panose="020B0604020202020204" pitchFamily="34" charset="0"/>
              </a:rPr>
              <a:t>Free hemoglobin is nephrotoxic</a:t>
            </a:r>
          </a:p>
          <a:p>
            <a:r>
              <a:rPr lang="en-US" sz="2400" dirty="0">
                <a:solidFill>
                  <a:srgbClr val="FFFFFF"/>
                </a:solidFill>
                <a:latin typeface="Arial" panose="020B0604020202020204" pitchFamily="34" charset="0"/>
                <a:cs typeface="Arial" panose="020B0604020202020204" pitchFamily="34" charset="0"/>
              </a:rPr>
              <a:t>80% have renal </a:t>
            </a:r>
            <a:r>
              <a:rPr lang="en-US" sz="2400" dirty="0" err="1">
                <a:solidFill>
                  <a:srgbClr val="FFFFFF"/>
                </a:solidFill>
                <a:latin typeface="Arial" panose="020B0604020202020204" pitchFamily="34" charset="0"/>
                <a:cs typeface="Arial" panose="020B0604020202020204" pitchFamily="34" charset="0"/>
              </a:rPr>
              <a:t>hemosiderosis</a:t>
            </a:r>
            <a:r>
              <a:rPr lang="en-US" sz="2400" dirty="0">
                <a:solidFill>
                  <a:srgbClr val="FFFFFF"/>
                </a:solidFill>
                <a:latin typeface="Arial" panose="020B0604020202020204" pitchFamily="34" charset="0"/>
                <a:cs typeface="Arial" panose="020B0604020202020204" pitchFamily="34" charset="0"/>
              </a:rPr>
              <a:t> (autopsy/biopsy, MRI)</a:t>
            </a:r>
          </a:p>
          <a:p>
            <a:r>
              <a:rPr lang="en-US" sz="2400" dirty="0">
                <a:solidFill>
                  <a:srgbClr val="FFFFFF"/>
                </a:solidFill>
                <a:latin typeface="Arial" panose="020B0604020202020204" pitchFamily="34" charset="0"/>
                <a:cs typeface="Arial" panose="020B0604020202020204" pitchFamily="34" charset="0"/>
              </a:rPr>
              <a:t>Interstitial nephritis/fibrosis (autopsy/biopsy)</a:t>
            </a:r>
          </a:p>
          <a:p>
            <a:r>
              <a:rPr lang="en-US" sz="2400" dirty="0">
                <a:solidFill>
                  <a:srgbClr val="FFFFFF"/>
                </a:solidFill>
                <a:latin typeface="Arial" panose="020B0604020202020204" pitchFamily="34" charset="0"/>
                <a:cs typeface="Arial" panose="020B0604020202020204" pitchFamily="34" charset="0"/>
              </a:rPr>
              <a:t>Thrombi/infarcts detectable in nearly 100% </a:t>
            </a:r>
          </a:p>
          <a:p>
            <a:endParaRPr lang="en-US" dirty="0" smtClean="0">
              <a:solidFill>
                <a:srgbClr val="FFFFFF"/>
              </a:solidFill>
              <a:latin typeface="Arial" panose="020B0604020202020204" pitchFamily="34" charset="0"/>
              <a:cs typeface="Arial" panose="020B0604020202020204" pitchFamily="34" charset="0"/>
            </a:endParaRPr>
          </a:p>
          <a:p>
            <a:endParaRPr lang="en-US" dirty="0">
              <a:solidFill>
                <a:srgbClr val="FFFFFF"/>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5151872" y="1750371"/>
            <a:ext cx="2967756" cy="2050149"/>
          </a:xfrm>
          <a:prstGeom prst="rect">
            <a:avLst/>
          </a:prstGeom>
          <a:noFill/>
          <a:ln w="9525">
            <a:noFill/>
            <a:miter lim="800000"/>
            <a:headEnd/>
            <a:tailEnd/>
          </a:ln>
        </p:spPr>
      </p:pic>
      <p:sp>
        <p:nvSpPr>
          <p:cNvPr id="8" name="TextBox 7"/>
          <p:cNvSpPr txBox="1"/>
          <p:nvPr/>
        </p:nvSpPr>
        <p:spPr>
          <a:xfrm>
            <a:off x="8119628" y="1891058"/>
            <a:ext cx="2393126"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PNH and renal failure</a:t>
            </a:r>
            <a:r>
              <a:rPr kumimoji="0" lang="en-US" sz="14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T2-weighted images show low signal intensity (dark) renal cortex, reflecting hemosiderin deposition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Renal biopsy showing interstitial scarring (on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Picture 2"/>
          <p:cNvPicPr>
            <a:picLocks noChangeAspect="1" noChangeArrowheads="1"/>
          </p:cNvPicPr>
          <p:nvPr/>
        </p:nvPicPr>
        <p:blipFill>
          <a:blip r:embed="rId3" cstate="print"/>
          <a:srcRect/>
          <a:stretch>
            <a:fillRect/>
          </a:stretch>
        </p:blipFill>
        <p:spPr bwMode="auto">
          <a:xfrm>
            <a:off x="5185291" y="3871156"/>
            <a:ext cx="2967756" cy="2089345"/>
          </a:xfrm>
          <a:prstGeom prst="rect">
            <a:avLst/>
          </a:prstGeom>
          <a:noFill/>
          <a:ln w="9525">
            <a:solidFill>
              <a:schemeClr val="bg2">
                <a:lumMod val="50000"/>
              </a:schemeClr>
            </a:solidFill>
            <a:miter lim="800000"/>
            <a:headEnd/>
            <a:tailEnd/>
          </a:ln>
        </p:spPr>
      </p:pic>
      <p:sp>
        <p:nvSpPr>
          <p:cNvPr id="9" name="Rectangle 2"/>
          <p:cNvSpPr txBox="1">
            <a:spLocks noRot="1" noChangeArrowheads="1"/>
          </p:cNvSpPr>
          <p:nvPr/>
        </p:nvSpPr>
        <p:spPr bwMode="auto">
          <a:xfrm>
            <a:off x="1806575" y="101601"/>
            <a:ext cx="8578850" cy="1114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A6A6A6"/>
                </a:solidFill>
                <a:effectLst/>
                <a:uLnTx/>
                <a:uFillTx/>
                <a:latin typeface="Arial" panose="020B0604020202020204" pitchFamily="34" charset="0"/>
                <a:ea typeface="ＭＳ Ｐゴシック" pitchFamily="112" charset="-128"/>
                <a:cs typeface="Arial" panose="020B0604020202020204" pitchFamily="34" charset="0"/>
              </a:rPr>
              <a:t>KIDNEY DISEASE IN PNH: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A6A6A6"/>
                </a:solidFill>
                <a:effectLst/>
                <a:uLnTx/>
                <a:uFillTx/>
                <a:latin typeface="Arial" panose="020B0604020202020204" pitchFamily="34" charset="0"/>
                <a:ea typeface="ＭＳ Ｐゴシック" pitchFamily="112" charset="-128"/>
                <a:cs typeface="Arial" panose="020B0604020202020204" pitchFamily="34" charset="0"/>
              </a:rPr>
              <a:t>MECHANISMS</a:t>
            </a:r>
            <a:endParaRPr kumimoji="0" lang="en-US" altLang="en-US" sz="3600" b="1" i="0" u="none" strike="noStrike" kern="1200" cap="none" spc="0" normalizeH="0" baseline="0" noProof="0" dirty="0">
              <a:ln>
                <a:noFill/>
              </a:ln>
              <a:solidFill>
                <a:srgbClr val="A6A6A6"/>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4079578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txBox="1">
            <a:spLocks noGrp="1" noChangeArrowheads="1"/>
          </p:cNvSpPr>
          <p:nvPr/>
        </p:nvSpPr>
        <p:spPr bwMode="auto">
          <a:xfrm>
            <a:off x="8534400" y="6381750"/>
            <a:ext cx="2133600" cy="476250"/>
          </a:xfrm>
          <a:prstGeom prst="rect">
            <a:avLst/>
          </a:prstGeom>
          <a:noFill/>
          <a:ln w="9525">
            <a:noFill/>
            <a:miter lim="800000"/>
            <a:headEnd/>
            <a:tailEnd/>
          </a:ln>
        </p:spPr>
        <p:txBody>
          <a:bodyPr anchor="b">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FC4FC04F-0B0A-534B-AC4A-D2C6B3D24148}" type="slidenum">
              <a:rPr kumimoji="0" lang="en-US" sz="8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36</a:t>
            </a:fld>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93187" name="Rectangle 3"/>
          <p:cNvSpPr>
            <a:spLocks noGrp="1" noChangeArrowheads="1"/>
          </p:cNvSpPr>
          <p:nvPr>
            <p:ph idx="1"/>
          </p:nvPr>
        </p:nvSpPr>
        <p:spPr/>
        <p:txBody>
          <a:bodyPr>
            <a:normAutofit/>
          </a:bodyPr>
          <a:lstStyle/>
          <a:p>
            <a:r>
              <a:rPr lang="en-US" dirty="0" smtClean="0">
                <a:solidFill>
                  <a:srgbClr val="FFFFFF"/>
                </a:solidFill>
              </a:rPr>
              <a:t>NO depletion leads to pulmonary hypertension</a:t>
            </a:r>
            <a:r>
              <a:rPr lang="en-US" baseline="30000" dirty="0" smtClean="0">
                <a:solidFill>
                  <a:srgbClr val="FFFFFF"/>
                </a:solidFill>
              </a:rPr>
              <a:t>1,2</a:t>
            </a:r>
            <a:r>
              <a:rPr lang="en-US" dirty="0" smtClean="0">
                <a:solidFill>
                  <a:srgbClr val="FFFFFF"/>
                </a:solidFill>
              </a:rPr>
              <a:t> </a:t>
            </a:r>
          </a:p>
          <a:p>
            <a:pPr lvl="1"/>
            <a:r>
              <a:rPr lang="en-US" dirty="0" smtClean="0">
                <a:solidFill>
                  <a:srgbClr val="FFFFFF"/>
                </a:solidFill>
              </a:rPr>
              <a:t>47% of PNH patients have pulmonary hypertension</a:t>
            </a:r>
            <a:r>
              <a:rPr lang="en-US" baseline="30000" dirty="0" smtClean="0">
                <a:solidFill>
                  <a:srgbClr val="FFFFFF"/>
                </a:solidFill>
              </a:rPr>
              <a:t>3</a:t>
            </a:r>
          </a:p>
          <a:p>
            <a:pPr lvl="1"/>
            <a:r>
              <a:rPr lang="en-US" dirty="0" smtClean="0">
                <a:solidFill>
                  <a:srgbClr val="FFFFFF"/>
                </a:solidFill>
              </a:rPr>
              <a:t>Clinically significant</a:t>
            </a:r>
            <a:r>
              <a:rPr lang="en-US" baseline="30000" dirty="0" smtClean="0">
                <a:solidFill>
                  <a:srgbClr val="FFFFFF"/>
                </a:solidFill>
              </a:rPr>
              <a:t>3</a:t>
            </a:r>
            <a:r>
              <a:rPr lang="en-US" dirty="0" smtClean="0">
                <a:solidFill>
                  <a:srgbClr val="FFFFFF"/>
                </a:solidFill>
              </a:rPr>
              <a:t> </a:t>
            </a:r>
          </a:p>
          <a:p>
            <a:r>
              <a:rPr lang="en-US" dirty="0" smtClean="0">
                <a:solidFill>
                  <a:srgbClr val="FFFFFF"/>
                </a:solidFill>
              </a:rPr>
              <a:t>66% of PNH patients report dyspnea</a:t>
            </a:r>
            <a:r>
              <a:rPr lang="en-US" baseline="30000" dirty="0" smtClean="0">
                <a:solidFill>
                  <a:srgbClr val="FFFFFF"/>
                </a:solidFill>
              </a:rPr>
              <a:t>4</a:t>
            </a:r>
          </a:p>
          <a:p>
            <a:r>
              <a:rPr lang="en-US" dirty="0" smtClean="0">
                <a:solidFill>
                  <a:srgbClr val="FFFFFF"/>
                </a:solidFill>
              </a:rPr>
              <a:t>Improvement in dyspnea is associated with </a:t>
            </a:r>
          </a:p>
          <a:p>
            <a:pPr lvl="1"/>
            <a:r>
              <a:rPr lang="en-US" dirty="0" smtClean="0">
                <a:solidFill>
                  <a:srgbClr val="FFFFFF"/>
                </a:solidFill>
              </a:rPr>
              <a:t>A reduction in LDH and NO consumption</a:t>
            </a:r>
            <a:r>
              <a:rPr lang="en-US" baseline="30000" dirty="0" smtClean="0">
                <a:solidFill>
                  <a:srgbClr val="FFFFFF"/>
                </a:solidFill>
              </a:rPr>
              <a:t>2</a:t>
            </a:r>
          </a:p>
          <a:p>
            <a:pPr lvl="1"/>
            <a:r>
              <a:rPr lang="en-US" dirty="0" smtClean="0">
                <a:solidFill>
                  <a:srgbClr val="FFFFFF"/>
                </a:solidFill>
              </a:rPr>
              <a:t>No change in hemoglobin</a:t>
            </a:r>
            <a:r>
              <a:rPr lang="en-US" baseline="30000" dirty="0" smtClean="0">
                <a:solidFill>
                  <a:srgbClr val="FFFFFF"/>
                </a:solidFill>
              </a:rPr>
              <a:t>2</a:t>
            </a:r>
            <a:r>
              <a:rPr lang="en-US" dirty="0" smtClean="0">
                <a:solidFill>
                  <a:srgbClr val="FFFFFF"/>
                </a:solidFill>
              </a:rPr>
              <a:t> </a:t>
            </a:r>
          </a:p>
          <a:p>
            <a:pPr lvl="1"/>
            <a:r>
              <a:rPr lang="en-US" dirty="0" smtClean="0">
                <a:solidFill>
                  <a:srgbClr val="FFFFFF"/>
                </a:solidFill>
              </a:rPr>
              <a:t>A reduction in NT-proBNP</a:t>
            </a:r>
            <a:r>
              <a:rPr lang="en-US" baseline="30000" dirty="0" smtClean="0">
                <a:solidFill>
                  <a:srgbClr val="FFFFFF"/>
                </a:solidFill>
              </a:rPr>
              <a:t>2</a:t>
            </a:r>
            <a:endParaRPr lang="en-US" baseline="30000" dirty="0">
              <a:solidFill>
                <a:srgbClr val="FFFFFF"/>
              </a:solidFill>
            </a:endParaRPr>
          </a:p>
        </p:txBody>
      </p:sp>
      <p:sp>
        <p:nvSpPr>
          <p:cNvPr id="66565" name="Rectangle 4"/>
          <p:cNvSpPr>
            <a:spLocks noChangeArrowheads="1"/>
          </p:cNvSpPr>
          <p:nvPr/>
        </p:nvSpPr>
        <p:spPr bwMode="auto">
          <a:xfrm>
            <a:off x="1557339" y="6474381"/>
            <a:ext cx="8302625" cy="369332"/>
          </a:xfrm>
          <a:prstGeom prst="rect">
            <a:avLst/>
          </a:prstGeom>
          <a:noFill/>
          <a:ln w="9525">
            <a:noFill/>
            <a:miter lim="800000"/>
            <a:headEnd/>
            <a:tailEnd/>
          </a:ln>
        </p:spPr>
        <p:txBody>
          <a:bodyPr anchor="b">
            <a:prstTxWarp prst="textNoShape">
              <a:avLst/>
            </a:prstTxWarp>
            <a:spAutoFit/>
          </a:bodyPr>
          <a:lstStyle/>
          <a:p>
            <a:pPr marL="0" marR="0" lvl="0" indent="0" algn="l" defTabSz="914400" rtl="0" eaLnBrk="0" fontAlgn="auto" latinLnBrk="0" hangingPunct="0">
              <a:lnSpc>
                <a:spcPct val="100000"/>
              </a:lnSpc>
              <a:spcBef>
                <a:spcPct val="2000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Calibri"/>
                <a:ea typeface="MS PGothic" pitchFamily="34" charset="-128"/>
                <a:cs typeface="MS PGothic" pitchFamily="34" charset="-128"/>
              </a:rPr>
              <a:t>1. </a:t>
            </a:r>
            <a:r>
              <a:rPr kumimoji="0" lang="en-US" sz="900" b="0" i="0" u="none" strike="noStrike" kern="1200" cap="none" spc="0" normalizeH="0" baseline="0" noProof="0">
                <a:ln>
                  <a:noFill/>
                </a:ln>
                <a:solidFill>
                  <a:srgbClr val="FFFFFF"/>
                </a:solidFill>
                <a:effectLst/>
                <a:uLnTx/>
                <a:uFillTx/>
                <a:latin typeface="Calibri"/>
                <a:ea typeface="+mn-ea"/>
                <a:cs typeface="+mn-cs"/>
              </a:rPr>
              <a:t>Rother R et al. </a:t>
            </a:r>
            <a:r>
              <a:rPr kumimoji="0" lang="en-US" sz="900" b="0" i="1" u="none" strike="noStrike" kern="1200" cap="none" spc="0" normalizeH="0" baseline="0" noProof="0">
                <a:ln>
                  <a:noFill/>
                </a:ln>
                <a:solidFill>
                  <a:srgbClr val="FFFFFF"/>
                </a:solidFill>
                <a:effectLst/>
                <a:uLnTx/>
                <a:uFillTx/>
                <a:latin typeface="Calibri"/>
                <a:ea typeface="+mn-ea"/>
                <a:cs typeface="+mn-cs"/>
              </a:rPr>
              <a:t>JAMA.</a:t>
            </a:r>
            <a:r>
              <a:rPr kumimoji="0" lang="en-US" sz="900" b="0" i="0" u="none" strike="noStrike" kern="1200" cap="none" spc="0" normalizeH="0" baseline="0" noProof="0">
                <a:ln>
                  <a:noFill/>
                </a:ln>
                <a:solidFill>
                  <a:srgbClr val="FFFFFF"/>
                </a:solidFill>
                <a:effectLst/>
                <a:uLnTx/>
                <a:uFillTx/>
                <a:latin typeface="Calibri"/>
                <a:ea typeface="+mn-ea"/>
                <a:cs typeface="+mn-cs"/>
              </a:rPr>
              <a:t> 2005; 293: 1653-1662. </a:t>
            </a:r>
            <a:r>
              <a:rPr kumimoji="0" lang="en-US" sz="900" b="0" i="0" u="none" strike="noStrike" kern="1200" cap="none" spc="0" normalizeH="0" baseline="0" noProof="0">
                <a:ln>
                  <a:noFill/>
                </a:ln>
                <a:solidFill>
                  <a:srgbClr val="FFFFFF"/>
                </a:solidFill>
                <a:effectLst/>
                <a:uLnTx/>
                <a:uFillTx/>
                <a:latin typeface="Calibri"/>
                <a:ea typeface="MS PGothic" pitchFamily="34" charset="-128"/>
                <a:cs typeface="MS PGothic" pitchFamily="34" charset="-128"/>
              </a:rPr>
              <a:t> 2. Hill A  et al. </a:t>
            </a:r>
            <a:r>
              <a:rPr kumimoji="0" lang="en-US" sz="900" b="0" i="1" u="none" strike="noStrike" kern="1200" cap="none" spc="0" normalizeH="0" baseline="0" noProof="0">
                <a:ln>
                  <a:noFill/>
                </a:ln>
                <a:solidFill>
                  <a:srgbClr val="FFFFFF"/>
                </a:solidFill>
                <a:effectLst/>
                <a:uLnTx/>
                <a:uFillTx/>
                <a:latin typeface="Calibri"/>
                <a:ea typeface="+mn-ea"/>
                <a:cs typeface="+mn-cs"/>
              </a:rPr>
              <a:t>Br J Haematol</a:t>
            </a:r>
            <a:r>
              <a:rPr kumimoji="0" lang="en-US" sz="900" b="0" i="0" u="none" strike="noStrike" kern="1200" cap="none" spc="0" normalizeH="0" baseline="0" noProof="0">
                <a:ln>
                  <a:noFill/>
                </a:ln>
                <a:solidFill>
                  <a:srgbClr val="FFFFFF"/>
                </a:solidFill>
                <a:effectLst/>
                <a:uLnTx/>
                <a:uFillTx/>
                <a:latin typeface="Calibri"/>
                <a:ea typeface="+mn-ea"/>
                <a:cs typeface="+mn-cs"/>
              </a:rPr>
              <a:t>. 2010; May;149(3):414-25.  </a:t>
            </a:r>
            <a:r>
              <a:rPr kumimoji="0" lang="en-US" sz="900" b="0" i="0" u="none" strike="noStrike" kern="1200" cap="none" spc="0" normalizeH="0" baseline="0" noProof="0">
                <a:ln>
                  <a:noFill/>
                </a:ln>
                <a:solidFill>
                  <a:srgbClr val="FFFFFF"/>
                </a:solidFill>
                <a:effectLst/>
                <a:uLnTx/>
                <a:uFillTx/>
                <a:latin typeface="Calibri"/>
                <a:ea typeface="MS PGothic" pitchFamily="34" charset="-128"/>
                <a:cs typeface="MS PGothic" pitchFamily="34" charset="-128"/>
              </a:rPr>
              <a:t>3. Hill A et al. </a:t>
            </a:r>
            <a:r>
              <a:rPr kumimoji="0" lang="en-US" sz="900" b="0" i="1" u="none" strike="noStrike" kern="1200" cap="none" spc="0" normalizeH="0" baseline="0" noProof="0">
                <a:ln>
                  <a:noFill/>
                </a:ln>
                <a:solidFill>
                  <a:srgbClr val="FFFFFF"/>
                </a:solidFill>
                <a:effectLst/>
                <a:uLnTx/>
                <a:uFillTx/>
                <a:latin typeface="Calibri"/>
                <a:ea typeface="MS PGothic" pitchFamily="34" charset="-128"/>
                <a:cs typeface="MS PGothic" pitchFamily="34" charset="-128"/>
              </a:rPr>
              <a:t>Br J Haematol</a:t>
            </a:r>
            <a:r>
              <a:rPr kumimoji="0" lang="en-US" sz="900" b="0" i="0" u="none" strike="noStrike" kern="1200" cap="none" spc="0" normalizeH="0" baseline="0" noProof="0">
                <a:ln>
                  <a:noFill/>
                </a:ln>
                <a:solidFill>
                  <a:srgbClr val="FFFFFF"/>
                </a:solidFill>
                <a:effectLst/>
                <a:uLnTx/>
                <a:uFillTx/>
                <a:latin typeface="Calibri"/>
                <a:ea typeface="MS PGothic" pitchFamily="34" charset="-128"/>
                <a:cs typeface="MS PGothic" pitchFamily="34" charset="-128"/>
              </a:rPr>
              <a:t>. 2006;133 (suppl 1):119: Abstract 316.  4. Meyers G et al. </a:t>
            </a:r>
            <a:r>
              <a:rPr kumimoji="0" lang="en-US" sz="900" b="0" i="1" u="none" strike="noStrike" kern="1200" cap="none" spc="0" normalizeH="0" baseline="0" noProof="0">
                <a:ln>
                  <a:noFill/>
                </a:ln>
                <a:solidFill>
                  <a:srgbClr val="FFFFFF"/>
                </a:solidFill>
                <a:effectLst/>
                <a:uLnTx/>
                <a:uFillTx/>
                <a:latin typeface="Calibri"/>
                <a:ea typeface="MS PGothic" pitchFamily="34" charset="-128"/>
                <a:cs typeface="MS PGothic" pitchFamily="34" charset="-128"/>
              </a:rPr>
              <a:t>Blood</a:t>
            </a:r>
            <a:r>
              <a:rPr kumimoji="0" lang="en-US" sz="900" b="0" i="0" u="none" strike="noStrike" kern="1200" cap="none" spc="0" normalizeH="0" baseline="0" noProof="0">
                <a:ln>
                  <a:noFill/>
                </a:ln>
                <a:solidFill>
                  <a:srgbClr val="FFFFFF"/>
                </a:solidFill>
                <a:effectLst/>
                <a:uLnTx/>
                <a:uFillTx/>
                <a:latin typeface="Calibri"/>
                <a:ea typeface="MS PGothic" pitchFamily="34" charset="-128"/>
                <a:cs typeface="MS PGothic" pitchFamily="34" charset="-128"/>
              </a:rPr>
              <a:t>. 2007;110(11): Abstract :3683.</a:t>
            </a:r>
          </a:p>
        </p:txBody>
      </p:sp>
      <p:sp>
        <p:nvSpPr>
          <p:cNvPr id="6" name="Rectangle 2"/>
          <p:cNvSpPr txBox="1">
            <a:spLocks noRot="1" noChangeArrowheads="1"/>
          </p:cNvSpPr>
          <p:nvPr/>
        </p:nvSpPr>
        <p:spPr bwMode="auto">
          <a:xfrm>
            <a:off x="1806575" y="101601"/>
            <a:ext cx="7076116" cy="1114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panose="020B0604020202020204" pitchFamily="34" charset="0"/>
                <a:ea typeface="ＭＳ Ｐゴシック" pitchFamily="112"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12"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rPr>
              <a:t>DYSPNEA AND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rPr>
              <a:t>PULMONARY HYPERTENSION IN PNH</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spTree>
    <p:custDataLst>
      <p:tags r:id="rId1"/>
    </p:custDataLst>
    <p:extLst>
      <p:ext uri="{BB962C8B-B14F-4D97-AF65-F5344CB8AC3E}">
        <p14:creationId xmlns:p14="http://schemas.microsoft.com/office/powerpoint/2010/main" val="158454919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txBox="1">
            <a:spLocks noRot="1" noChangeArrowheads="1"/>
          </p:cNvSpPr>
          <p:nvPr/>
        </p:nvSpPr>
        <p:spPr bwMode="auto">
          <a:xfrm>
            <a:off x="2003426" y="88910"/>
            <a:ext cx="6709651" cy="7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A6A6A6"/>
                </a:solidFill>
                <a:effectLst/>
                <a:uLnTx/>
                <a:uFillTx/>
                <a:latin typeface="Arial" charset="0"/>
                <a:ea typeface="ＭＳ Ｐゴシック" pitchFamily="112" charset="-128"/>
                <a:cs typeface="Arial" charset="0"/>
              </a:rPr>
              <a:t>SUPPORTIVE CARE FOR PNH-RELATED SYMPTOMS</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sp>
        <p:nvSpPr>
          <p:cNvPr id="59395" name="Rectangle 3"/>
          <p:cNvSpPr>
            <a:spLocks noChangeArrowheads="1"/>
          </p:cNvSpPr>
          <p:nvPr/>
        </p:nvSpPr>
        <p:spPr bwMode="auto">
          <a:xfrm>
            <a:off x="1331913" y="1663700"/>
            <a:ext cx="863441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90000"/>
              </a:lnSpc>
              <a:spcBef>
                <a:spcPct val="20000"/>
              </a:spcBef>
              <a:spcAft>
                <a:spcPts val="1200"/>
              </a:spcAft>
              <a:buClr>
                <a:srgbClr val="F9E27F"/>
              </a:buClr>
              <a:buSzPct val="125000"/>
              <a:buFontTx/>
              <a:buNone/>
              <a:tabLst/>
              <a:defRPr/>
            </a:pPr>
            <a:r>
              <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Supportive treatment for PNH-associated anemia </a:t>
            </a:r>
            <a:br>
              <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br>
            <a:r>
              <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and thrombosis: </a:t>
            </a:r>
            <a:endParaRPr kumimoji="0" lang="en-US" altLang="en-US" sz="2400" b="1" i="0" u="none" strike="noStrike" kern="1200" cap="none" spc="0" normalizeH="0" baseline="30000" noProof="0" dirty="0">
              <a:ln>
                <a:noFill/>
              </a:ln>
              <a:solidFill>
                <a:srgbClr val="FFFFFF"/>
              </a:solidFill>
              <a:effectLst/>
              <a:uLnTx/>
              <a:uFillTx/>
              <a:latin typeface="Arial" charset="0"/>
              <a:ea typeface="ＭＳ Ｐゴシック" pitchFamily="112" charset="-128"/>
              <a:cs typeface="Arial" charset="0"/>
            </a:endParaRPr>
          </a:p>
          <a:p>
            <a:pPr marL="179388" marR="0" lvl="0" indent="-179388" algn="l" defTabSz="914400" rtl="0" eaLnBrk="0" fontAlgn="auto" latinLnBrk="0" hangingPunct="0">
              <a:lnSpc>
                <a:spcPct val="100000"/>
              </a:lnSpc>
              <a:spcBef>
                <a:spcPts val="769"/>
              </a:spcBef>
              <a:spcAft>
                <a:spcPts val="0"/>
              </a:spcAft>
              <a:buClr>
                <a:prstClr val="white"/>
              </a:buClr>
              <a:buSzPct val="100000"/>
              <a:buFont typeface="Arial" charset="0"/>
              <a:buChar char="•"/>
              <a:tabLst/>
              <a:defRPr/>
            </a:pPr>
            <a:r>
              <a:rPr kumimoji="0" lang="en-CA" altLang="en-US" sz="24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RBC transfusion</a:t>
            </a:r>
          </a:p>
          <a:p>
            <a:pPr marL="179388" marR="0" lvl="0" indent="-179388" algn="l" defTabSz="914400" rtl="0" eaLnBrk="0" fontAlgn="auto" latinLnBrk="0" hangingPunct="0">
              <a:lnSpc>
                <a:spcPct val="100000"/>
              </a:lnSpc>
              <a:spcBef>
                <a:spcPts val="769"/>
              </a:spcBef>
              <a:spcAft>
                <a:spcPts val="0"/>
              </a:spcAft>
              <a:buClr>
                <a:prstClr val="white"/>
              </a:buClr>
              <a:buSzPct val="100000"/>
              <a:buFont typeface="Arial" charset="0"/>
              <a:buChar char="•"/>
              <a:tabLst/>
              <a:defRPr/>
            </a:pPr>
            <a:r>
              <a:rPr kumimoji="0" lang="en-CA" altLang="en-US" sz="24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Iron supplementation</a:t>
            </a:r>
          </a:p>
          <a:p>
            <a:pPr marL="179388" marR="0" lvl="0" indent="-179388" algn="l" defTabSz="914400" rtl="0" eaLnBrk="0" fontAlgn="auto" latinLnBrk="0" hangingPunct="0">
              <a:lnSpc>
                <a:spcPct val="100000"/>
              </a:lnSpc>
              <a:spcBef>
                <a:spcPts val="769"/>
              </a:spcBef>
              <a:spcAft>
                <a:spcPts val="0"/>
              </a:spcAft>
              <a:buClr>
                <a:prstClr val="white"/>
              </a:buClr>
              <a:buSzPct val="100000"/>
              <a:buFont typeface="Arial" charset="0"/>
              <a:buChar char="•"/>
              <a:tabLst/>
              <a:defRPr/>
            </a:pPr>
            <a:r>
              <a:rPr kumimoji="0" lang="en-CA" altLang="en-US" sz="24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Folic acid supplementation</a:t>
            </a:r>
          </a:p>
          <a:p>
            <a:pPr marL="179388" marR="0" lvl="0" indent="-179388" algn="l" defTabSz="914400" rtl="0" eaLnBrk="0" fontAlgn="auto" latinLnBrk="0" hangingPunct="0">
              <a:lnSpc>
                <a:spcPct val="100000"/>
              </a:lnSpc>
              <a:spcBef>
                <a:spcPts val="769"/>
              </a:spcBef>
              <a:spcAft>
                <a:spcPts val="0"/>
              </a:spcAft>
              <a:buClr>
                <a:prstClr val="white"/>
              </a:buClr>
              <a:buSzPct val="100000"/>
              <a:buFont typeface="Arial" charset="0"/>
              <a:buChar char="•"/>
              <a:tabLst/>
              <a:defRPr/>
            </a:pPr>
            <a:r>
              <a:rPr kumimoji="0" lang="en-CA" altLang="en-US" sz="24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Anticoagulant therapy (most commonly warfarin)</a:t>
            </a:r>
          </a:p>
          <a:p>
            <a:pPr marL="179388" marR="0" lvl="0" indent="-179388" algn="l" defTabSz="914400" rtl="0" eaLnBrk="0" fontAlgn="auto" latinLnBrk="0" hangingPunct="0">
              <a:lnSpc>
                <a:spcPct val="100000"/>
              </a:lnSpc>
              <a:spcBef>
                <a:spcPts val="769"/>
              </a:spcBef>
              <a:spcAft>
                <a:spcPts val="0"/>
              </a:spcAft>
              <a:buClr>
                <a:prstClr val="white"/>
              </a:buClr>
              <a:buSzPct val="100000"/>
              <a:buFont typeface="Arial" charset="0"/>
              <a:buChar char="•"/>
              <a:tabLst/>
              <a:defRPr/>
            </a:pPr>
            <a:r>
              <a:rPr kumimoji="0" lang="en-CA" altLang="en-US" sz="24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Corticosteroids with or without androgen therapy</a:t>
            </a:r>
          </a:p>
        </p:txBody>
      </p:sp>
    </p:spTree>
    <p:custDataLst>
      <p:tags r:id="rId1"/>
    </p:custDataLst>
    <p:extLst>
      <p:ext uri="{BB962C8B-B14F-4D97-AF65-F5344CB8AC3E}">
        <p14:creationId xmlns:p14="http://schemas.microsoft.com/office/powerpoint/2010/main" val="315998870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txBox="1">
            <a:spLocks noRot="1" noChangeArrowheads="1"/>
          </p:cNvSpPr>
          <p:nvPr/>
        </p:nvSpPr>
        <p:spPr bwMode="auto">
          <a:xfrm>
            <a:off x="2003426" y="132451"/>
            <a:ext cx="62404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rPr>
              <a:t>BONE MARROW TRANSPLANTATION FOR MANAGEMENT OF PNH </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sp>
        <p:nvSpPr>
          <p:cNvPr id="58371" name="Rectangle 3"/>
          <p:cNvSpPr>
            <a:spLocks noChangeArrowheads="1"/>
          </p:cNvSpPr>
          <p:nvPr/>
        </p:nvSpPr>
        <p:spPr bwMode="auto">
          <a:xfrm>
            <a:off x="1839913" y="1328738"/>
            <a:ext cx="8634412"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charset="0"/>
                <a:ea typeface="ＭＳ Ｐゴシック" pitchFamily="112" charset="-128"/>
              </a:defRPr>
            </a:lvl1pPr>
            <a:lvl2pPr marL="742950" indent="-34290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ct val="20000"/>
              </a:spcBef>
              <a:spcAft>
                <a:spcPts val="600"/>
              </a:spcAft>
              <a:buClr>
                <a:prstClr val="white"/>
              </a:buClr>
              <a:buSzPct val="100000"/>
              <a:buFontTx/>
              <a:buNone/>
              <a:tabLst/>
              <a:defRPr/>
            </a:pPr>
            <a:r>
              <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BMT is associated with significant morbidity and mortality</a:t>
            </a:r>
          </a:p>
          <a:p>
            <a:pPr marL="0" marR="0" lvl="0" indent="0" algn="l" defTabSz="914400" rtl="0" eaLnBrk="0" fontAlgn="auto" latinLnBrk="0" hangingPunct="0">
              <a:lnSpc>
                <a:spcPct val="100000"/>
              </a:lnSpc>
              <a:spcBef>
                <a:spcPct val="20000"/>
              </a:spcBef>
              <a:spcAft>
                <a:spcPts val="600"/>
              </a:spcAft>
              <a:buClr>
                <a:prstClr val="white"/>
              </a:buClr>
              <a:buSzPct val="100000"/>
              <a:buFontTx/>
              <a:buNone/>
              <a:tabLst/>
              <a:defRPr/>
            </a:pPr>
            <a:endParaRPr kumimoji="0" lang="en-US" altLang="en-US" sz="2400" b="1"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endParaRPr>
          </a:p>
          <a:p>
            <a:pPr marL="179388" marR="0" lvl="0" indent="-179388" algn="l" defTabSz="914400" rtl="0" eaLnBrk="0" fontAlgn="auto" latinLnBrk="0" hangingPunct="0">
              <a:lnSpc>
                <a:spcPct val="100000"/>
              </a:lnSpc>
              <a:spcBef>
                <a:spcPct val="20000"/>
              </a:spcBef>
              <a:spcAft>
                <a:spcPts val="0"/>
              </a:spcAft>
              <a:buClr>
                <a:prstClr val="white"/>
              </a:buClr>
              <a:buSzPct val="100000"/>
              <a:buFont typeface="Arial" charset="0"/>
              <a:buChar char="•"/>
              <a:tabLst/>
              <a:defRPr/>
            </a:pPr>
            <a:r>
              <a:rPr kumimoji="0" lang="en-US" altLang="en-US" sz="24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Early experience not encouraging</a:t>
            </a:r>
          </a:p>
          <a:p>
            <a:pPr marL="179388" marR="0" lvl="0" indent="-179388" algn="l" defTabSz="914400" rtl="0" eaLnBrk="0" fontAlgn="auto" latinLnBrk="0" hangingPunct="0">
              <a:lnSpc>
                <a:spcPct val="100000"/>
              </a:lnSpc>
              <a:spcBef>
                <a:spcPct val="20000"/>
              </a:spcBef>
              <a:spcAft>
                <a:spcPts val="0"/>
              </a:spcAft>
              <a:buClr>
                <a:prstClr val="white"/>
              </a:buClr>
              <a:buSzPct val="100000"/>
              <a:buFont typeface="Arial" charset="0"/>
              <a:buChar char="•"/>
              <a:tabLst/>
              <a:defRPr/>
            </a:pPr>
            <a:endParaRPr kumimoji="0" lang="en-US" altLang="en-US" sz="24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endParaRPr>
          </a:p>
          <a:p>
            <a:pPr marL="179388" marR="0" lvl="0" indent="-179388" algn="l" defTabSz="914400" rtl="0" eaLnBrk="0" fontAlgn="auto" latinLnBrk="0" hangingPunct="0">
              <a:lnSpc>
                <a:spcPct val="100000"/>
              </a:lnSpc>
              <a:spcBef>
                <a:spcPct val="20000"/>
              </a:spcBef>
              <a:spcAft>
                <a:spcPts val="0"/>
              </a:spcAft>
              <a:buClr>
                <a:prstClr val="white"/>
              </a:buClr>
              <a:buSzPct val="100000"/>
              <a:buFont typeface="Arial" charset="0"/>
              <a:buChar char="•"/>
              <a:tabLst/>
              <a:defRPr/>
            </a:pPr>
            <a:r>
              <a:rPr kumimoji="0" lang="en-US" altLang="en-US" sz="24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International Bone Marrow Transplant Registry (IBMTR)</a:t>
            </a:r>
            <a:endParaRPr kumimoji="0" lang="en-US" altLang="en-US" sz="2400" b="0" i="0" u="none" strike="noStrike" kern="1200" cap="none" spc="0" normalizeH="0" baseline="30000" noProof="0" dirty="0">
              <a:ln>
                <a:noFill/>
              </a:ln>
              <a:solidFill>
                <a:prstClr val="white"/>
              </a:solidFill>
              <a:effectLst/>
              <a:uLnTx/>
              <a:uFillTx/>
              <a:latin typeface="Arial" charset="0"/>
              <a:ea typeface="ＭＳ Ｐゴシック" pitchFamily="112" charset="-128"/>
              <a:cs typeface="Arial" charset="0"/>
            </a:endParaRPr>
          </a:p>
          <a:p>
            <a:pPr marL="742950" marR="0" lvl="1" indent="-342900" algn="l" defTabSz="914400" rtl="0" eaLnBrk="0" fontAlgn="auto" latinLnBrk="0" hangingPunct="0">
              <a:lnSpc>
                <a:spcPct val="100000"/>
              </a:lnSpc>
              <a:spcBef>
                <a:spcPct val="20000"/>
              </a:spcBef>
              <a:spcAft>
                <a:spcPts val="0"/>
              </a:spcAft>
              <a:buClr>
                <a:prstClr val="white"/>
              </a:buClr>
              <a:buSzPct val="100000"/>
              <a:buFont typeface="Arial" panose="020B0604020202020204" pitchFamily="34" charset="0"/>
              <a:buChar char="–"/>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56% 2-year survival (n=48 HLA-identical sibling transplants)</a:t>
            </a:r>
          </a:p>
          <a:p>
            <a:pPr marL="742950" marR="0" lvl="1" indent="-342900" algn="l" defTabSz="914400" rtl="0" eaLnBrk="0" fontAlgn="auto" latinLnBrk="0" hangingPunct="0">
              <a:lnSpc>
                <a:spcPct val="100000"/>
              </a:lnSpc>
              <a:spcBef>
                <a:spcPct val="20000"/>
              </a:spcBef>
              <a:spcAft>
                <a:spcPts val="0"/>
              </a:spcAft>
              <a:buClr>
                <a:prstClr val="white"/>
              </a:buClr>
              <a:buSzPct val="100000"/>
              <a:buFont typeface="Arial" panose="020B0604020202020204" pitchFamily="34" charset="0"/>
              <a:buChar char="–"/>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14% 5-year survival of allogeneic transplants</a:t>
            </a:r>
          </a:p>
          <a:p>
            <a:pPr marL="742950" marR="0" lvl="1" indent="-342900" algn="l" defTabSz="914400" rtl="0" eaLnBrk="0" fontAlgn="auto" latinLnBrk="0" hangingPunct="0">
              <a:lnSpc>
                <a:spcPct val="100000"/>
              </a:lnSpc>
              <a:spcBef>
                <a:spcPct val="20000"/>
              </a:spcBef>
              <a:spcAft>
                <a:spcPts val="600"/>
              </a:spcAft>
              <a:buClr>
                <a:prstClr val="white"/>
              </a:buClr>
              <a:buSzPct val="100000"/>
              <a:buFont typeface="Arial" panose="020B0604020202020204" pitchFamily="34" charset="0"/>
              <a:buChar char="–"/>
              <a:tabLst/>
              <a:defRPr/>
            </a:pPr>
            <a:r>
              <a:rPr kumimoji="0" lang="en-US" altLang="en-US" sz="20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rPr>
              <a:t>33% chronic graft vs. host disease (1999)</a:t>
            </a:r>
          </a:p>
          <a:p>
            <a:pPr marL="742950" marR="0" lvl="1" indent="-342900" algn="l" defTabSz="914400" rtl="0" eaLnBrk="0" fontAlgn="auto" latinLnBrk="0" hangingPunct="0">
              <a:lnSpc>
                <a:spcPct val="100000"/>
              </a:lnSpc>
              <a:spcBef>
                <a:spcPct val="20000"/>
              </a:spcBef>
              <a:spcAft>
                <a:spcPts val="600"/>
              </a:spcAft>
              <a:buClr>
                <a:prstClr val="white"/>
              </a:buClr>
              <a:buSzPct val="100000"/>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ＭＳ Ｐゴシック" pitchFamily="112" charset="-128"/>
              <a:cs typeface="Arial" charset="0"/>
            </a:endParaRPr>
          </a:p>
        </p:txBody>
      </p:sp>
      <p:sp>
        <p:nvSpPr>
          <p:cNvPr id="4" name="Text Placeholder 3"/>
          <p:cNvSpPr>
            <a:spLocks/>
          </p:cNvSpPr>
          <p:nvPr/>
        </p:nvSpPr>
        <p:spPr bwMode="auto">
          <a:xfrm>
            <a:off x="2006600" y="6472300"/>
            <a:ext cx="37465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300"/>
              </a:spcBef>
              <a:spcAft>
                <a:spcPts val="0"/>
              </a:spcAft>
              <a:buClr>
                <a:srgbClr val="A3DBE8"/>
              </a:buClr>
              <a:buSzPct val="100000"/>
              <a:buFontTx/>
              <a:buNone/>
              <a:tabLst/>
              <a:defRPr/>
            </a:pPr>
            <a:r>
              <a:rPr kumimoji="0" lang="en-US" altLang="en-US" sz="11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HLA = human leukocyte antigen.</a:t>
            </a:r>
          </a:p>
        </p:txBody>
      </p:sp>
    </p:spTree>
    <p:custDataLst>
      <p:tags r:id="rId1"/>
    </p:custDataLst>
    <p:extLst>
      <p:ext uri="{BB962C8B-B14F-4D97-AF65-F5344CB8AC3E}">
        <p14:creationId xmlns:p14="http://schemas.microsoft.com/office/powerpoint/2010/main" val="274313399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FFFFFF"/>
                </a:solidFill>
              </a:rPr>
              <a:t>Current indications for SCT should be challenged</a:t>
            </a:r>
          </a:p>
          <a:p>
            <a:endParaRPr lang="en-US" sz="2800" dirty="0">
              <a:solidFill>
                <a:srgbClr val="FFFFFF"/>
              </a:solidFill>
            </a:endParaRPr>
          </a:p>
          <a:p>
            <a:r>
              <a:rPr lang="en-US" sz="2800" dirty="0">
                <a:solidFill>
                  <a:srgbClr val="FFFFFF"/>
                </a:solidFill>
              </a:rPr>
              <a:t>PNH with TE: SCT not standard of care</a:t>
            </a:r>
          </a:p>
          <a:p>
            <a:r>
              <a:rPr lang="en-US" sz="2800" dirty="0">
                <a:solidFill>
                  <a:srgbClr val="FFFFFF"/>
                </a:solidFill>
              </a:rPr>
              <a:t>Hemolytic PNH: SCT may be valuable for if </a:t>
            </a:r>
            <a:r>
              <a:rPr lang="en-US" sz="2800" dirty="0" err="1">
                <a:solidFill>
                  <a:srgbClr val="FFFFFF"/>
                </a:solidFill>
              </a:rPr>
              <a:t>eculizumab</a:t>
            </a:r>
            <a:r>
              <a:rPr lang="en-US" sz="2800" dirty="0">
                <a:solidFill>
                  <a:srgbClr val="FFFFFF"/>
                </a:solidFill>
              </a:rPr>
              <a:t> is not available</a:t>
            </a:r>
          </a:p>
          <a:p>
            <a:r>
              <a:rPr lang="en-US" sz="2800" dirty="0">
                <a:solidFill>
                  <a:srgbClr val="FFFFFF"/>
                </a:solidFill>
              </a:rPr>
              <a:t>PNH/AA: SCT or IST</a:t>
            </a:r>
          </a:p>
          <a:p>
            <a:endParaRPr lang="en-US" sz="2800" dirty="0">
              <a:solidFill>
                <a:srgbClr val="FFFFFF"/>
              </a:solidFill>
            </a:endParaRPr>
          </a:p>
        </p:txBody>
      </p:sp>
      <p:sp>
        <p:nvSpPr>
          <p:cNvPr id="4" name="Rectangle 2"/>
          <p:cNvSpPr txBox="1">
            <a:spLocks noRot="1" noChangeArrowheads="1"/>
          </p:cNvSpPr>
          <p:nvPr/>
        </p:nvSpPr>
        <p:spPr bwMode="auto">
          <a:xfrm>
            <a:off x="2003426" y="401532"/>
            <a:ext cx="62404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rPr>
              <a:t>EBMT EXPERIENCE: CONCLUSIONS</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sp>
        <p:nvSpPr>
          <p:cNvPr id="5" name="TextBox 4"/>
          <p:cNvSpPr txBox="1"/>
          <p:nvPr/>
        </p:nvSpPr>
        <p:spPr>
          <a:xfrm>
            <a:off x="1524001" y="6488669"/>
            <a:ext cx="30388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Calibri"/>
                <a:ea typeface="+mn-ea"/>
                <a:cs typeface="+mn-cs"/>
              </a:rPr>
              <a:t>Peffault</a:t>
            </a:r>
            <a:r>
              <a:rPr kumimoji="0" lang="en-US" sz="1200" b="0" i="0" u="none" strike="noStrike" kern="1200" cap="none" spc="0" normalizeH="0" baseline="0" noProof="0" dirty="0">
                <a:ln>
                  <a:noFill/>
                </a:ln>
                <a:solidFill>
                  <a:srgbClr val="FFFFFF"/>
                </a:solidFill>
                <a:effectLst/>
                <a:uLnTx/>
                <a:uFillTx/>
                <a:latin typeface="Calibri"/>
                <a:ea typeface="+mn-ea"/>
                <a:cs typeface="+mn-cs"/>
              </a:rPr>
              <a:t> de </a:t>
            </a:r>
            <a:r>
              <a:rPr kumimoji="0" lang="en-US" sz="1200" b="0" i="0" u="none" strike="noStrike" kern="1200" cap="none" spc="0" normalizeH="0" baseline="0" noProof="0" dirty="0" err="1">
                <a:ln>
                  <a:noFill/>
                </a:ln>
                <a:solidFill>
                  <a:srgbClr val="FFFFFF"/>
                </a:solidFill>
                <a:effectLst/>
                <a:uLnTx/>
                <a:uFillTx/>
                <a:latin typeface="Calibri"/>
                <a:ea typeface="+mn-ea"/>
                <a:cs typeface="+mn-cs"/>
              </a:rPr>
              <a:t>Latour</a:t>
            </a:r>
            <a:r>
              <a:rPr kumimoji="0" lang="en-US" sz="1200" b="0" i="0" u="none" strike="noStrike" kern="1200" cap="none" spc="0" normalizeH="0" baseline="0" noProof="0" dirty="0">
                <a:ln>
                  <a:noFill/>
                </a:ln>
                <a:solidFill>
                  <a:srgbClr val="FFFFFF"/>
                </a:solidFill>
                <a:effectLst/>
                <a:uLnTx/>
                <a:uFillTx/>
                <a:latin typeface="Calibri"/>
                <a:ea typeface="+mn-ea"/>
                <a:cs typeface="+mn-cs"/>
              </a:rPr>
              <a:t> et al., </a:t>
            </a:r>
            <a:r>
              <a:rPr kumimoji="0" lang="en-US" sz="1200" b="0" i="0" u="none" strike="noStrike" kern="1200" cap="none" spc="0" normalizeH="0" baseline="0" noProof="0" dirty="0" err="1">
                <a:ln>
                  <a:noFill/>
                </a:ln>
                <a:solidFill>
                  <a:srgbClr val="FFFFFF"/>
                </a:solidFill>
                <a:effectLst/>
                <a:uLnTx/>
                <a:uFillTx/>
                <a:latin typeface="Calibri"/>
                <a:ea typeface="+mn-ea"/>
                <a:cs typeface="+mn-cs"/>
              </a:rPr>
              <a:t>Haematologica</a:t>
            </a:r>
            <a:r>
              <a:rPr kumimoji="0" lang="en-US" sz="1200" b="0" i="0" u="none" strike="noStrike" kern="1200" cap="none" spc="0" normalizeH="0" baseline="0" noProof="0" dirty="0">
                <a:ln>
                  <a:noFill/>
                </a:ln>
                <a:solidFill>
                  <a:srgbClr val="FFFFFF"/>
                </a:solidFill>
                <a:effectLst/>
                <a:uLnTx/>
                <a:uFillTx/>
                <a:latin typeface="Calibri"/>
                <a:ea typeface="+mn-ea"/>
                <a:cs typeface="+mn-cs"/>
              </a:rPr>
              <a:t>, 2012</a:t>
            </a:r>
          </a:p>
        </p:txBody>
      </p:sp>
    </p:spTree>
    <p:extLst>
      <p:ext uri="{BB962C8B-B14F-4D97-AF65-F5344CB8AC3E}">
        <p14:creationId xmlns:p14="http://schemas.microsoft.com/office/powerpoint/2010/main" val="3480855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Presentation</a:t>
            </a:r>
          </a:p>
        </p:txBody>
      </p:sp>
      <p:sp>
        <p:nvSpPr>
          <p:cNvPr id="6147" name="Rectangle 3"/>
          <p:cNvSpPr>
            <a:spLocks noGrp="1" noChangeArrowheads="1"/>
          </p:cNvSpPr>
          <p:nvPr>
            <p:ph type="body" idx="1"/>
          </p:nvPr>
        </p:nvSpPr>
        <p:spPr>
          <a:xfrm>
            <a:off x="2438401" y="1524000"/>
            <a:ext cx="7851775" cy="4876800"/>
          </a:xfrm>
        </p:spPr>
        <p:txBody>
          <a:bodyPr/>
          <a:lstStyle/>
          <a:p>
            <a:pPr eaLnBrk="1" hangingPunct="1"/>
            <a:r>
              <a:rPr lang="en-US" altLang="en-US" smtClean="0"/>
              <a:t>Cytopenia:</a:t>
            </a:r>
          </a:p>
          <a:p>
            <a:pPr lvl="1" eaLnBrk="1" hangingPunct="1"/>
            <a:r>
              <a:rPr lang="en-US" altLang="en-US" smtClean="0"/>
              <a:t>Anemia</a:t>
            </a:r>
          </a:p>
          <a:p>
            <a:pPr lvl="2" eaLnBrk="1" hangingPunct="1"/>
            <a:r>
              <a:rPr lang="en-US" altLang="en-US" smtClean="0"/>
              <a:t>Low red blood cell count</a:t>
            </a:r>
          </a:p>
          <a:p>
            <a:pPr lvl="2" eaLnBrk="1" hangingPunct="1"/>
            <a:r>
              <a:rPr lang="en-US" altLang="en-US" smtClean="0"/>
              <a:t>Fatigue, pallor, hear pulse in head</a:t>
            </a:r>
          </a:p>
          <a:p>
            <a:pPr lvl="1" eaLnBrk="1" hangingPunct="1"/>
            <a:r>
              <a:rPr lang="en-US" altLang="en-US" smtClean="0"/>
              <a:t>Thrombocytopenia</a:t>
            </a:r>
          </a:p>
          <a:p>
            <a:pPr lvl="2" eaLnBrk="1" hangingPunct="1"/>
            <a:r>
              <a:rPr lang="en-US" altLang="en-US" smtClean="0"/>
              <a:t>Low platelets</a:t>
            </a:r>
          </a:p>
          <a:p>
            <a:pPr lvl="2" eaLnBrk="1" hangingPunct="1"/>
            <a:r>
              <a:rPr lang="en-US" altLang="en-US" smtClean="0"/>
              <a:t>Bruise easily, petechiae  (pinpoint red spots)</a:t>
            </a:r>
          </a:p>
          <a:p>
            <a:pPr lvl="1" eaLnBrk="1" hangingPunct="1"/>
            <a:r>
              <a:rPr lang="en-US" altLang="en-US" smtClean="0"/>
              <a:t>Neutropenia</a:t>
            </a:r>
          </a:p>
          <a:p>
            <a:pPr lvl="2" eaLnBrk="1" hangingPunct="1"/>
            <a:r>
              <a:rPr lang="en-US" altLang="en-US" smtClean="0"/>
              <a:t>Low white count</a:t>
            </a:r>
          </a:p>
          <a:p>
            <a:pPr lvl="2" eaLnBrk="1" hangingPunct="1"/>
            <a:r>
              <a:rPr lang="en-US" altLang="en-US" smtClean="0"/>
              <a:t>Impaired immune function, susceptible to infection, viruses</a:t>
            </a:r>
          </a:p>
        </p:txBody>
      </p:sp>
    </p:spTree>
    <p:extLst>
      <p:ext uri="{BB962C8B-B14F-4D97-AF65-F5344CB8AC3E}">
        <p14:creationId xmlns:p14="http://schemas.microsoft.com/office/powerpoint/2010/main" val="3350709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60332" y="1290020"/>
            <a:ext cx="473719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PNH (&gt;10%) and SAA</a:t>
            </a:r>
          </a:p>
        </p:txBody>
      </p:sp>
      <p:sp>
        <p:nvSpPr>
          <p:cNvPr id="14" name="TextBox 13"/>
          <p:cNvSpPr txBox="1"/>
          <p:nvPr/>
        </p:nvSpPr>
        <p:spPr>
          <a:xfrm>
            <a:off x="1870800" y="2770459"/>
            <a:ext cx="3531736" cy="123110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Main problem: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Hemolysis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(anemia, thrombosis, symptoms)</a:t>
            </a:r>
          </a:p>
        </p:txBody>
      </p:sp>
      <p:sp>
        <p:nvSpPr>
          <p:cNvPr id="15" name="TextBox 14"/>
          <p:cNvSpPr txBox="1"/>
          <p:nvPr/>
        </p:nvSpPr>
        <p:spPr>
          <a:xfrm>
            <a:off x="6870842" y="2770460"/>
            <a:ext cx="256512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Main problem: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Pancytopenia</a:t>
            </a:r>
          </a:p>
        </p:txBody>
      </p:sp>
      <p:sp>
        <p:nvSpPr>
          <p:cNvPr id="16" name="TextBox 15"/>
          <p:cNvSpPr txBox="1"/>
          <p:nvPr/>
        </p:nvSpPr>
        <p:spPr>
          <a:xfrm>
            <a:off x="2218653" y="5191423"/>
            <a:ext cx="2836033"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Eculizumab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5926384" y="5191423"/>
            <a:ext cx="2234906"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Allo</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-SCT</a:t>
            </a:r>
          </a:p>
        </p:txBody>
      </p:sp>
      <p:sp>
        <p:nvSpPr>
          <p:cNvPr id="18" name="TextBox 17"/>
          <p:cNvSpPr txBox="1"/>
          <p:nvPr/>
        </p:nvSpPr>
        <p:spPr>
          <a:xfrm>
            <a:off x="8159404" y="5191423"/>
            <a:ext cx="231063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ATG/</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CsA</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3" name="Elbow Connector 2"/>
          <p:cNvCxnSpPr>
            <a:stCxn id="14" idx="0"/>
            <a:endCxn id="15" idx="0"/>
          </p:cNvCxnSpPr>
          <p:nvPr/>
        </p:nvCxnSpPr>
        <p:spPr>
          <a:xfrm rot="5400000" flipH="1" flipV="1">
            <a:off x="5895036" y="512091"/>
            <a:ext cx="12700" cy="4516736"/>
          </a:xfrm>
          <a:prstGeom prst="bentConnector3">
            <a:avLst>
              <a:gd name="adj1" fmla="val 1800000"/>
            </a:avLst>
          </a:prstGeom>
          <a:ln w="76200" cmpd="sng"/>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14" idx="2"/>
            <a:endCxn id="16" idx="0"/>
          </p:cNvCxnSpPr>
          <p:nvPr/>
        </p:nvCxnSpPr>
        <p:spPr>
          <a:xfrm>
            <a:off x="3636669" y="4001565"/>
            <a:ext cx="1" cy="1189858"/>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17" idx="0"/>
            <a:endCxn id="18" idx="0"/>
          </p:cNvCxnSpPr>
          <p:nvPr/>
        </p:nvCxnSpPr>
        <p:spPr>
          <a:xfrm rot="5400000" flipH="1" flipV="1">
            <a:off x="8179278" y="4055983"/>
            <a:ext cx="12700" cy="2270883"/>
          </a:xfrm>
          <a:prstGeom prst="bentConnector3">
            <a:avLst>
              <a:gd name="adj1" fmla="val 1800000"/>
            </a:avLst>
          </a:prstGeom>
          <a:ln w="76200" cmpd="sng"/>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5" idx="2"/>
          </p:cNvCxnSpPr>
          <p:nvPr/>
        </p:nvCxnSpPr>
        <p:spPr>
          <a:xfrm>
            <a:off x="8153404" y="3724567"/>
            <a:ext cx="6350" cy="1080267"/>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380270" y="6059499"/>
            <a:ext cx="29754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…and monitor the clone!</a:t>
            </a:r>
          </a:p>
        </p:txBody>
      </p:sp>
      <p:cxnSp>
        <p:nvCxnSpPr>
          <p:cNvPr id="29" name="Straight Connector 28"/>
          <p:cNvCxnSpPr/>
          <p:nvPr/>
        </p:nvCxnSpPr>
        <p:spPr>
          <a:xfrm flipV="1">
            <a:off x="6002526" y="1997906"/>
            <a:ext cx="0" cy="561517"/>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0" name="Rectangle 2"/>
          <p:cNvSpPr txBox="1">
            <a:spLocks noRot="1" noChangeArrowheads="1"/>
          </p:cNvSpPr>
          <p:nvPr/>
        </p:nvSpPr>
        <p:spPr bwMode="auto">
          <a:xfrm>
            <a:off x="2003426" y="132451"/>
            <a:ext cx="62404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rPr>
              <a:t>BONE MARROW TRANSPLANTATION FOR PNH: CASE SELECTION</a:t>
            </a:r>
          </a:p>
        </p:txBody>
      </p:sp>
    </p:spTree>
    <p:extLst>
      <p:ext uri="{BB962C8B-B14F-4D97-AF65-F5344CB8AC3E}">
        <p14:creationId xmlns:p14="http://schemas.microsoft.com/office/powerpoint/2010/main" val="18606163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Rot="1" noChangeArrowheads="1"/>
          </p:cNvSpPr>
          <p:nvPr/>
        </p:nvSpPr>
        <p:spPr bwMode="auto">
          <a:xfrm>
            <a:off x="1985963" y="41276"/>
            <a:ext cx="624046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Tahoma" pitchFamily="34" charset="0"/>
              </a:rPr>
              <a:t>SOLIRIS</a:t>
            </a:r>
            <a:r>
              <a:rPr kumimoji="0" lang="en-US" altLang="en-US" sz="2400" b="1" i="0" u="none" strike="noStrike" kern="1200" cap="none" spc="0" normalizeH="0" baseline="30000" noProof="0" dirty="0">
                <a:ln>
                  <a:noFill/>
                </a:ln>
                <a:solidFill>
                  <a:srgbClr val="A6A6A6"/>
                </a:solidFill>
                <a:effectLst/>
                <a:uLnTx/>
                <a:uFillTx/>
                <a:latin typeface="Arial" charset="0"/>
                <a:ea typeface="ＭＳ Ｐゴシック" pitchFamily="112" charset="-128"/>
                <a:cs typeface="Tahoma" pitchFamily="34" charset="0"/>
              </a:rPr>
              <a:t>®</a:t>
            </a: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Tahoma" pitchFamily="34" charset="0"/>
              </a:rPr>
              <a:t> (ECULIZUMAB): HUMANIZED, FIRST-IN-CLASS ANTI-C5 ANTIBODY</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sp>
        <p:nvSpPr>
          <p:cNvPr id="60419" name="Text Box 60"/>
          <p:cNvSpPr txBox="1">
            <a:spLocks noChangeArrowheads="1"/>
          </p:cNvSpPr>
          <p:nvPr/>
        </p:nvSpPr>
        <p:spPr bwMode="auto">
          <a:xfrm>
            <a:off x="1985964" y="6038343"/>
            <a:ext cx="860583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mn-cs"/>
              </a:rPr>
              <a:t>IgG</a:t>
            </a:r>
            <a:r>
              <a:rPr kumimoji="0" lang="en-US" altLang="en-US" sz="11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 = immunoglobulin G.</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mn-cs"/>
              </a:rPr>
              <a:t>Soliris</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mn-cs"/>
              </a:rPr>
              <a:t>eculizumab</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 Product Monograph, 2013.; </a:t>
            </a:r>
            <a:r>
              <a:rPr kumimoji="0" lang="en-US" altLang="en-US" sz="10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mn-cs"/>
              </a:rPr>
              <a:t>Rother</a:t>
            </a: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 R et al., 2007.</a:t>
            </a:r>
          </a:p>
        </p:txBody>
      </p:sp>
      <p:grpSp>
        <p:nvGrpSpPr>
          <p:cNvPr id="2" name="Group 60"/>
          <p:cNvGrpSpPr>
            <a:grpSpLocks/>
          </p:cNvGrpSpPr>
          <p:nvPr/>
        </p:nvGrpSpPr>
        <p:grpSpPr bwMode="auto">
          <a:xfrm>
            <a:off x="3402014" y="1903414"/>
            <a:ext cx="3952875" cy="3959225"/>
            <a:chOff x="1878013" y="2052638"/>
            <a:chExt cx="3952875" cy="3959542"/>
          </a:xfrm>
        </p:grpSpPr>
        <p:sp>
          <p:nvSpPr>
            <p:cNvPr id="60441" name="Text Box 4"/>
            <p:cNvSpPr txBox="1">
              <a:spLocks noChangeArrowheads="1"/>
            </p:cNvSpPr>
            <p:nvPr/>
          </p:nvSpPr>
          <p:spPr bwMode="auto">
            <a:xfrm>
              <a:off x="3511550" y="3083007"/>
              <a:ext cx="804863" cy="58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Hinge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9" name="Rectangle 5"/>
            <p:cNvSpPr>
              <a:spLocks noChangeArrowheads="1"/>
            </p:cNvSpPr>
            <p:nvPr/>
          </p:nvSpPr>
          <p:spPr bwMode="auto">
            <a:xfrm>
              <a:off x="3529013" y="4030821"/>
              <a:ext cx="228600" cy="1981359"/>
            </a:xfrm>
            <a:prstGeom prst="rect">
              <a:avLst/>
            </a:prstGeom>
            <a:solidFill>
              <a:srgbClr val="73BD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10"/>
            <p:cNvSpPr>
              <a:spLocks noChangeArrowheads="1"/>
            </p:cNvSpPr>
            <p:nvPr/>
          </p:nvSpPr>
          <p:spPr bwMode="auto">
            <a:xfrm rot="19016164" flipH="1">
              <a:off x="2378075" y="2052638"/>
              <a:ext cx="228600" cy="990679"/>
            </a:xfrm>
            <a:prstGeom prst="rect">
              <a:avLst/>
            </a:prstGeom>
            <a:solidFill>
              <a:srgbClr val="FFCC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2"/>
            <p:cNvSpPr>
              <a:spLocks noChangeArrowheads="1"/>
            </p:cNvSpPr>
            <p:nvPr/>
          </p:nvSpPr>
          <p:spPr bwMode="auto">
            <a:xfrm rot="19016164" flipH="1">
              <a:off x="2068513" y="2368575"/>
              <a:ext cx="228600" cy="990679"/>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3"/>
            <p:cNvSpPr>
              <a:spLocks noChangeArrowheads="1"/>
            </p:cNvSpPr>
            <p:nvPr/>
          </p:nvSpPr>
          <p:spPr bwMode="auto">
            <a:xfrm>
              <a:off x="3992563" y="4030821"/>
              <a:ext cx="228600" cy="1981359"/>
            </a:xfrm>
            <a:prstGeom prst="rect">
              <a:avLst/>
            </a:prstGeom>
            <a:solidFill>
              <a:srgbClr val="73BD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8"/>
            <p:cNvSpPr>
              <a:spLocks noChangeArrowheads="1"/>
            </p:cNvSpPr>
            <p:nvPr/>
          </p:nvSpPr>
          <p:spPr bwMode="auto">
            <a:xfrm rot="2583836">
              <a:off x="5132388" y="2055813"/>
              <a:ext cx="228600" cy="990679"/>
            </a:xfrm>
            <a:prstGeom prst="rect">
              <a:avLst/>
            </a:prstGeom>
            <a:solidFill>
              <a:srgbClr val="FFCC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447" name="Rectangle 19"/>
            <p:cNvSpPr>
              <a:spLocks noChangeArrowheads="1"/>
            </p:cNvSpPr>
            <p:nvPr/>
          </p:nvSpPr>
          <p:spPr bwMode="auto">
            <a:xfrm rot="2583836">
              <a:off x="4824413" y="2997276"/>
              <a:ext cx="228600" cy="990679"/>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15" name="Rectangle 20"/>
            <p:cNvSpPr>
              <a:spLocks noChangeArrowheads="1"/>
            </p:cNvSpPr>
            <p:nvPr/>
          </p:nvSpPr>
          <p:spPr bwMode="auto">
            <a:xfrm rot="2583836">
              <a:off x="5457825" y="2319359"/>
              <a:ext cx="228600" cy="990679"/>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449" name="Rectangle 23"/>
            <p:cNvSpPr>
              <a:spLocks noChangeArrowheads="1"/>
            </p:cNvSpPr>
            <p:nvPr/>
          </p:nvSpPr>
          <p:spPr bwMode="auto">
            <a:xfrm rot="2583836">
              <a:off x="4940300" y="2708327"/>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0" name="Rectangle 24"/>
            <p:cNvSpPr>
              <a:spLocks noChangeArrowheads="1"/>
            </p:cNvSpPr>
            <p:nvPr/>
          </p:nvSpPr>
          <p:spPr bwMode="auto">
            <a:xfrm rot="2583836">
              <a:off x="5116513" y="2520987"/>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1" name="Rectangle 25"/>
            <p:cNvSpPr>
              <a:spLocks noChangeArrowheads="1"/>
            </p:cNvSpPr>
            <p:nvPr/>
          </p:nvSpPr>
          <p:spPr bwMode="auto">
            <a:xfrm rot="2583836">
              <a:off x="5297488" y="2324122"/>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2" name="Rectangle 26"/>
            <p:cNvSpPr>
              <a:spLocks noChangeArrowheads="1"/>
            </p:cNvSpPr>
            <p:nvPr/>
          </p:nvSpPr>
          <p:spPr bwMode="auto">
            <a:xfrm rot="2583836">
              <a:off x="5245100" y="2992513"/>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3" name="Rectangle 27"/>
            <p:cNvSpPr>
              <a:spLocks noChangeArrowheads="1"/>
            </p:cNvSpPr>
            <p:nvPr/>
          </p:nvSpPr>
          <p:spPr bwMode="auto">
            <a:xfrm rot="2583836">
              <a:off x="5426075" y="2803585"/>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4" name="Rectangle 28"/>
            <p:cNvSpPr>
              <a:spLocks noChangeArrowheads="1"/>
            </p:cNvSpPr>
            <p:nvPr/>
          </p:nvSpPr>
          <p:spPr bwMode="auto">
            <a:xfrm rot="2583836">
              <a:off x="5602288" y="2613070"/>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5" name="Rectangle 29"/>
            <p:cNvSpPr>
              <a:spLocks noChangeArrowheads="1"/>
            </p:cNvSpPr>
            <p:nvPr/>
          </p:nvSpPr>
          <p:spPr bwMode="auto">
            <a:xfrm rot="19016164" flipH="1">
              <a:off x="2563813" y="2698802"/>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6" name="Rectangle 30"/>
            <p:cNvSpPr>
              <a:spLocks noChangeArrowheads="1"/>
            </p:cNvSpPr>
            <p:nvPr/>
          </p:nvSpPr>
          <p:spPr bwMode="auto">
            <a:xfrm rot="19016164" flipH="1">
              <a:off x="2386013" y="2508286"/>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7" name="Rectangle 31"/>
            <p:cNvSpPr>
              <a:spLocks noChangeArrowheads="1"/>
            </p:cNvSpPr>
            <p:nvPr/>
          </p:nvSpPr>
          <p:spPr bwMode="auto">
            <a:xfrm rot="19016164" flipH="1">
              <a:off x="2197100" y="2308245"/>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8" name="Rectangle 32"/>
            <p:cNvSpPr>
              <a:spLocks noChangeArrowheads="1"/>
            </p:cNvSpPr>
            <p:nvPr/>
          </p:nvSpPr>
          <p:spPr bwMode="auto">
            <a:xfrm rot="19016164" flipH="1">
              <a:off x="2239963" y="2998864"/>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59" name="Rectangle 33"/>
            <p:cNvSpPr>
              <a:spLocks noChangeArrowheads="1"/>
            </p:cNvSpPr>
            <p:nvPr/>
          </p:nvSpPr>
          <p:spPr bwMode="auto">
            <a:xfrm rot="19016164" flipH="1">
              <a:off x="2055813" y="2803585"/>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60" name="Rectangle 34"/>
            <p:cNvSpPr>
              <a:spLocks noChangeArrowheads="1"/>
            </p:cNvSpPr>
            <p:nvPr/>
          </p:nvSpPr>
          <p:spPr bwMode="auto">
            <a:xfrm rot="19016164" flipH="1">
              <a:off x="1878013" y="2613070"/>
              <a:ext cx="228600" cy="95258"/>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61" name="Text Box 36"/>
            <p:cNvSpPr txBox="1">
              <a:spLocks noChangeArrowheads="1"/>
            </p:cNvSpPr>
            <p:nvPr/>
          </p:nvSpPr>
          <p:spPr bwMode="auto">
            <a:xfrm rot="5400000">
              <a:off x="3396436" y="5339831"/>
              <a:ext cx="514391"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1" i="0" u="none" strike="noStrike" kern="1200" cap="none" spc="0" normalizeH="0" baseline="0" noProof="0">
                  <a:ln>
                    <a:noFill/>
                  </a:ln>
                  <a:solidFill>
                    <a:srgbClr val="002A50"/>
                  </a:solidFill>
                  <a:effectLst/>
                  <a:uLnTx/>
                  <a:uFillTx/>
                  <a:latin typeface="Arial" charset="0"/>
                  <a:ea typeface="ＭＳ Ｐゴシック" pitchFamily="112" charset="-128"/>
                  <a:cs typeface="+mn-cs"/>
                </a:rPr>
                <a:t>CH3</a:t>
              </a:r>
            </a:p>
          </p:txBody>
        </p:sp>
        <p:sp>
          <p:nvSpPr>
            <p:cNvPr id="60462" name="Text Box 37"/>
            <p:cNvSpPr txBox="1">
              <a:spLocks noChangeArrowheads="1"/>
            </p:cNvSpPr>
            <p:nvPr/>
          </p:nvSpPr>
          <p:spPr bwMode="auto">
            <a:xfrm rot="5400000">
              <a:off x="3393261" y="4431708"/>
              <a:ext cx="514391"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1" i="0" u="none" strike="noStrike" kern="1200" cap="none" spc="0" normalizeH="0" baseline="0" noProof="0">
                  <a:ln>
                    <a:noFill/>
                  </a:ln>
                  <a:solidFill>
                    <a:srgbClr val="002A50"/>
                  </a:solidFill>
                  <a:effectLst/>
                  <a:uLnTx/>
                  <a:uFillTx/>
                  <a:latin typeface="Arial" charset="0"/>
                  <a:ea typeface="ＭＳ Ｐゴシック" pitchFamily="112" charset="-128"/>
                  <a:cs typeface="+mn-cs"/>
                </a:rPr>
                <a:t>CH2</a:t>
              </a:r>
            </a:p>
          </p:txBody>
        </p:sp>
        <p:sp>
          <p:nvSpPr>
            <p:cNvPr id="30" name="Line 58"/>
            <p:cNvSpPr>
              <a:spLocks noChangeShapeType="1"/>
            </p:cNvSpPr>
            <p:nvPr/>
          </p:nvSpPr>
          <p:spPr bwMode="auto">
            <a:xfrm flipV="1">
              <a:off x="3532188" y="5004036"/>
              <a:ext cx="223837" cy="0"/>
            </a:xfrm>
            <a:prstGeom prst="line">
              <a:avLst/>
            </a:prstGeom>
            <a:noFill/>
            <a:ln w="9525">
              <a:solidFill>
                <a:schemeClr val="accent5">
                  <a:lumMod val="50000"/>
                </a:schemeClr>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Line 59"/>
            <p:cNvSpPr>
              <a:spLocks noChangeShapeType="1"/>
            </p:cNvSpPr>
            <p:nvPr/>
          </p:nvSpPr>
          <p:spPr bwMode="auto">
            <a:xfrm>
              <a:off x="4000500" y="5004036"/>
              <a:ext cx="220663" cy="0"/>
            </a:xfrm>
            <a:prstGeom prst="line">
              <a:avLst/>
            </a:prstGeom>
            <a:noFill/>
            <a:ln w="9525">
              <a:solidFill>
                <a:schemeClr val="accent5">
                  <a:lumMod val="50000"/>
                </a:schemeClr>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465" name="Line 3"/>
            <p:cNvSpPr>
              <a:spLocks noChangeShapeType="1"/>
            </p:cNvSpPr>
            <p:nvPr/>
          </p:nvSpPr>
          <p:spPr bwMode="auto">
            <a:xfrm>
              <a:off x="4386263" y="3652966"/>
              <a:ext cx="133350" cy="1174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60466" name="Rectangle 11"/>
            <p:cNvSpPr>
              <a:spLocks noChangeArrowheads="1"/>
            </p:cNvSpPr>
            <p:nvPr/>
          </p:nvSpPr>
          <p:spPr bwMode="auto">
            <a:xfrm rot="19016164" flipH="1">
              <a:off x="2689225" y="3035379"/>
              <a:ext cx="228600" cy="990679"/>
            </a:xfrm>
            <a:prstGeom prst="rect">
              <a:avLst/>
            </a:prstGeom>
            <a:solidFill>
              <a:srgbClr val="FF99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sp>
          <p:nvSpPr>
            <p:cNvPr id="60467" name="Line 38"/>
            <p:cNvSpPr>
              <a:spLocks noChangeShapeType="1"/>
            </p:cNvSpPr>
            <p:nvPr/>
          </p:nvSpPr>
          <p:spPr bwMode="auto">
            <a:xfrm flipV="1">
              <a:off x="3208338" y="3673605"/>
              <a:ext cx="168275" cy="1397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47"/>
            <p:cNvSpPr>
              <a:spLocks noChangeArrowheads="1"/>
            </p:cNvSpPr>
            <p:nvPr/>
          </p:nvSpPr>
          <p:spPr bwMode="auto">
            <a:xfrm rot="2778488">
              <a:off x="2596336" y="3437855"/>
              <a:ext cx="492164" cy="290512"/>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FFFFFF"/>
                  </a:solidFill>
                  <a:effectLst/>
                  <a:uLnTx/>
                  <a:uFillTx/>
                  <a:latin typeface="Calibri"/>
                  <a:ea typeface="+mn-ea"/>
                  <a:cs typeface="+mn-cs"/>
                </a:rPr>
                <a:t>CL</a:t>
              </a:r>
            </a:p>
          </p:txBody>
        </p:sp>
        <p:sp>
          <p:nvSpPr>
            <p:cNvPr id="60469" name="Line 21"/>
            <p:cNvSpPr>
              <a:spLocks noChangeShapeType="1"/>
            </p:cNvSpPr>
            <p:nvPr/>
          </p:nvSpPr>
          <p:spPr bwMode="auto">
            <a:xfrm>
              <a:off x="3757613" y="3770451"/>
              <a:ext cx="2365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60470" name="Line 22"/>
            <p:cNvSpPr>
              <a:spLocks noChangeShapeType="1"/>
            </p:cNvSpPr>
            <p:nvPr/>
          </p:nvSpPr>
          <p:spPr bwMode="auto">
            <a:xfrm>
              <a:off x="3757613" y="3832367"/>
              <a:ext cx="2365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17"/>
            <p:cNvSpPr>
              <a:spLocks noChangeArrowheads="1"/>
            </p:cNvSpPr>
            <p:nvPr/>
          </p:nvSpPr>
          <p:spPr bwMode="auto">
            <a:xfrm rot="2583836">
              <a:off x="4503738" y="2728967"/>
              <a:ext cx="228600" cy="990679"/>
            </a:xfrm>
            <a:prstGeom prst="rect">
              <a:avLst/>
            </a:prstGeom>
            <a:solidFill>
              <a:schemeClr val="accent5"/>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9"/>
            <p:cNvSpPr>
              <a:spLocks noChangeArrowheads="1"/>
            </p:cNvSpPr>
            <p:nvPr/>
          </p:nvSpPr>
          <p:spPr bwMode="auto">
            <a:xfrm rot="19016164" flipH="1">
              <a:off x="3017838" y="2738493"/>
              <a:ext cx="228600" cy="990679"/>
            </a:xfrm>
            <a:prstGeom prst="rect">
              <a:avLst/>
            </a:prstGeom>
            <a:solidFill>
              <a:schemeClr val="accent5"/>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473" name="Text Box 35"/>
            <p:cNvSpPr txBox="1">
              <a:spLocks noChangeArrowheads="1"/>
            </p:cNvSpPr>
            <p:nvPr/>
          </p:nvSpPr>
          <p:spPr bwMode="auto">
            <a:xfrm rot="2657406">
              <a:off x="2887663" y="3089358"/>
              <a:ext cx="514350" cy="2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1" i="0" u="none" strike="noStrike" kern="1200" cap="none" spc="0" normalizeH="0" baseline="0" noProof="0">
                  <a:ln>
                    <a:noFill/>
                  </a:ln>
                  <a:solidFill>
                    <a:srgbClr val="FFFFFF"/>
                  </a:solidFill>
                  <a:effectLst/>
                  <a:uLnTx/>
                  <a:uFillTx/>
                  <a:latin typeface="Arial" charset="0"/>
                  <a:ea typeface="ＭＳ Ｐゴシック" pitchFamily="112" charset="-128"/>
                  <a:cs typeface="+mn-cs"/>
                </a:rPr>
                <a:t>CH1</a:t>
              </a:r>
            </a:p>
          </p:txBody>
        </p:sp>
      </p:grpSp>
      <p:grpSp>
        <p:nvGrpSpPr>
          <p:cNvPr id="3" name="Group 39"/>
          <p:cNvGrpSpPr>
            <a:grpSpLocks/>
          </p:cNvGrpSpPr>
          <p:nvPr/>
        </p:nvGrpSpPr>
        <p:grpSpPr bwMode="auto">
          <a:xfrm>
            <a:off x="5924551" y="3908425"/>
            <a:ext cx="3800475" cy="1930400"/>
            <a:chOff x="2772" y="2556"/>
            <a:chExt cx="2394" cy="1216"/>
          </a:xfrm>
        </p:grpSpPr>
        <p:sp>
          <p:nvSpPr>
            <p:cNvPr id="60439" name="Text Box 40"/>
            <p:cNvSpPr txBox="1">
              <a:spLocks noChangeArrowheads="1"/>
            </p:cNvSpPr>
            <p:nvPr/>
          </p:nvSpPr>
          <p:spPr bwMode="auto">
            <a:xfrm>
              <a:off x="2892" y="3022"/>
              <a:ext cx="227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Human IgG</a:t>
              </a:r>
              <a:r>
                <a:rPr kumimoji="0" lang="en-US" altLang="en-US" sz="1600" b="1" i="0" u="none" strike="noStrike" kern="1200" cap="none" spc="0" normalizeH="0" baseline="-25000" noProof="0" dirty="0">
                  <a:ln>
                    <a:noFill/>
                  </a:ln>
                  <a:solidFill>
                    <a:srgbClr val="FFFFFF"/>
                  </a:solidFill>
                  <a:effectLst/>
                  <a:uLnTx/>
                  <a:uFillTx/>
                  <a:latin typeface="Arial" charset="0"/>
                  <a:ea typeface="ＭＳ Ｐゴシック" pitchFamily="112" charset="-128"/>
                  <a:cs typeface="+mn-cs"/>
                </a:rPr>
                <a:t>4</a:t>
              </a: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 heavy chain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Constant Regions 2 and 3</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(eliminates complement activation)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endParaRPr>
            </a:p>
          </p:txBody>
        </p:sp>
        <p:sp>
          <p:nvSpPr>
            <p:cNvPr id="60440" name="AutoShape 41"/>
            <p:cNvSpPr>
              <a:spLocks/>
            </p:cNvSpPr>
            <p:nvPr/>
          </p:nvSpPr>
          <p:spPr bwMode="auto">
            <a:xfrm>
              <a:off x="2772" y="2556"/>
              <a:ext cx="107" cy="1216"/>
            </a:xfrm>
            <a:prstGeom prst="rightBrace">
              <a:avLst>
                <a:gd name="adj1" fmla="val 9470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charset="0"/>
                <a:ea typeface="ＭＳ Ｐゴシック" pitchFamily="112" charset="-128"/>
                <a:cs typeface="+mn-cs"/>
              </a:endParaRPr>
            </a:p>
          </p:txBody>
        </p:sp>
      </p:grpSp>
      <p:grpSp>
        <p:nvGrpSpPr>
          <p:cNvPr id="4" name="Group 42"/>
          <p:cNvGrpSpPr>
            <a:grpSpLocks/>
          </p:cNvGrpSpPr>
          <p:nvPr/>
        </p:nvGrpSpPr>
        <p:grpSpPr bwMode="auto">
          <a:xfrm>
            <a:off x="6532565" y="2603501"/>
            <a:ext cx="4008438" cy="1490663"/>
            <a:chOff x="3155" y="1734"/>
            <a:chExt cx="2525" cy="939"/>
          </a:xfrm>
        </p:grpSpPr>
        <p:sp>
          <p:nvSpPr>
            <p:cNvPr id="60435" name="Text Box 43"/>
            <p:cNvSpPr txBox="1">
              <a:spLocks noChangeArrowheads="1"/>
            </p:cNvSpPr>
            <p:nvPr/>
          </p:nvSpPr>
          <p:spPr bwMode="auto">
            <a:xfrm>
              <a:off x="3155" y="2305"/>
              <a:ext cx="25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  Complementarity determining regions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  (murine origin)</a:t>
              </a:r>
            </a:p>
          </p:txBody>
        </p:sp>
        <p:sp>
          <p:nvSpPr>
            <p:cNvPr id="46" name="Line 44"/>
            <p:cNvSpPr>
              <a:spLocks noChangeShapeType="1"/>
            </p:cNvSpPr>
            <p:nvPr/>
          </p:nvSpPr>
          <p:spPr bwMode="auto">
            <a:xfrm>
              <a:off x="3446" y="1970"/>
              <a:ext cx="247" cy="333"/>
            </a:xfrm>
            <a:prstGeom prst="line">
              <a:avLst/>
            </a:prstGeom>
            <a:noFill/>
            <a:ln w="19050">
              <a:solidFill>
                <a:schemeClr val="tx1">
                  <a:lumMod val="85000"/>
                </a:schemeClr>
              </a:solidFill>
              <a:round/>
              <a:headEnd type="triangle" w="med" len="med"/>
              <a:tailEnd/>
            </a:ln>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Line 45"/>
            <p:cNvSpPr>
              <a:spLocks noChangeShapeType="1"/>
            </p:cNvSpPr>
            <p:nvPr/>
          </p:nvSpPr>
          <p:spPr bwMode="auto">
            <a:xfrm>
              <a:off x="3552" y="1848"/>
              <a:ext cx="144" cy="458"/>
            </a:xfrm>
            <a:prstGeom prst="line">
              <a:avLst/>
            </a:prstGeom>
            <a:noFill/>
            <a:ln w="19050">
              <a:solidFill>
                <a:schemeClr val="tx1">
                  <a:lumMod val="85000"/>
                </a:schemeClr>
              </a:solidFill>
              <a:round/>
              <a:headEnd type="triangle" w="med" len="med"/>
              <a:tailEnd/>
            </a:ln>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Line 46"/>
            <p:cNvSpPr>
              <a:spLocks noChangeShapeType="1"/>
            </p:cNvSpPr>
            <p:nvPr/>
          </p:nvSpPr>
          <p:spPr bwMode="auto">
            <a:xfrm>
              <a:off x="3667" y="1734"/>
              <a:ext cx="28" cy="571"/>
            </a:xfrm>
            <a:prstGeom prst="line">
              <a:avLst/>
            </a:prstGeom>
            <a:noFill/>
            <a:ln w="19050">
              <a:solidFill>
                <a:schemeClr val="tx1">
                  <a:lumMod val="85000"/>
                </a:schemeClr>
              </a:solidFill>
              <a:round/>
              <a:headEnd type="triangle" w="med" len="med"/>
              <a:tailEnd/>
            </a:ln>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 name="Group 48"/>
          <p:cNvGrpSpPr>
            <a:grpSpLocks/>
          </p:cNvGrpSpPr>
          <p:nvPr/>
        </p:nvGrpSpPr>
        <p:grpSpPr bwMode="auto">
          <a:xfrm>
            <a:off x="4191000" y="1235075"/>
            <a:ext cx="2897188" cy="1360488"/>
            <a:chOff x="1680" y="872"/>
            <a:chExt cx="1825" cy="857"/>
          </a:xfrm>
        </p:grpSpPr>
        <p:sp>
          <p:nvSpPr>
            <p:cNvPr id="60430" name="Text Box 49"/>
            <p:cNvSpPr txBox="1">
              <a:spLocks noChangeArrowheads="1"/>
            </p:cNvSpPr>
            <p:nvPr/>
          </p:nvSpPr>
          <p:spPr bwMode="auto">
            <a:xfrm>
              <a:off x="1680" y="872"/>
              <a:ext cx="182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Human Framework Regions</a:t>
              </a:r>
            </a:p>
            <a:p>
              <a:pPr marL="174625" marR="0" lvl="0" indent="-174625" algn="l" defTabSz="914400" rtl="0" eaLnBrk="1" fontAlgn="auto" latinLnBrk="0" hangingPunct="1">
                <a:lnSpc>
                  <a:spcPct val="100000"/>
                </a:lnSpc>
                <a:spcBef>
                  <a:spcPts val="0"/>
                </a:spcBef>
                <a:spcAft>
                  <a:spcPts val="0"/>
                </a:spcAft>
                <a:buClr>
                  <a:srgbClr val="FFD765"/>
                </a:buClr>
                <a:buSzTx/>
                <a:buFont typeface="Wingdings" pitchFamily="2" charset="2"/>
                <a:buChar char="§"/>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No mutations</a:t>
              </a:r>
            </a:p>
            <a:p>
              <a:pPr marL="174625" marR="0" lvl="0" indent="-174625" algn="l" defTabSz="914400" rtl="0" eaLnBrk="1" fontAlgn="auto" latinLnBrk="0" hangingPunct="1">
                <a:lnSpc>
                  <a:spcPct val="100000"/>
                </a:lnSpc>
                <a:spcBef>
                  <a:spcPts val="0"/>
                </a:spcBef>
                <a:spcAft>
                  <a:spcPts val="0"/>
                </a:spcAft>
                <a:buClr>
                  <a:srgbClr val="FFD765"/>
                </a:buClr>
                <a:buSzTx/>
                <a:buFont typeface="Wingdings" pitchFamily="2" charset="2"/>
                <a:buChar char="§"/>
                <a:tabLst/>
                <a:defRPr/>
              </a:pPr>
              <a:r>
                <a:rPr kumimoji="0" lang="en-US" altLang="en-US" sz="1600" b="1" i="0" u="none" strike="noStrike" kern="1200" cap="none" spc="0" normalizeH="0" baseline="0" noProof="0" dirty="0" err="1">
                  <a:ln>
                    <a:noFill/>
                  </a:ln>
                  <a:solidFill>
                    <a:srgbClr val="FFFFFF"/>
                  </a:solidFill>
                  <a:effectLst/>
                  <a:uLnTx/>
                  <a:uFillTx/>
                  <a:latin typeface="Arial" charset="0"/>
                  <a:ea typeface="ＭＳ Ｐゴシック" pitchFamily="112" charset="-128"/>
                  <a:cs typeface="+mn-cs"/>
                </a:rPr>
                <a:t>Germline</a:t>
              </a:r>
              <a:endPar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endParaRPr>
            </a:p>
          </p:txBody>
        </p:sp>
        <p:sp>
          <p:nvSpPr>
            <p:cNvPr id="51" name="Line 50"/>
            <p:cNvSpPr>
              <a:spLocks noChangeShapeType="1"/>
            </p:cNvSpPr>
            <p:nvPr/>
          </p:nvSpPr>
          <p:spPr bwMode="auto">
            <a:xfrm>
              <a:off x="2939" y="1101"/>
              <a:ext cx="450" cy="267"/>
            </a:xfrm>
            <a:prstGeom prst="line">
              <a:avLst/>
            </a:prstGeom>
            <a:noFill/>
            <a:ln w="19050">
              <a:solidFill>
                <a:schemeClr val="tx1">
                  <a:lumMod val="85000"/>
                </a:schemeClr>
              </a:solidFill>
              <a:round/>
              <a:headEnd/>
              <a:tailEnd type="triangle" w="med" len="med"/>
            </a:ln>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Line 51"/>
            <p:cNvSpPr>
              <a:spLocks noChangeShapeType="1"/>
            </p:cNvSpPr>
            <p:nvPr/>
          </p:nvSpPr>
          <p:spPr bwMode="auto">
            <a:xfrm>
              <a:off x="2935" y="1099"/>
              <a:ext cx="349" cy="392"/>
            </a:xfrm>
            <a:prstGeom prst="line">
              <a:avLst/>
            </a:prstGeom>
            <a:noFill/>
            <a:ln w="19050">
              <a:solidFill>
                <a:schemeClr val="tx1">
                  <a:lumMod val="85000"/>
                </a:schemeClr>
              </a:solidFill>
              <a:round/>
              <a:headEnd/>
              <a:tailEnd type="triangle" w="med" len="med"/>
            </a:ln>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Line 52"/>
            <p:cNvSpPr>
              <a:spLocks noChangeShapeType="1"/>
            </p:cNvSpPr>
            <p:nvPr/>
          </p:nvSpPr>
          <p:spPr bwMode="auto">
            <a:xfrm>
              <a:off x="2937" y="1100"/>
              <a:ext cx="236" cy="505"/>
            </a:xfrm>
            <a:prstGeom prst="line">
              <a:avLst/>
            </a:prstGeom>
            <a:noFill/>
            <a:ln w="19050">
              <a:solidFill>
                <a:schemeClr val="tx1">
                  <a:lumMod val="85000"/>
                </a:schemeClr>
              </a:solidFill>
              <a:round/>
              <a:headEnd/>
              <a:tailEnd type="triangle" w="med" len="med"/>
            </a:ln>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Line 53"/>
            <p:cNvSpPr>
              <a:spLocks noChangeShapeType="1"/>
            </p:cNvSpPr>
            <p:nvPr/>
          </p:nvSpPr>
          <p:spPr bwMode="auto">
            <a:xfrm>
              <a:off x="2936" y="1099"/>
              <a:ext cx="127" cy="630"/>
            </a:xfrm>
            <a:prstGeom prst="line">
              <a:avLst/>
            </a:prstGeom>
            <a:noFill/>
            <a:ln w="19050">
              <a:solidFill>
                <a:schemeClr val="tx1">
                  <a:lumMod val="85000"/>
                </a:schemeClr>
              </a:solidFill>
              <a:round/>
              <a:headEnd/>
              <a:tailEnd type="triangle" w="med" len="med"/>
            </a:ln>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 name="Group 54"/>
          <p:cNvGrpSpPr>
            <a:grpSpLocks/>
          </p:cNvGrpSpPr>
          <p:nvPr/>
        </p:nvGrpSpPr>
        <p:grpSpPr bwMode="auto">
          <a:xfrm>
            <a:off x="1766888" y="3225801"/>
            <a:ext cx="3300412" cy="2352675"/>
            <a:chOff x="153" y="2126"/>
            <a:chExt cx="2079" cy="1482"/>
          </a:xfrm>
        </p:grpSpPr>
        <p:sp>
          <p:nvSpPr>
            <p:cNvPr id="60427" name="Text Box 55"/>
            <p:cNvSpPr txBox="1">
              <a:spLocks noChangeArrowheads="1"/>
            </p:cNvSpPr>
            <p:nvPr/>
          </p:nvSpPr>
          <p:spPr bwMode="auto">
            <a:xfrm>
              <a:off x="153" y="3085"/>
              <a:ext cx="207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Human IgG</a:t>
              </a:r>
              <a:r>
                <a:rPr kumimoji="0" lang="en-US" altLang="en-US" sz="1600" b="1" i="0" u="none" strike="noStrike" kern="1200" cap="none" spc="0" normalizeH="0" baseline="-25000" noProof="0" dirty="0">
                  <a:ln>
                    <a:noFill/>
                  </a:ln>
                  <a:solidFill>
                    <a:srgbClr val="FFFFFF"/>
                  </a:solidFill>
                  <a:effectLst/>
                  <a:uLnTx/>
                  <a:uFillTx/>
                  <a:latin typeface="Arial" charset="0"/>
                  <a:ea typeface="ＭＳ Ｐゴシック" pitchFamily="112" charset="-128"/>
                  <a:cs typeface="+mn-cs"/>
                </a:rPr>
                <a:t>2</a:t>
              </a: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 heavy chain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Constant Region 1 and hinge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(eliminates Fc receptor binding)</a:t>
              </a:r>
            </a:p>
          </p:txBody>
        </p:sp>
        <p:sp>
          <p:nvSpPr>
            <p:cNvPr id="57" name="Line 56"/>
            <p:cNvSpPr>
              <a:spLocks noChangeShapeType="1"/>
            </p:cNvSpPr>
            <p:nvPr/>
          </p:nvSpPr>
          <p:spPr bwMode="auto">
            <a:xfrm flipH="1">
              <a:off x="1559" y="2126"/>
              <a:ext cx="376" cy="973"/>
            </a:xfrm>
            <a:prstGeom prst="line">
              <a:avLst/>
            </a:prstGeom>
            <a:ln w="19050">
              <a:solidFill>
                <a:schemeClr val="tx1">
                  <a:lumMod val="85000"/>
                </a:schemeClr>
              </a:solidFill>
              <a:headEnd type="triangle" w="med" len="med"/>
              <a:tailEnd/>
            </a:ln>
            <a:extLst/>
          </p:spPr>
          <p:style>
            <a:lnRef idx="1">
              <a:schemeClr val="accent6"/>
            </a:lnRef>
            <a:fillRef idx="0">
              <a:schemeClr val="accent6"/>
            </a:fillRef>
            <a:effectRef idx="0">
              <a:schemeClr val="accent6"/>
            </a:effectRef>
            <a:fontRef idx="minor">
              <a:schemeClr val="tx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8" name="Line 57"/>
            <p:cNvSpPr>
              <a:spLocks noChangeShapeType="1"/>
            </p:cNvSpPr>
            <p:nvPr/>
          </p:nvSpPr>
          <p:spPr bwMode="auto">
            <a:xfrm flipH="1">
              <a:off x="1560" y="2424"/>
              <a:ext cx="642" cy="672"/>
            </a:xfrm>
            <a:prstGeom prst="line">
              <a:avLst/>
            </a:prstGeom>
            <a:ln w="19050">
              <a:solidFill>
                <a:schemeClr val="tx1">
                  <a:lumMod val="85000"/>
                </a:schemeClr>
              </a:solidFill>
              <a:headEnd type="triangle" w="med" len="med"/>
              <a:tailEnd/>
            </a:ln>
            <a:extLst/>
          </p:spPr>
          <p:style>
            <a:lnRef idx="1">
              <a:schemeClr val="accent6"/>
            </a:lnRef>
            <a:fillRef idx="0">
              <a:schemeClr val="accent6"/>
            </a:fillRef>
            <a:effectRef idx="0">
              <a:schemeClr val="accent6"/>
            </a:effectRef>
            <a:fontRef idx="minor">
              <a:schemeClr val="tx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59" name="Freeform 58"/>
          <p:cNvSpPr/>
          <p:nvPr/>
        </p:nvSpPr>
        <p:spPr bwMode="auto">
          <a:xfrm flipH="1">
            <a:off x="5518150" y="3360739"/>
            <a:ext cx="368300" cy="522287"/>
          </a:xfrm>
          <a:custGeom>
            <a:avLst/>
            <a:gdLst>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45256 w 369093"/>
              <a:gd name="connsiteY4" fmla="*/ 521494 h 521494"/>
              <a:gd name="connsiteX5" fmla="*/ 145256 w 369093"/>
              <a:gd name="connsiteY5" fmla="*/ 311944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38293 w 369093"/>
              <a:gd name="connsiteY4" fmla="*/ 519113 h 521494"/>
              <a:gd name="connsiteX5" fmla="*/ 145256 w 369093"/>
              <a:gd name="connsiteY5" fmla="*/ 311944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38293 w 369093"/>
              <a:gd name="connsiteY4" fmla="*/ 519113 h 521494"/>
              <a:gd name="connsiteX5" fmla="*/ 135971 w 369093"/>
              <a:gd name="connsiteY5" fmla="*/ 314326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38293 w 369093"/>
              <a:gd name="connsiteY4" fmla="*/ 519113 h 521494"/>
              <a:gd name="connsiteX5" fmla="*/ 140614 w 369093"/>
              <a:gd name="connsiteY5" fmla="*/ 316707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38293 w 369093"/>
              <a:gd name="connsiteY4" fmla="*/ 519113 h 521494"/>
              <a:gd name="connsiteX5" fmla="*/ 140614 w 369093"/>
              <a:gd name="connsiteY5" fmla="*/ 316707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59749 w 369093"/>
              <a:gd name="connsiteY3" fmla="*/ 521494 h 521494"/>
              <a:gd name="connsiteX4" fmla="*/ 138293 w 369093"/>
              <a:gd name="connsiteY4" fmla="*/ 519113 h 521494"/>
              <a:gd name="connsiteX5" fmla="*/ 140614 w 369093"/>
              <a:gd name="connsiteY5" fmla="*/ 316707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59749 w 369093"/>
              <a:gd name="connsiteY3" fmla="*/ 521494 h 521494"/>
              <a:gd name="connsiteX4" fmla="*/ 138293 w 369093"/>
              <a:gd name="connsiteY4" fmla="*/ 519113 h 521494"/>
              <a:gd name="connsiteX5" fmla="*/ 140614 w 369093"/>
              <a:gd name="connsiteY5" fmla="*/ 316707 h 521494"/>
              <a:gd name="connsiteX6" fmla="*/ 0 w 369093"/>
              <a:gd name="connsiteY6" fmla="*/ 154781 h 521494"/>
              <a:gd name="connsiteX0" fmla="*/ 0 w 366772"/>
              <a:gd name="connsiteY0" fmla="*/ 154781 h 521494"/>
              <a:gd name="connsiteX1" fmla="*/ 161925 w 366772"/>
              <a:gd name="connsiteY1" fmla="*/ 0 h 521494"/>
              <a:gd name="connsiteX2" fmla="*/ 366772 w 366772"/>
              <a:gd name="connsiteY2" fmla="*/ 233363 h 521494"/>
              <a:gd name="connsiteX3" fmla="*/ 359749 w 366772"/>
              <a:gd name="connsiteY3" fmla="*/ 521494 h 521494"/>
              <a:gd name="connsiteX4" fmla="*/ 138293 w 366772"/>
              <a:gd name="connsiteY4" fmla="*/ 519113 h 521494"/>
              <a:gd name="connsiteX5" fmla="*/ 140614 w 366772"/>
              <a:gd name="connsiteY5" fmla="*/ 316707 h 521494"/>
              <a:gd name="connsiteX6" fmla="*/ 0 w 366772"/>
              <a:gd name="connsiteY6" fmla="*/ 154781 h 521494"/>
              <a:gd name="connsiteX0" fmla="*/ 0 w 359749"/>
              <a:gd name="connsiteY0" fmla="*/ 154781 h 521494"/>
              <a:gd name="connsiteX1" fmla="*/ 161925 w 359749"/>
              <a:gd name="connsiteY1" fmla="*/ 0 h 521494"/>
              <a:gd name="connsiteX2" fmla="*/ 357487 w 359749"/>
              <a:gd name="connsiteY2" fmla="*/ 235744 h 521494"/>
              <a:gd name="connsiteX3" fmla="*/ 359749 w 359749"/>
              <a:gd name="connsiteY3" fmla="*/ 521494 h 521494"/>
              <a:gd name="connsiteX4" fmla="*/ 138293 w 359749"/>
              <a:gd name="connsiteY4" fmla="*/ 519113 h 521494"/>
              <a:gd name="connsiteX5" fmla="*/ 140614 w 359749"/>
              <a:gd name="connsiteY5" fmla="*/ 316707 h 521494"/>
              <a:gd name="connsiteX6" fmla="*/ 0 w 359749"/>
              <a:gd name="connsiteY6" fmla="*/ 154781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49" h="521494">
                <a:moveTo>
                  <a:pt x="0" y="154781"/>
                </a:moveTo>
                <a:lnTo>
                  <a:pt x="161925" y="0"/>
                </a:lnTo>
                <a:lnTo>
                  <a:pt x="357487" y="235744"/>
                </a:lnTo>
                <a:lnTo>
                  <a:pt x="359749" y="521494"/>
                </a:lnTo>
                <a:lnTo>
                  <a:pt x="138293" y="519113"/>
                </a:lnTo>
                <a:cubicBezTo>
                  <a:pt x="139067" y="451644"/>
                  <a:pt x="139840" y="384176"/>
                  <a:pt x="140614" y="316707"/>
                </a:cubicBezTo>
                <a:lnTo>
                  <a:pt x="0" y="154781"/>
                </a:lnTo>
                <a:close/>
              </a:path>
            </a:pathLst>
          </a:custGeom>
          <a:solidFill>
            <a:schemeClr val="accent5">
              <a:lumMod val="60000"/>
              <a:lumOff val="40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Freeform 59"/>
          <p:cNvSpPr/>
          <p:nvPr/>
        </p:nvSpPr>
        <p:spPr bwMode="auto">
          <a:xfrm>
            <a:off x="4914900" y="3360739"/>
            <a:ext cx="369888" cy="522287"/>
          </a:xfrm>
          <a:custGeom>
            <a:avLst/>
            <a:gdLst>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45256 w 369093"/>
              <a:gd name="connsiteY4" fmla="*/ 521494 h 521494"/>
              <a:gd name="connsiteX5" fmla="*/ 145256 w 369093"/>
              <a:gd name="connsiteY5" fmla="*/ 311944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38293 w 369093"/>
              <a:gd name="connsiteY4" fmla="*/ 519113 h 521494"/>
              <a:gd name="connsiteX5" fmla="*/ 145256 w 369093"/>
              <a:gd name="connsiteY5" fmla="*/ 311944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38293 w 369093"/>
              <a:gd name="connsiteY4" fmla="*/ 519113 h 521494"/>
              <a:gd name="connsiteX5" fmla="*/ 135971 w 369093"/>
              <a:gd name="connsiteY5" fmla="*/ 314326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38293 w 369093"/>
              <a:gd name="connsiteY4" fmla="*/ 519113 h 521494"/>
              <a:gd name="connsiteX5" fmla="*/ 140614 w 369093"/>
              <a:gd name="connsiteY5" fmla="*/ 316707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66712 w 369093"/>
              <a:gd name="connsiteY3" fmla="*/ 521494 h 521494"/>
              <a:gd name="connsiteX4" fmla="*/ 138293 w 369093"/>
              <a:gd name="connsiteY4" fmla="*/ 519113 h 521494"/>
              <a:gd name="connsiteX5" fmla="*/ 140614 w 369093"/>
              <a:gd name="connsiteY5" fmla="*/ 316707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59749 w 369093"/>
              <a:gd name="connsiteY3" fmla="*/ 521494 h 521494"/>
              <a:gd name="connsiteX4" fmla="*/ 138293 w 369093"/>
              <a:gd name="connsiteY4" fmla="*/ 519113 h 521494"/>
              <a:gd name="connsiteX5" fmla="*/ 140614 w 369093"/>
              <a:gd name="connsiteY5" fmla="*/ 316707 h 521494"/>
              <a:gd name="connsiteX6" fmla="*/ 0 w 369093"/>
              <a:gd name="connsiteY6" fmla="*/ 154781 h 521494"/>
              <a:gd name="connsiteX0" fmla="*/ 0 w 369093"/>
              <a:gd name="connsiteY0" fmla="*/ 154781 h 521494"/>
              <a:gd name="connsiteX1" fmla="*/ 161925 w 369093"/>
              <a:gd name="connsiteY1" fmla="*/ 0 h 521494"/>
              <a:gd name="connsiteX2" fmla="*/ 369093 w 369093"/>
              <a:gd name="connsiteY2" fmla="*/ 223838 h 521494"/>
              <a:gd name="connsiteX3" fmla="*/ 359749 w 369093"/>
              <a:gd name="connsiteY3" fmla="*/ 521494 h 521494"/>
              <a:gd name="connsiteX4" fmla="*/ 138293 w 369093"/>
              <a:gd name="connsiteY4" fmla="*/ 519113 h 521494"/>
              <a:gd name="connsiteX5" fmla="*/ 140614 w 369093"/>
              <a:gd name="connsiteY5" fmla="*/ 316707 h 521494"/>
              <a:gd name="connsiteX6" fmla="*/ 0 w 369093"/>
              <a:gd name="connsiteY6" fmla="*/ 154781 h 521494"/>
              <a:gd name="connsiteX0" fmla="*/ 0 w 366772"/>
              <a:gd name="connsiteY0" fmla="*/ 154781 h 521494"/>
              <a:gd name="connsiteX1" fmla="*/ 161925 w 366772"/>
              <a:gd name="connsiteY1" fmla="*/ 0 h 521494"/>
              <a:gd name="connsiteX2" fmla="*/ 366772 w 366772"/>
              <a:gd name="connsiteY2" fmla="*/ 233363 h 521494"/>
              <a:gd name="connsiteX3" fmla="*/ 359749 w 366772"/>
              <a:gd name="connsiteY3" fmla="*/ 521494 h 521494"/>
              <a:gd name="connsiteX4" fmla="*/ 138293 w 366772"/>
              <a:gd name="connsiteY4" fmla="*/ 519113 h 521494"/>
              <a:gd name="connsiteX5" fmla="*/ 140614 w 366772"/>
              <a:gd name="connsiteY5" fmla="*/ 316707 h 521494"/>
              <a:gd name="connsiteX6" fmla="*/ 0 w 366772"/>
              <a:gd name="connsiteY6" fmla="*/ 154781 h 521494"/>
              <a:gd name="connsiteX0" fmla="*/ 0 w 359749"/>
              <a:gd name="connsiteY0" fmla="*/ 154781 h 521494"/>
              <a:gd name="connsiteX1" fmla="*/ 161925 w 359749"/>
              <a:gd name="connsiteY1" fmla="*/ 0 h 521494"/>
              <a:gd name="connsiteX2" fmla="*/ 357487 w 359749"/>
              <a:gd name="connsiteY2" fmla="*/ 235744 h 521494"/>
              <a:gd name="connsiteX3" fmla="*/ 359749 w 359749"/>
              <a:gd name="connsiteY3" fmla="*/ 521494 h 521494"/>
              <a:gd name="connsiteX4" fmla="*/ 138293 w 359749"/>
              <a:gd name="connsiteY4" fmla="*/ 519113 h 521494"/>
              <a:gd name="connsiteX5" fmla="*/ 140614 w 359749"/>
              <a:gd name="connsiteY5" fmla="*/ 316707 h 521494"/>
              <a:gd name="connsiteX6" fmla="*/ 0 w 359749"/>
              <a:gd name="connsiteY6" fmla="*/ 154781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49" h="521494">
                <a:moveTo>
                  <a:pt x="0" y="154781"/>
                </a:moveTo>
                <a:lnTo>
                  <a:pt x="161925" y="0"/>
                </a:lnTo>
                <a:lnTo>
                  <a:pt x="357487" y="235744"/>
                </a:lnTo>
                <a:lnTo>
                  <a:pt x="359749" y="521494"/>
                </a:lnTo>
                <a:lnTo>
                  <a:pt x="138293" y="519113"/>
                </a:lnTo>
                <a:cubicBezTo>
                  <a:pt x="139067" y="451644"/>
                  <a:pt x="139840" y="384176"/>
                  <a:pt x="140614" y="316707"/>
                </a:cubicBezTo>
                <a:lnTo>
                  <a:pt x="0" y="154781"/>
                </a:lnTo>
                <a:close/>
              </a:path>
            </a:pathLst>
          </a:custGeom>
          <a:solidFill>
            <a:schemeClr val="accent5">
              <a:lumMod val="60000"/>
              <a:lumOff val="40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883989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txBox="1">
            <a:spLocks noRot="1" noChangeArrowheads="1"/>
          </p:cNvSpPr>
          <p:nvPr/>
        </p:nvSpPr>
        <p:spPr bwMode="auto">
          <a:xfrm>
            <a:off x="2003426" y="393701"/>
            <a:ext cx="62404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A6A6A6"/>
                </a:solidFill>
                <a:effectLst/>
                <a:uLnTx/>
                <a:uFillTx/>
                <a:latin typeface="Arial" charset="0"/>
                <a:ea typeface="ＭＳ Ｐゴシック" pitchFamily="112" charset="-128"/>
                <a:cs typeface="Arial" charset="0"/>
              </a:rPr>
              <a:t>SOLIRIS</a:t>
            </a:r>
            <a:r>
              <a:rPr kumimoji="0" lang="en-US" altLang="en-US" sz="2400" b="1" i="0" u="none" strike="noStrike" kern="1200" cap="none" spc="0" normalizeH="0" baseline="30000" noProof="0">
                <a:ln>
                  <a:noFill/>
                </a:ln>
                <a:solidFill>
                  <a:srgbClr val="A6A6A6"/>
                </a:solidFill>
                <a:effectLst/>
                <a:uLnTx/>
                <a:uFillTx/>
                <a:latin typeface="Arial" charset="0"/>
                <a:ea typeface="ＭＳ Ｐゴシック" pitchFamily="112" charset="-128"/>
                <a:cs typeface="Tahoma" pitchFamily="34" charset="0"/>
              </a:rPr>
              <a:t>®</a:t>
            </a:r>
            <a:r>
              <a:rPr kumimoji="0" lang="en-US" altLang="en-US" sz="2400" b="1" i="0" u="none" strike="noStrike" kern="1200" cap="none" spc="0" normalizeH="0" baseline="0" noProof="0">
                <a:ln>
                  <a:noFill/>
                </a:ln>
                <a:solidFill>
                  <a:srgbClr val="A6A6A6"/>
                </a:solidFill>
                <a:effectLst/>
                <a:uLnTx/>
                <a:uFillTx/>
                <a:latin typeface="Arial" charset="0"/>
                <a:ea typeface="ＭＳ Ｐゴシック" pitchFamily="112" charset="-128"/>
                <a:cs typeface="Arial" charset="0"/>
              </a:rPr>
              <a:t> REIMBURSEMENT IN PNH </a:t>
            </a:r>
            <a:endParaRPr kumimoji="0" lang="en-US" altLang="en-US" sz="3200" b="1" i="0" u="none" strike="noStrike" kern="1200" cap="none" spc="0" normalizeH="0" baseline="0" noProof="0">
              <a:ln>
                <a:noFill/>
              </a:ln>
              <a:solidFill>
                <a:srgbClr val="A6A6A6"/>
              </a:solidFill>
              <a:effectLst/>
              <a:uLnTx/>
              <a:uFillTx/>
              <a:latin typeface="Arial" charset="0"/>
              <a:ea typeface="ＭＳ Ｐゴシック" pitchFamily="112" charset="-128"/>
              <a:cs typeface="Arial" charset="0"/>
            </a:endParaRPr>
          </a:p>
        </p:txBody>
      </p:sp>
      <p:sp>
        <p:nvSpPr>
          <p:cNvPr id="58371" name="Rectangle 3"/>
          <p:cNvSpPr>
            <a:spLocks noChangeArrowheads="1"/>
          </p:cNvSpPr>
          <p:nvPr/>
        </p:nvSpPr>
        <p:spPr bwMode="auto">
          <a:xfrm>
            <a:off x="1839914" y="1328739"/>
            <a:ext cx="8483703" cy="50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charset="0"/>
                <a:ea typeface="ＭＳ Ｐゴシック" pitchFamily="112" charset="-128"/>
              </a:defRPr>
            </a:lvl1pPr>
            <a:lvl2pPr marL="742950" indent="-34290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ct val="20000"/>
              </a:spcBef>
              <a:spcAft>
                <a:spcPts val="600"/>
              </a:spcAft>
              <a:buClr>
                <a:prstClr val="white"/>
              </a:buClr>
              <a:buSzPct val="100000"/>
              <a:buFontTx/>
              <a:buNone/>
              <a:tabLst/>
              <a:defRPr/>
            </a:pPr>
            <a:r>
              <a:rPr kumimoji="0" lang="en-US" altLang="en-US" sz="24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Across Canada, Soliris</a:t>
            </a:r>
            <a:r>
              <a:rPr kumimoji="0" lang="en-US" altLang="en-US" sz="2400" b="0" i="0" u="none" strike="noStrike" kern="1200" cap="none" spc="0" normalizeH="0" baseline="30000" noProof="0">
                <a:ln>
                  <a:noFill/>
                </a:ln>
                <a:solidFill>
                  <a:srgbClr val="FFFFFF"/>
                </a:solidFill>
                <a:effectLst/>
                <a:uLnTx/>
                <a:uFillTx/>
                <a:latin typeface="Arial" charset="0"/>
                <a:ea typeface="ＭＳ Ｐゴシック" pitchFamily="112" charset="-128"/>
                <a:cs typeface="Arial" charset="0"/>
              </a:rPr>
              <a:t>®</a:t>
            </a:r>
            <a:r>
              <a:rPr kumimoji="0" lang="en-US" altLang="en-US" sz="24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 may be reimbursed based on standardized criteria:</a:t>
            </a:r>
          </a:p>
          <a:p>
            <a:pPr marL="179388" marR="0" lvl="0" indent="-179388" algn="l" defTabSz="914400" rtl="0" eaLnBrk="0" fontAlgn="auto" latinLnBrk="0" hangingPunct="0">
              <a:lnSpc>
                <a:spcPct val="100000"/>
              </a:lnSpc>
              <a:spcBef>
                <a:spcPct val="20000"/>
              </a:spcBef>
              <a:spcAft>
                <a:spcPts val="600"/>
              </a:spcAft>
              <a:buClr>
                <a:prstClr val="white"/>
              </a:buClr>
              <a:buSzPct val="100000"/>
              <a:buFont typeface="Arial" charset="0"/>
              <a:buChar char="•"/>
              <a:tabLst/>
              <a:defRPr/>
            </a:pPr>
            <a:r>
              <a:rPr kumimoji="0" lang="en-US" altLang="en-US" sz="20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Confirmed diagnosis of PNH, based on flow cytometry/FLAER assay with granulocyte clone ≥ 10 % and LDH &gt; 1.5 ULN, and</a:t>
            </a:r>
          </a:p>
          <a:p>
            <a:pPr marL="179388" marR="0" lvl="0" indent="-179388" algn="l" defTabSz="914400" rtl="0" eaLnBrk="0" fontAlgn="auto" latinLnBrk="0" hangingPunct="0">
              <a:lnSpc>
                <a:spcPct val="100000"/>
              </a:lnSpc>
              <a:spcBef>
                <a:spcPct val="20000"/>
              </a:spcBef>
              <a:spcAft>
                <a:spcPts val="0"/>
              </a:spcAft>
              <a:buClr>
                <a:prstClr val="white"/>
              </a:buClr>
              <a:buSzPct val="100000"/>
              <a:buFont typeface="Arial" charset="0"/>
              <a:buChar char="•"/>
              <a:tabLst/>
              <a:defRPr/>
            </a:pPr>
            <a:r>
              <a:rPr kumimoji="0" lang="en-US" altLang="en-US" sz="20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At least one of the following clinical conditions:</a:t>
            </a:r>
          </a:p>
          <a:p>
            <a:pPr marL="742950" marR="0" lvl="1" indent="-342900" algn="l" defTabSz="914400" rtl="0" eaLnBrk="0" fontAlgn="auto" latinLnBrk="0" hangingPunct="0">
              <a:lnSpc>
                <a:spcPct val="100000"/>
              </a:lnSpc>
              <a:spcBef>
                <a:spcPct val="20000"/>
              </a:spcBef>
              <a:spcAft>
                <a:spcPts val="0"/>
              </a:spcAft>
              <a:buClr>
                <a:prstClr val="white"/>
              </a:buClr>
              <a:buSzPct val="100000"/>
              <a:buFont typeface="Arial" panose="020B0604020202020204" pitchFamily="34" charset="0"/>
              <a:buChar char="–"/>
              <a:tabLst/>
              <a:defRPr/>
            </a:pPr>
            <a:r>
              <a:rPr kumimoji="0" lang="en-US" altLang="en-US" sz="16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A thrombotic or embolic event which required anticoagulant therapy</a:t>
            </a:r>
          </a:p>
          <a:p>
            <a:pPr marL="742950" marR="0" lvl="1" indent="-342900" algn="l" defTabSz="914400" rtl="0" eaLnBrk="0" fontAlgn="auto" latinLnBrk="0" hangingPunct="0">
              <a:lnSpc>
                <a:spcPct val="100000"/>
              </a:lnSpc>
              <a:spcBef>
                <a:spcPct val="20000"/>
              </a:spcBef>
              <a:spcAft>
                <a:spcPts val="0"/>
              </a:spcAft>
              <a:buClr>
                <a:prstClr val="white"/>
              </a:buClr>
              <a:buSzPct val="100000"/>
              <a:buFont typeface="Arial" panose="020B0604020202020204" pitchFamily="34" charset="0"/>
              <a:buChar char="–"/>
              <a:tabLst/>
              <a:defRPr/>
            </a:pPr>
            <a:r>
              <a:rPr kumimoji="0" lang="en-US" altLang="en-US" sz="16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Transfusion of at least 4 units of red blood cells in the last 12 months</a:t>
            </a:r>
          </a:p>
          <a:p>
            <a:pPr marL="742950" marR="0" lvl="1" indent="-342900" algn="l" defTabSz="914400" rtl="0" eaLnBrk="0" fontAlgn="auto" latinLnBrk="0" hangingPunct="0">
              <a:lnSpc>
                <a:spcPct val="100000"/>
              </a:lnSpc>
              <a:spcBef>
                <a:spcPct val="20000"/>
              </a:spcBef>
              <a:spcAft>
                <a:spcPts val="0"/>
              </a:spcAft>
              <a:buClr>
                <a:prstClr val="white"/>
              </a:buClr>
              <a:buSzPct val="100000"/>
              <a:buFont typeface="Arial" panose="020B0604020202020204" pitchFamily="34" charset="0"/>
              <a:buChar char="–"/>
              <a:tabLst/>
              <a:defRPr/>
            </a:pPr>
            <a:r>
              <a:rPr kumimoji="0" lang="en-US" altLang="en-US" sz="16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Chronic or recurrent anemia (more than one measure of Hb ≤ 70 g/L or of Hb ≤100 g/L with concurrent symptoms of anemia) where causes other than hemolysis have been excluded</a:t>
            </a:r>
          </a:p>
          <a:p>
            <a:pPr marL="742950" marR="0" lvl="1" indent="-342900" algn="l" defTabSz="914400" rtl="0" eaLnBrk="0" fontAlgn="auto" latinLnBrk="0" hangingPunct="0">
              <a:lnSpc>
                <a:spcPct val="100000"/>
              </a:lnSpc>
              <a:spcBef>
                <a:spcPct val="20000"/>
              </a:spcBef>
              <a:spcAft>
                <a:spcPts val="0"/>
              </a:spcAft>
              <a:buClr>
                <a:prstClr val="white"/>
              </a:buClr>
              <a:buSzPct val="100000"/>
              <a:buFont typeface="Arial" panose="020B0604020202020204" pitchFamily="34" charset="0"/>
              <a:buChar char="–"/>
              <a:tabLst/>
              <a:defRPr/>
            </a:pPr>
            <a:r>
              <a:rPr kumimoji="0" lang="en-US" altLang="en-US" sz="16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Pulmonary insufficiency: Shortness of breath and/or chest pain resulting in limitation of normal activity (≥ NYHA class III) and/or diagnosis of pulmonary arterial hypertension, where causes other than PNH have been excluded</a:t>
            </a:r>
          </a:p>
          <a:p>
            <a:pPr marL="742950" marR="0" lvl="1" indent="-342900" algn="l" defTabSz="914400" rtl="0" eaLnBrk="0" fontAlgn="auto" latinLnBrk="0" hangingPunct="0">
              <a:lnSpc>
                <a:spcPct val="100000"/>
              </a:lnSpc>
              <a:spcBef>
                <a:spcPct val="20000"/>
              </a:spcBef>
              <a:spcAft>
                <a:spcPts val="0"/>
              </a:spcAft>
              <a:buClr>
                <a:prstClr val="white"/>
              </a:buClr>
              <a:buSzPct val="100000"/>
              <a:buFont typeface="Arial" panose="020B0604020202020204" pitchFamily="34" charset="0"/>
              <a:buChar char="–"/>
              <a:tabLst/>
              <a:defRPr/>
            </a:pPr>
            <a:r>
              <a:rPr kumimoji="0" lang="en-US" altLang="en-US" sz="16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Renal insufficiency: eGFR ≤ 60 mL/min/1.73 m</a:t>
            </a:r>
            <a:r>
              <a:rPr kumimoji="0" lang="en-US" altLang="en-US" sz="1600" b="0" i="0" u="none" strike="noStrike" kern="1200" cap="none" spc="0" normalizeH="0" baseline="30000" noProof="0">
                <a:ln>
                  <a:noFill/>
                </a:ln>
                <a:solidFill>
                  <a:prstClr val="white"/>
                </a:solidFill>
                <a:effectLst/>
                <a:uLnTx/>
                <a:uFillTx/>
                <a:latin typeface="Arial" charset="0"/>
                <a:ea typeface="ＭＳ Ｐゴシック" pitchFamily="112" charset="-128"/>
                <a:cs typeface="Arial" charset="0"/>
              </a:rPr>
              <a:t>2</a:t>
            </a:r>
            <a:r>
              <a:rPr kumimoji="0" lang="en-US" altLang="en-US" sz="16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 where causes other than PNH have been excluded</a:t>
            </a:r>
          </a:p>
          <a:p>
            <a:pPr marL="742950" marR="0" lvl="1" indent="-342900" algn="l" defTabSz="914400" rtl="0" eaLnBrk="0" fontAlgn="auto" latinLnBrk="0" hangingPunct="0">
              <a:lnSpc>
                <a:spcPct val="100000"/>
              </a:lnSpc>
              <a:spcBef>
                <a:spcPct val="20000"/>
              </a:spcBef>
              <a:spcAft>
                <a:spcPts val="0"/>
              </a:spcAft>
              <a:buClr>
                <a:prstClr val="white"/>
              </a:buClr>
              <a:buSzPct val="100000"/>
              <a:buFont typeface="Arial" panose="020B0604020202020204" pitchFamily="34" charset="0"/>
              <a:buChar char="–"/>
              <a:tabLst/>
              <a:defRPr/>
            </a:pPr>
            <a:r>
              <a:rPr kumimoji="0" lang="en-US" altLang="en-US" sz="1600" b="0" i="0" u="none" strike="noStrike" kern="1200" cap="none" spc="0" normalizeH="0" baseline="0" noProof="0">
                <a:ln>
                  <a:noFill/>
                </a:ln>
                <a:solidFill>
                  <a:prstClr val="white"/>
                </a:solidFill>
                <a:effectLst/>
                <a:uLnTx/>
                <a:uFillTx/>
                <a:latin typeface="Arial" charset="0"/>
                <a:ea typeface="ＭＳ Ｐゴシック" pitchFamily="112" charset="-128"/>
                <a:cs typeface="Arial" charset="0"/>
              </a:rPr>
              <a:t>Smooth muscle spasm: Recurrent episodes of severe pain requiring hospitalization and/or narcotic analgesia, where causes other than PNH have been excluded</a:t>
            </a:r>
          </a:p>
        </p:txBody>
      </p:sp>
    </p:spTree>
    <p:custDataLst>
      <p:tags r:id="rId1"/>
    </p:custDataLst>
    <p:extLst>
      <p:ext uri="{BB962C8B-B14F-4D97-AF65-F5344CB8AC3E}">
        <p14:creationId xmlns:p14="http://schemas.microsoft.com/office/powerpoint/2010/main" val="270347617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bwMode="auto">
          <a:xfrm>
            <a:off x="1878240" y="147150"/>
            <a:ext cx="7315200" cy="873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000" b="1" dirty="0">
                <a:solidFill>
                  <a:srgbClr val="A6A6A6"/>
                </a:solidFill>
                <a:latin typeface="Arial" charset="0"/>
                <a:cs typeface="Tahoma" pitchFamily="34" charset="0"/>
              </a:rPr>
              <a:t>ECULIZUMAB: COMPELLING LONG-TERM </a:t>
            </a:r>
            <a:br>
              <a:rPr lang="en-US" altLang="en-US" sz="2000" b="1" dirty="0">
                <a:solidFill>
                  <a:srgbClr val="A6A6A6"/>
                </a:solidFill>
                <a:latin typeface="Arial" charset="0"/>
                <a:cs typeface="Tahoma" pitchFamily="34" charset="0"/>
              </a:rPr>
            </a:br>
            <a:r>
              <a:rPr lang="en-US" altLang="en-US" sz="2000" b="1" dirty="0">
                <a:solidFill>
                  <a:srgbClr val="A6A6A6"/>
                </a:solidFill>
                <a:latin typeface="Arial" charset="0"/>
                <a:cs typeface="Tahoma" pitchFamily="34" charset="0"/>
              </a:rPr>
              <a:t>CLINICAL BENEFITS IN PNH PATIENTS</a:t>
            </a:r>
            <a:endParaRPr lang="en-US" altLang="en-US" sz="2000" b="1" dirty="0">
              <a:solidFill>
                <a:srgbClr val="A6A6A6"/>
              </a:solidFill>
              <a:latin typeface="Arial" charset="0"/>
              <a:cs typeface="Arial" charset="0"/>
            </a:endParaRPr>
          </a:p>
        </p:txBody>
      </p:sp>
      <p:sp>
        <p:nvSpPr>
          <p:cNvPr id="154" name="Rectangle 153"/>
          <p:cNvSpPr/>
          <p:nvPr/>
        </p:nvSpPr>
        <p:spPr>
          <a:xfrm>
            <a:off x="1970088" y="6366325"/>
            <a:ext cx="8697912" cy="400110"/>
          </a:xfrm>
          <a:prstGeom prst="rect">
            <a:avLst/>
          </a:prstGeom>
        </p:spPr>
        <p:txBody>
          <a:bodyPr>
            <a:spAutoFit/>
          </a:bodyPr>
          <a:lstStyle>
            <a:lvl1pPr defTabSz="912813">
              <a:defRPr>
                <a:solidFill>
                  <a:schemeClr val="tx1"/>
                </a:solidFill>
                <a:latin typeface="Calibri" pitchFamily="34" charset="0"/>
                <a:ea typeface="ＭＳ Ｐゴシック" pitchFamily="112" charset="-128"/>
              </a:defRPr>
            </a:lvl1pPr>
            <a:lvl2pPr marL="37931725" indent="-37474525" defTabSz="912813">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a:t>
            </a:r>
          </a:p>
          <a:p>
            <a:pPr marL="0" marR="0" lvl="0" indent="0" algn="l" defTabSz="912813" rtl="0" eaLnBrk="1" fontAlgn="auto" latinLnBrk="0" hangingPunct="1">
              <a:lnSpc>
                <a:spcPct val="100000"/>
              </a:lnSpc>
              <a:spcBef>
                <a:spcPts val="0"/>
              </a:spcBef>
              <a:spcAft>
                <a:spcPts val="0"/>
              </a:spcAft>
              <a:buClrTx/>
              <a:buSzTx/>
              <a:buFontTx/>
              <a:buNone/>
              <a:tabLst/>
              <a:defRPr/>
            </a:pPr>
            <a:r>
              <a:rPr kumimoji="0" lang="da-DK" altLang="en-US" sz="10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1. Hillmen P et al., 1995.; 2. </a:t>
            </a:r>
            <a:r>
              <a:rPr kumimoji="0" lang="en-US" altLang="en-US" sz="10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Hill A et al</a:t>
            </a:r>
            <a:r>
              <a:rPr kumimoji="0" lang="en-US" altLang="en-US" sz="1000" b="0" i="1"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a:t>
            </a:r>
            <a:r>
              <a:rPr kumimoji="0" lang="en-US" altLang="en-US" sz="10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 2012.; 3. </a:t>
            </a:r>
            <a:r>
              <a:rPr kumimoji="0" lang="en-US" altLang="en-US" sz="1000" b="0" i="0" u="none" strike="noStrike" kern="1200" cap="none" spc="0" normalizeH="0" baseline="0" noProof="0" dirty="0" err="1">
                <a:ln>
                  <a:noFill/>
                </a:ln>
                <a:solidFill>
                  <a:srgbClr val="FFFFFF"/>
                </a:solidFill>
                <a:effectLst/>
                <a:uLnTx/>
                <a:uFillTx/>
                <a:latin typeface="Arial" pitchFamily="34" charset="0"/>
                <a:ea typeface="ＭＳ Ｐゴシック" pitchFamily="112" charset="-128"/>
                <a:cs typeface="Arial" pitchFamily="34" charset="0"/>
              </a:rPr>
              <a:t>Soliris</a:t>
            </a:r>
            <a:r>
              <a:rPr kumimoji="0" lang="en-US" altLang="en-US" sz="10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a:t>
            </a:r>
            <a:r>
              <a:rPr kumimoji="0" lang="en-US" altLang="en-US" sz="10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 (</a:t>
            </a:r>
            <a:r>
              <a:rPr kumimoji="0" lang="en-US" altLang="en-US" sz="1000" b="0" i="0" u="none" strike="noStrike" kern="1200" cap="none" spc="0" normalizeH="0" baseline="0" noProof="0" dirty="0" err="1">
                <a:ln>
                  <a:noFill/>
                </a:ln>
                <a:solidFill>
                  <a:srgbClr val="FFFFFF"/>
                </a:solidFill>
                <a:effectLst/>
                <a:uLnTx/>
                <a:uFillTx/>
                <a:latin typeface="Arial" pitchFamily="34" charset="0"/>
                <a:ea typeface="ＭＳ Ｐゴシック" pitchFamily="112" charset="-128"/>
                <a:cs typeface="Arial" pitchFamily="34" charset="0"/>
              </a:rPr>
              <a:t>eculizumab</a:t>
            </a:r>
            <a:r>
              <a:rPr kumimoji="0" lang="en-US" altLang="en-US" sz="10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 Product Monograph, 2013.</a:t>
            </a:r>
            <a:endParaRPr kumimoji="0" lang="en-US" altLang="en-US" sz="10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endParaRPr>
          </a:p>
        </p:txBody>
      </p:sp>
      <p:grpSp>
        <p:nvGrpSpPr>
          <p:cNvPr id="2" name="Group 3"/>
          <p:cNvGrpSpPr>
            <a:grpSpLocks/>
          </p:cNvGrpSpPr>
          <p:nvPr/>
        </p:nvGrpSpPr>
        <p:grpSpPr bwMode="auto">
          <a:xfrm>
            <a:off x="1878241" y="1250951"/>
            <a:ext cx="4316185" cy="4528483"/>
            <a:chOff x="152856" y="1251494"/>
            <a:chExt cx="4315957" cy="4527706"/>
          </a:xfrm>
        </p:grpSpPr>
        <p:sp>
          <p:nvSpPr>
            <p:cNvPr id="139" name="Freeform 6"/>
            <p:cNvSpPr>
              <a:spLocks/>
            </p:cNvSpPr>
            <p:nvPr/>
          </p:nvSpPr>
          <p:spPr bwMode="auto">
            <a:xfrm>
              <a:off x="739973" y="2032410"/>
              <a:ext cx="3151020" cy="2552262"/>
            </a:xfrm>
            <a:custGeom>
              <a:avLst/>
              <a:gdLst>
                <a:gd name="T0" fmla="*/ 0 w 2862"/>
                <a:gd name="T1" fmla="*/ 0 h 1950"/>
                <a:gd name="T2" fmla="*/ 0 w 2862"/>
                <a:gd name="T3" fmla="*/ 1950 h 1950"/>
                <a:gd name="T4" fmla="*/ 2888 w 2862"/>
                <a:gd name="T5" fmla="*/ 1950 h 1950"/>
                <a:gd name="T6" fmla="*/ 0 60000 65536"/>
                <a:gd name="T7" fmla="*/ 0 60000 65536"/>
                <a:gd name="T8" fmla="*/ 0 60000 65536"/>
                <a:gd name="T9" fmla="*/ 0 w 2862"/>
                <a:gd name="T10" fmla="*/ 0 h 1950"/>
                <a:gd name="T11" fmla="*/ 2862 w 2862"/>
                <a:gd name="T12" fmla="*/ 1950 h 1950"/>
              </a:gdLst>
              <a:ahLst/>
              <a:cxnLst>
                <a:cxn ang="T6">
                  <a:pos x="T0" y="T1"/>
                </a:cxn>
                <a:cxn ang="T7">
                  <a:pos x="T2" y="T3"/>
                </a:cxn>
                <a:cxn ang="T8">
                  <a:pos x="T4" y="T5"/>
                </a:cxn>
              </a:cxnLst>
              <a:rect l="T9" t="T10" r="T11" b="T12"/>
              <a:pathLst>
                <a:path w="2862" h="1950">
                  <a:moveTo>
                    <a:pt x="0" y="0"/>
                  </a:moveTo>
                  <a:lnTo>
                    <a:pt x="0" y="1950"/>
                  </a:lnTo>
                  <a:lnTo>
                    <a:pt x="2862" y="1950"/>
                  </a:lnTo>
                </a:path>
              </a:pathLst>
            </a:custGeom>
            <a:noFill/>
            <a:ln w="28575">
              <a:solidFill>
                <a:srgbClr val="FFFFFF"/>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3" name="Group 7"/>
            <p:cNvGrpSpPr>
              <a:grpSpLocks/>
            </p:cNvGrpSpPr>
            <p:nvPr/>
          </p:nvGrpSpPr>
          <p:grpSpPr bwMode="auto">
            <a:xfrm>
              <a:off x="670689" y="2043985"/>
              <a:ext cx="72616" cy="2540047"/>
              <a:chOff x="589" y="987"/>
              <a:chExt cx="66" cy="1941"/>
            </a:xfrm>
          </p:grpSpPr>
          <p:sp>
            <p:nvSpPr>
              <p:cNvPr id="148" name="Line 8"/>
              <p:cNvSpPr>
                <a:spLocks noChangeShapeType="1"/>
              </p:cNvSpPr>
              <p:nvPr/>
            </p:nvSpPr>
            <p:spPr bwMode="auto">
              <a:xfrm flipH="1">
                <a:off x="587" y="984"/>
                <a:ext cx="66" cy="0"/>
              </a:xfrm>
              <a:prstGeom prst="line">
                <a:avLst/>
              </a:prstGeom>
              <a:noFill/>
              <a:ln w="28575">
                <a:solidFill>
                  <a:srgbClr val="FFFFFF"/>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49" name="Line 9"/>
              <p:cNvSpPr>
                <a:spLocks noChangeShapeType="1"/>
              </p:cNvSpPr>
              <p:nvPr/>
            </p:nvSpPr>
            <p:spPr bwMode="auto">
              <a:xfrm flipH="1">
                <a:off x="587" y="1372"/>
                <a:ext cx="66" cy="0"/>
              </a:xfrm>
              <a:prstGeom prst="line">
                <a:avLst/>
              </a:prstGeom>
              <a:noFill/>
              <a:ln w="28575">
                <a:solidFill>
                  <a:srgbClr val="FFFFFF"/>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50" name="Line 10"/>
              <p:cNvSpPr>
                <a:spLocks noChangeShapeType="1"/>
              </p:cNvSpPr>
              <p:nvPr/>
            </p:nvSpPr>
            <p:spPr bwMode="auto">
              <a:xfrm flipH="1">
                <a:off x="587" y="1763"/>
                <a:ext cx="66" cy="0"/>
              </a:xfrm>
              <a:prstGeom prst="line">
                <a:avLst/>
              </a:prstGeom>
              <a:noFill/>
              <a:ln w="28575">
                <a:solidFill>
                  <a:srgbClr val="FFFFFF"/>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51" name="Line 11"/>
              <p:cNvSpPr>
                <a:spLocks noChangeShapeType="1"/>
              </p:cNvSpPr>
              <p:nvPr/>
            </p:nvSpPr>
            <p:spPr bwMode="auto">
              <a:xfrm flipH="1">
                <a:off x="587" y="2151"/>
                <a:ext cx="66" cy="0"/>
              </a:xfrm>
              <a:prstGeom prst="line">
                <a:avLst/>
              </a:prstGeom>
              <a:noFill/>
              <a:ln w="28575">
                <a:solidFill>
                  <a:srgbClr val="FFFFFF"/>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52" name="Line 12"/>
              <p:cNvSpPr>
                <a:spLocks noChangeShapeType="1"/>
              </p:cNvSpPr>
              <p:nvPr/>
            </p:nvSpPr>
            <p:spPr bwMode="auto">
              <a:xfrm flipH="1">
                <a:off x="587" y="2539"/>
                <a:ext cx="66" cy="0"/>
              </a:xfrm>
              <a:prstGeom prst="line">
                <a:avLst/>
              </a:prstGeom>
              <a:noFill/>
              <a:ln w="28575">
                <a:solidFill>
                  <a:srgbClr val="FFFFFF"/>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53" name="Line 13"/>
              <p:cNvSpPr>
                <a:spLocks noChangeShapeType="1"/>
              </p:cNvSpPr>
              <p:nvPr/>
            </p:nvSpPr>
            <p:spPr bwMode="auto">
              <a:xfrm flipH="1">
                <a:off x="587" y="2928"/>
                <a:ext cx="66" cy="0"/>
              </a:xfrm>
              <a:prstGeom prst="line">
                <a:avLst/>
              </a:prstGeom>
              <a:noFill/>
              <a:ln w="28575">
                <a:solidFill>
                  <a:srgbClr val="FFFFFF"/>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grpSp>
          <p:nvGrpSpPr>
            <p:cNvPr id="4" name="Group 14"/>
            <p:cNvGrpSpPr>
              <a:grpSpLocks/>
            </p:cNvGrpSpPr>
            <p:nvPr/>
          </p:nvGrpSpPr>
          <p:grpSpPr bwMode="auto">
            <a:xfrm>
              <a:off x="742204" y="4584032"/>
              <a:ext cx="3140080" cy="86369"/>
              <a:chOff x="654" y="2928"/>
              <a:chExt cx="2854" cy="66"/>
            </a:xfrm>
          </p:grpSpPr>
          <p:sp>
            <p:nvSpPr>
              <p:cNvPr id="142" name="Line 15"/>
              <p:cNvSpPr>
                <a:spLocks noChangeShapeType="1"/>
              </p:cNvSpPr>
              <p:nvPr/>
            </p:nvSpPr>
            <p:spPr bwMode="auto">
              <a:xfrm rot="5400000" flipH="1">
                <a:off x="620" y="2961"/>
                <a:ext cx="64" cy="0"/>
              </a:xfrm>
              <a:prstGeom prst="line">
                <a:avLst/>
              </a:prstGeom>
              <a:noFill/>
              <a:ln w="28575">
                <a:solidFill>
                  <a:schemeClr val="bg1"/>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43" name="Line 16"/>
              <p:cNvSpPr>
                <a:spLocks noChangeShapeType="1"/>
              </p:cNvSpPr>
              <p:nvPr/>
            </p:nvSpPr>
            <p:spPr bwMode="auto">
              <a:xfrm rot="5400000" flipH="1">
                <a:off x="1190" y="2961"/>
                <a:ext cx="64" cy="0"/>
              </a:xfrm>
              <a:prstGeom prst="line">
                <a:avLst/>
              </a:prstGeom>
              <a:noFill/>
              <a:ln w="28575">
                <a:solidFill>
                  <a:schemeClr val="bg1"/>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44" name="Line 17"/>
              <p:cNvSpPr>
                <a:spLocks noChangeShapeType="1"/>
              </p:cNvSpPr>
              <p:nvPr/>
            </p:nvSpPr>
            <p:spPr bwMode="auto">
              <a:xfrm rot="5400000" flipH="1">
                <a:off x="1763" y="2961"/>
                <a:ext cx="64" cy="0"/>
              </a:xfrm>
              <a:prstGeom prst="line">
                <a:avLst/>
              </a:prstGeom>
              <a:noFill/>
              <a:ln w="28575">
                <a:solidFill>
                  <a:schemeClr val="bg1"/>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45" name="Line 18"/>
              <p:cNvSpPr>
                <a:spLocks noChangeShapeType="1"/>
              </p:cNvSpPr>
              <p:nvPr/>
            </p:nvSpPr>
            <p:spPr bwMode="auto">
              <a:xfrm rot="5400000" flipH="1">
                <a:off x="2334" y="2961"/>
                <a:ext cx="64" cy="0"/>
              </a:xfrm>
              <a:prstGeom prst="line">
                <a:avLst/>
              </a:prstGeom>
              <a:noFill/>
              <a:ln w="28575">
                <a:solidFill>
                  <a:schemeClr val="bg1"/>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46" name="Line 19"/>
              <p:cNvSpPr>
                <a:spLocks noChangeShapeType="1"/>
              </p:cNvSpPr>
              <p:nvPr/>
            </p:nvSpPr>
            <p:spPr bwMode="auto">
              <a:xfrm rot="5400000" flipH="1">
                <a:off x="2904" y="2961"/>
                <a:ext cx="64" cy="0"/>
              </a:xfrm>
              <a:prstGeom prst="line">
                <a:avLst/>
              </a:prstGeom>
              <a:noFill/>
              <a:ln w="28575">
                <a:solidFill>
                  <a:schemeClr val="bg1"/>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47" name="Line 20"/>
              <p:cNvSpPr>
                <a:spLocks noChangeShapeType="1"/>
              </p:cNvSpPr>
              <p:nvPr/>
            </p:nvSpPr>
            <p:spPr bwMode="auto">
              <a:xfrm rot="5400000" flipH="1">
                <a:off x="3477" y="2961"/>
                <a:ext cx="64" cy="0"/>
              </a:xfrm>
              <a:prstGeom prst="line">
                <a:avLst/>
              </a:prstGeom>
              <a:noFill/>
              <a:ln w="28575">
                <a:solidFill>
                  <a:schemeClr val="bg1"/>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grpSp>
          <p:nvGrpSpPr>
            <p:cNvPr id="5" name="Group 21"/>
            <p:cNvGrpSpPr>
              <a:grpSpLocks/>
            </p:cNvGrpSpPr>
            <p:nvPr/>
          </p:nvGrpSpPr>
          <p:grpSpPr bwMode="auto">
            <a:xfrm>
              <a:off x="742714" y="2040059"/>
              <a:ext cx="3101983" cy="1833387"/>
              <a:chOff x="654" y="984"/>
              <a:chExt cx="2820" cy="1401"/>
            </a:xfrm>
          </p:grpSpPr>
          <p:sp>
            <p:nvSpPr>
              <p:cNvPr id="127" name="Freeform 22"/>
              <p:cNvSpPr>
                <a:spLocks/>
              </p:cNvSpPr>
              <p:nvPr/>
            </p:nvSpPr>
            <p:spPr bwMode="auto">
              <a:xfrm>
                <a:off x="654" y="984"/>
                <a:ext cx="2820" cy="1398"/>
              </a:xfrm>
              <a:custGeom>
                <a:avLst/>
                <a:gdLst>
                  <a:gd name="T0" fmla="*/ 2820 w 2820"/>
                  <a:gd name="T1" fmla="*/ 1411 h 1398"/>
                  <a:gd name="T2" fmla="*/ 2358 w 2820"/>
                  <a:gd name="T3" fmla="*/ 1411 h 1398"/>
                  <a:gd name="T4" fmla="*/ 2358 w 2820"/>
                  <a:gd name="T5" fmla="*/ 1357 h 1398"/>
                  <a:gd name="T6" fmla="*/ 2238 w 2820"/>
                  <a:gd name="T7" fmla="*/ 1357 h 1398"/>
                  <a:gd name="T8" fmla="*/ 2238 w 2820"/>
                  <a:gd name="T9" fmla="*/ 1261 h 1398"/>
                  <a:gd name="T10" fmla="*/ 2121 w 2820"/>
                  <a:gd name="T11" fmla="*/ 1261 h 1398"/>
                  <a:gd name="T12" fmla="*/ 2121 w 2820"/>
                  <a:gd name="T13" fmla="*/ 1234 h 1398"/>
                  <a:gd name="T14" fmla="*/ 1893 w 2820"/>
                  <a:gd name="T15" fmla="*/ 1234 h 1398"/>
                  <a:gd name="T16" fmla="*/ 1893 w 2820"/>
                  <a:gd name="T17" fmla="*/ 1201 h 1398"/>
                  <a:gd name="T18" fmla="*/ 1773 w 2820"/>
                  <a:gd name="T19" fmla="*/ 1201 h 1398"/>
                  <a:gd name="T20" fmla="*/ 1773 w 2820"/>
                  <a:gd name="T21" fmla="*/ 1108 h 1398"/>
                  <a:gd name="T22" fmla="*/ 1662 w 2820"/>
                  <a:gd name="T23" fmla="*/ 1108 h 1398"/>
                  <a:gd name="T24" fmla="*/ 1662 w 2820"/>
                  <a:gd name="T25" fmla="*/ 1048 h 1398"/>
                  <a:gd name="T26" fmla="*/ 1542 w 2820"/>
                  <a:gd name="T27" fmla="*/ 1048 h 1398"/>
                  <a:gd name="T28" fmla="*/ 1542 w 2820"/>
                  <a:gd name="T29" fmla="*/ 1000 h 1398"/>
                  <a:gd name="T30" fmla="*/ 1200 w 2820"/>
                  <a:gd name="T31" fmla="*/ 1000 h 1398"/>
                  <a:gd name="T32" fmla="*/ 1200 w 2820"/>
                  <a:gd name="T33" fmla="*/ 943 h 1398"/>
                  <a:gd name="T34" fmla="*/ 969 w 2820"/>
                  <a:gd name="T35" fmla="*/ 943 h 1398"/>
                  <a:gd name="T36" fmla="*/ 969 w 2820"/>
                  <a:gd name="T37" fmla="*/ 910 h 1398"/>
                  <a:gd name="T38" fmla="*/ 861 w 2820"/>
                  <a:gd name="T39" fmla="*/ 910 h 1398"/>
                  <a:gd name="T40" fmla="*/ 861 w 2820"/>
                  <a:gd name="T41" fmla="*/ 835 h 1398"/>
                  <a:gd name="T42" fmla="*/ 738 w 2820"/>
                  <a:gd name="T43" fmla="*/ 835 h 1398"/>
                  <a:gd name="T44" fmla="*/ 738 w 2820"/>
                  <a:gd name="T45" fmla="*/ 784 h 1398"/>
                  <a:gd name="T46" fmla="*/ 630 w 2820"/>
                  <a:gd name="T47" fmla="*/ 784 h 1398"/>
                  <a:gd name="T48" fmla="*/ 630 w 2820"/>
                  <a:gd name="T49" fmla="*/ 663 h 1398"/>
                  <a:gd name="T50" fmla="*/ 510 w 2820"/>
                  <a:gd name="T51" fmla="*/ 663 h 1398"/>
                  <a:gd name="T52" fmla="*/ 510 w 2820"/>
                  <a:gd name="T53" fmla="*/ 561 h 1398"/>
                  <a:gd name="T54" fmla="*/ 402 w 2820"/>
                  <a:gd name="T55" fmla="*/ 561 h 1398"/>
                  <a:gd name="T56" fmla="*/ 402 w 2820"/>
                  <a:gd name="T57" fmla="*/ 462 h 1398"/>
                  <a:gd name="T58" fmla="*/ 279 w 2820"/>
                  <a:gd name="T59" fmla="*/ 462 h 1398"/>
                  <a:gd name="T60" fmla="*/ 279 w 2820"/>
                  <a:gd name="T61" fmla="*/ 312 h 1398"/>
                  <a:gd name="T62" fmla="*/ 168 w 2820"/>
                  <a:gd name="T63" fmla="*/ 312 h 1398"/>
                  <a:gd name="T64" fmla="*/ 168 w 2820"/>
                  <a:gd name="T65" fmla="*/ 141 h 1398"/>
                  <a:gd name="T66" fmla="*/ 54 w 2820"/>
                  <a:gd name="T67" fmla="*/ 141 h 1398"/>
                  <a:gd name="T68" fmla="*/ 54 w 2820"/>
                  <a:gd name="T69" fmla="*/ 0 h 1398"/>
                  <a:gd name="T70" fmla="*/ 0 w 2820"/>
                  <a:gd name="T71" fmla="*/ 0 h 1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20"/>
                  <a:gd name="T109" fmla="*/ 0 h 1398"/>
                  <a:gd name="T110" fmla="*/ 2820 w 2820"/>
                  <a:gd name="T111" fmla="*/ 1398 h 1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20" h="1398">
                    <a:moveTo>
                      <a:pt x="2820" y="1398"/>
                    </a:moveTo>
                    <a:lnTo>
                      <a:pt x="2358" y="1398"/>
                    </a:lnTo>
                    <a:lnTo>
                      <a:pt x="2358" y="1344"/>
                    </a:lnTo>
                    <a:lnTo>
                      <a:pt x="2238" y="1344"/>
                    </a:lnTo>
                    <a:lnTo>
                      <a:pt x="2238" y="1248"/>
                    </a:lnTo>
                    <a:lnTo>
                      <a:pt x="2121" y="1248"/>
                    </a:lnTo>
                    <a:lnTo>
                      <a:pt x="2121" y="1221"/>
                    </a:lnTo>
                    <a:lnTo>
                      <a:pt x="1893" y="1221"/>
                    </a:lnTo>
                    <a:lnTo>
                      <a:pt x="1893" y="1188"/>
                    </a:lnTo>
                    <a:lnTo>
                      <a:pt x="1773" y="1188"/>
                    </a:lnTo>
                    <a:lnTo>
                      <a:pt x="1773" y="1095"/>
                    </a:lnTo>
                    <a:lnTo>
                      <a:pt x="1662" y="1095"/>
                    </a:lnTo>
                    <a:lnTo>
                      <a:pt x="1662" y="1035"/>
                    </a:lnTo>
                    <a:lnTo>
                      <a:pt x="1542" y="1035"/>
                    </a:lnTo>
                    <a:lnTo>
                      <a:pt x="1542" y="987"/>
                    </a:lnTo>
                    <a:lnTo>
                      <a:pt x="1200" y="987"/>
                    </a:lnTo>
                    <a:lnTo>
                      <a:pt x="1200" y="930"/>
                    </a:lnTo>
                    <a:lnTo>
                      <a:pt x="969" y="930"/>
                    </a:lnTo>
                    <a:lnTo>
                      <a:pt x="969" y="897"/>
                    </a:lnTo>
                    <a:lnTo>
                      <a:pt x="861" y="897"/>
                    </a:lnTo>
                    <a:lnTo>
                      <a:pt x="861" y="822"/>
                    </a:lnTo>
                    <a:lnTo>
                      <a:pt x="738" y="822"/>
                    </a:lnTo>
                    <a:lnTo>
                      <a:pt x="738" y="771"/>
                    </a:lnTo>
                    <a:lnTo>
                      <a:pt x="630" y="771"/>
                    </a:lnTo>
                    <a:lnTo>
                      <a:pt x="630" y="663"/>
                    </a:lnTo>
                    <a:lnTo>
                      <a:pt x="510" y="663"/>
                    </a:lnTo>
                    <a:lnTo>
                      <a:pt x="510" y="561"/>
                    </a:lnTo>
                    <a:lnTo>
                      <a:pt x="402" y="561"/>
                    </a:lnTo>
                    <a:lnTo>
                      <a:pt x="402" y="462"/>
                    </a:lnTo>
                    <a:lnTo>
                      <a:pt x="279" y="462"/>
                    </a:lnTo>
                    <a:lnTo>
                      <a:pt x="279" y="312"/>
                    </a:lnTo>
                    <a:lnTo>
                      <a:pt x="168" y="312"/>
                    </a:lnTo>
                    <a:lnTo>
                      <a:pt x="168" y="141"/>
                    </a:lnTo>
                    <a:lnTo>
                      <a:pt x="54" y="141"/>
                    </a:lnTo>
                    <a:lnTo>
                      <a:pt x="54" y="0"/>
                    </a:lnTo>
                    <a:lnTo>
                      <a:pt x="0" y="0"/>
                    </a:lnTo>
                  </a:path>
                </a:pathLst>
              </a:cu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28" name="Line 23"/>
              <p:cNvSpPr>
                <a:spLocks noChangeShapeType="1"/>
              </p:cNvSpPr>
              <p:nvPr/>
            </p:nvSpPr>
            <p:spPr bwMode="auto">
              <a:xfrm flipV="1">
                <a:off x="3165" y="2320"/>
                <a:ext cx="0" cy="68"/>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29" name="Line 24"/>
              <p:cNvSpPr>
                <a:spLocks noChangeShapeType="1"/>
              </p:cNvSpPr>
              <p:nvPr/>
            </p:nvSpPr>
            <p:spPr bwMode="auto">
              <a:xfrm flipV="1">
                <a:off x="2835" y="2163"/>
                <a:ext cx="0" cy="65"/>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0" name="Line 25"/>
              <p:cNvSpPr>
                <a:spLocks noChangeShapeType="1"/>
              </p:cNvSpPr>
              <p:nvPr/>
            </p:nvSpPr>
            <p:spPr bwMode="auto">
              <a:xfrm flipV="1">
                <a:off x="1933" y="1908"/>
                <a:ext cx="0" cy="64"/>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1" name="Line 26"/>
              <p:cNvSpPr>
                <a:spLocks noChangeShapeType="1"/>
              </p:cNvSpPr>
              <p:nvPr/>
            </p:nvSpPr>
            <p:spPr bwMode="auto">
              <a:xfrm flipV="1">
                <a:off x="1597" y="1815"/>
                <a:ext cx="0" cy="65"/>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2" name="Line 27"/>
              <p:cNvSpPr>
                <a:spLocks noChangeShapeType="1"/>
              </p:cNvSpPr>
              <p:nvPr/>
            </p:nvSpPr>
            <p:spPr bwMode="auto">
              <a:xfrm flipV="1">
                <a:off x="1470" y="1737"/>
                <a:ext cx="0" cy="64"/>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3" name="Line 28"/>
              <p:cNvSpPr>
                <a:spLocks noChangeShapeType="1"/>
              </p:cNvSpPr>
              <p:nvPr/>
            </p:nvSpPr>
            <p:spPr bwMode="auto">
              <a:xfrm flipV="1">
                <a:off x="1438" y="1737"/>
                <a:ext cx="0" cy="64"/>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4" name="Line 29"/>
              <p:cNvSpPr>
                <a:spLocks noChangeShapeType="1"/>
              </p:cNvSpPr>
              <p:nvPr/>
            </p:nvSpPr>
            <p:spPr bwMode="auto">
              <a:xfrm flipV="1">
                <a:off x="1338" y="1689"/>
                <a:ext cx="0" cy="67"/>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5" name="Line 30"/>
              <p:cNvSpPr>
                <a:spLocks noChangeShapeType="1"/>
              </p:cNvSpPr>
              <p:nvPr/>
            </p:nvSpPr>
            <p:spPr bwMode="auto">
              <a:xfrm flipV="1">
                <a:off x="1110" y="1477"/>
                <a:ext cx="0" cy="68"/>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6" name="Line 31"/>
              <p:cNvSpPr>
                <a:spLocks noChangeShapeType="1"/>
              </p:cNvSpPr>
              <p:nvPr/>
            </p:nvSpPr>
            <p:spPr bwMode="auto">
              <a:xfrm flipV="1">
                <a:off x="1021" y="1377"/>
                <a:ext cx="0" cy="65"/>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7" name="Line 32"/>
              <p:cNvSpPr>
                <a:spLocks noChangeShapeType="1"/>
              </p:cNvSpPr>
              <p:nvPr/>
            </p:nvSpPr>
            <p:spPr bwMode="auto">
              <a:xfrm flipV="1">
                <a:off x="900" y="1227"/>
                <a:ext cx="0" cy="68"/>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8" name="Line 33"/>
              <p:cNvSpPr>
                <a:spLocks noChangeShapeType="1"/>
              </p:cNvSpPr>
              <p:nvPr/>
            </p:nvSpPr>
            <p:spPr bwMode="auto">
              <a:xfrm flipV="1">
                <a:off x="858" y="1227"/>
                <a:ext cx="0" cy="68"/>
              </a:xfrm>
              <a:prstGeom prst="line">
                <a:avLst/>
              </a:prstGeom>
              <a:noFill/>
              <a:ln w="28575">
                <a:solidFill>
                  <a:schemeClr val="accent6">
                    <a:lumMod val="75000"/>
                  </a:schemeClr>
                </a:solidFill>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sp>
          <p:nvSpPr>
            <p:cNvPr id="57" name="Freeform 34"/>
            <p:cNvSpPr>
              <a:spLocks/>
            </p:cNvSpPr>
            <p:nvPr/>
          </p:nvSpPr>
          <p:spPr bwMode="auto">
            <a:xfrm>
              <a:off x="789182" y="2035584"/>
              <a:ext cx="3055777" cy="596798"/>
            </a:xfrm>
            <a:custGeom>
              <a:avLst/>
              <a:gdLst>
                <a:gd name="T0" fmla="*/ 0 w 2778"/>
                <a:gd name="T1" fmla="*/ 0 h 456"/>
                <a:gd name="T2" fmla="*/ 5 w 2778"/>
                <a:gd name="T3" fmla="*/ 0 h 456"/>
                <a:gd name="T4" fmla="*/ 5 w 2778"/>
                <a:gd name="T5" fmla="*/ 30 h 456"/>
                <a:gd name="T6" fmla="*/ 6 w 2778"/>
                <a:gd name="T7" fmla="*/ 30 h 456"/>
                <a:gd name="T8" fmla="*/ 6 w 2778"/>
                <a:gd name="T9" fmla="*/ 39 h 456"/>
                <a:gd name="T10" fmla="*/ 10 w 2778"/>
                <a:gd name="T11" fmla="*/ 39 h 456"/>
                <a:gd name="T12" fmla="*/ 10 w 2778"/>
                <a:gd name="T13" fmla="*/ 50 h 456"/>
                <a:gd name="T14" fmla="*/ 13 w 2778"/>
                <a:gd name="T15" fmla="*/ 50 h 456"/>
                <a:gd name="T16" fmla="*/ 13 w 2778"/>
                <a:gd name="T17" fmla="*/ 57 h 456"/>
                <a:gd name="T18" fmla="*/ 15 w 2778"/>
                <a:gd name="T19" fmla="*/ 57 h 456"/>
                <a:gd name="T20" fmla="*/ 15 w 2778"/>
                <a:gd name="T21" fmla="*/ 71 h 456"/>
                <a:gd name="T22" fmla="*/ 18 w 2778"/>
                <a:gd name="T23" fmla="*/ 71 h 456"/>
                <a:gd name="T24" fmla="*/ 18 w 2778"/>
                <a:gd name="T25" fmla="*/ 77 h 456"/>
                <a:gd name="T26" fmla="*/ 21 w 2778"/>
                <a:gd name="T27" fmla="*/ 77 h 456"/>
                <a:gd name="T28" fmla="*/ 21 w 2778"/>
                <a:gd name="T29" fmla="*/ 96 h 456"/>
                <a:gd name="T30" fmla="*/ 24 w 2778"/>
                <a:gd name="T31" fmla="*/ 96 h 456"/>
                <a:gd name="T32" fmla="*/ 24 w 2778"/>
                <a:gd name="T33" fmla="*/ 108 h 456"/>
                <a:gd name="T34" fmla="*/ 27 w 2778"/>
                <a:gd name="T35" fmla="*/ 107 h 456"/>
                <a:gd name="T36" fmla="*/ 27 w 2778"/>
                <a:gd name="T37" fmla="*/ 119 h 456"/>
                <a:gd name="T38" fmla="*/ 30 w 2778"/>
                <a:gd name="T39" fmla="*/ 119 h 456"/>
                <a:gd name="T40" fmla="*/ 30 w 2778"/>
                <a:gd name="T41" fmla="*/ 129 h 456"/>
                <a:gd name="T42" fmla="*/ 33 w 2778"/>
                <a:gd name="T43" fmla="*/ 129 h 456"/>
                <a:gd name="T44" fmla="*/ 33 w 2778"/>
                <a:gd name="T45" fmla="*/ 162 h 456"/>
                <a:gd name="T46" fmla="*/ 37 w 2778"/>
                <a:gd name="T47" fmla="*/ 162 h 456"/>
                <a:gd name="T48" fmla="*/ 37 w 2778"/>
                <a:gd name="T49" fmla="*/ 179 h 456"/>
                <a:gd name="T50" fmla="*/ 39 w 2778"/>
                <a:gd name="T51" fmla="*/ 183 h 456"/>
                <a:gd name="T52" fmla="*/ 39 w 2778"/>
                <a:gd name="T53" fmla="*/ 201 h 456"/>
                <a:gd name="T54" fmla="*/ 41 w 2778"/>
                <a:gd name="T55" fmla="*/ 201 h 456"/>
                <a:gd name="T56" fmla="*/ 41 w 2778"/>
                <a:gd name="T57" fmla="*/ 219 h 456"/>
                <a:gd name="T58" fmla="*/ 45 w 2778"/>
                <a:gd name="T59" fmla="*/ 219 h 456"/>
                <a:gd name="T60" fmla="*/ 45 w 2778"/>
                <a:gd name="T61" fmla="*/ 240 h 456"/>
                <a:gd name="T62" fmla="*/ 48 w 2778"/>
                <a:gd name="T63" fmla="*/ 240 h 456"/>
                <a:gd name="T64" fmla="*/ 48 w 2778"/>
                <a:gd name="T65" fmla="*/ 258 h 456"/>
                <a:gd name="T66" fmla="*/ 50 w 2778"/>
                <a:gd name="T67" fmla="*/ 258 h 456"/>
                <a:gd name="T68" fmla="*/ 50 w 2778"/>
                <a:gd name="T69" fmla="*/ 270 h 456"/>
                <a:gd name="T70" fmla="*/ 54 w 2778"/>
                <a:gd name="T71" fmla="*/ 270 h 456"/>
                <a:gd name="T72" fmla="*/ 54 w 2778"/>
                <a:gd name="T73" fmla="*/ 288 h 456"/>
                <a:gd name="T74" fmla="*/ 56 w 2778"/>
                <a:gd name="T75" fmla="*/ 288 h 456"/>
                <a:gd name="T76" fmla="*/ 56 w 2778"/>
                <a:gd name="T77" fmla="*/ 312 h 456"/>
                <a:gd name="T78" fmla="*/ 60 w 2778"/>
                <a:gd name="T79" fmla="*/ 312 h 456"/>
                <a:gd name="T80" fmla="*/ 60 w 2778"/>
                <a:gd name="T81" fmla="*/ 342 h 456"/>
                <a:gd name="T82" fmla="*/ 62 w 2778"/>
                <a:gd name="T83" fmla="*/ 342 h 456"/>
                <a:gd name="T84" fmla="*/ 62 w 2778"/>
                <a:gd name="T85" fmla="*/ 360 h 456"/>
                <a:gd name="T86" fmla="*/ 66 w 2778"/>
                <a:gd name="T87" fmla="*/ 363 h 456"/>
                <a:gd name="T88" fmla="*/ 66 w 2778"/>
                <a:gd name="T89" fmla="*/ 387 h 456"/>
                <a:gd name="T90" fmla="*/ 69 w 2778"/>
                <a:gd name="T91" fmla="*/ 385 h 456"/>
                <a:gd name="T92" fmla="*/ 69 w 2778"/>
                <a:gd name="T93" fmla="*/ 423 h 456"/>
                <a:gd name="T94" fmla="*/ 72 w 2778"/>
                <a:gd name="T95" fmla="*/ 423 h 456"/>
                <a:gd name="T96" fmla="*/ 72 w 2778"/>
                <a:gd name="T97" fmla="*/ 45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8"/>
                <a:gd name="T148" fmla="*/ 0 h 456"/>
                <a:gd name="T149" fmla="*/ 2778 w 2778"/>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8" h="456">
                  <a:moveTo>
                    <a:pt x="0" y="0"/>
                  </a:moveTo>
                  <a:lnTo>
                    <a:pt x="135" y="0"/>
                  </a:lnTo>
                  <a:lnTo>
                    <a:pt x="135" y="30"/>
                  </a:lnTo>
                  <a:lnTo>
                    <a:pt x="240" y="30"/>
                  </a:lnTo>
                  <a:lnTo>
                    <a:pt x="239" y="39"/>
                  </a:lnTo>
                  <a:lnTo>
                    <a:pt x="357" y="39"/>
                  </a:lnTo>
                  <a:lnTo>
                    <a:pt x="357" y="50"/>
                  </a:lnTo>
                  <a:lnTo>
                    <a:pt x="467" y="50"/>
                  </a:lnTo>
                  <a:lnTo>
                    <a:pt x="465" y="57"/>
                  </a:lnTo>
                  <a:lnTo>
                    <a:pt x="585" y="57"/>
                  </a:lnTo>
                  <a:lnTo>
                    <a:pt x="585" y="71"/>
                  </a:lnTo>
                  <a:lnTo>
                    <a:pt x="686" y="71"/>
                  </a:lnTo>
                  <a:lnTo>
                    <a:pt x="689" y="77"/>
                  </a:lnTo>
                  <a:lnTo>
                    <a:pt x="813" y="77"/>
                  </a:lnTo>
                  <a:lnTo>
                    <a:pt x="813" y="96"/>
                  </a:lnTo>
                  <a:lnTo>
                    <a:pt x="917" y="96"/>
                  </a:lnTo>
                  <a:lnTo>
                    <a:pt x="918" y="108"/>
                  </a:lnTo>
                  <a:lnTo>
                    <a:pt x="1041" y="107"/>
                  </a:lnTo>
                  <a:lnTo>
                    <a:pt x="1043" y="119"/>
                  </a:lnTo>
                  <a:lnTo>
                    <a:pt x="1152" y="119"/>
                  </a:lnTo>
                  <a:lnTo>
                    <a:pt x="1154" y="129"/>
                  </a:lnTo>
                  <a:lnTo>
                    <a:pt x="1278" y="129"/>
                  </a:lnTo>
                  <a:lnTo>
                    <a:pt x="1278" y="162"/>
                  </a:lnTo>
                  <a:lnTo>
                    <a:pt x="1386" y="162"/>
                  </a:lnTo>
                  <a:lnTo>
                    <a:pt x="1385" y="179"/>
                  </a:lnTo>
                  <a:lnTo>
                    <a:pt x="1497" y="183"/>
                  </a:lnTo>
                  <a:lnTo>
                    <a:pt x="1497" y="201"/>
                  </a:lnTo>
                  <a:lnTo>
                    <a:pt x="1620" y="201"/>
                  </a:lnTo>
                  <a:lnTo>
                    <a:pt x="1620" y="219"/>
                  </a:lnTo>
                  <a:lnTo>
                    <a:pt x="1725" y="219"/>
                  </a:lnTo>
                  <a:lnTo>
                    <a:pt x="1725" y="240"/>
                  </a:lnTo>
                  <a:lnTo>
                    <a:pt x="1848" y="240"/>
                  </a:lnTo>
                  <a:lnTo>
                    <a:pt x="1848" y="258"/>
                  </a:lnTo>
                  <a:lnTo>
                    <a:pt x="1962" y="258"/>
                  </a:lnTo>
                  <a:lnTo>
                    <a:pt x="1962" y="270"/>
                  </a:lnTo>
                  <a:lnTo>
                    <a:pt x="2076" y="270"/>
                  </a:lnTo>
                  <a:lnTo>
                    <a:pt x="2076" y="288"/>
                  </a:lnTo>
                  <a:lnTo>
                    <a:pt x="2193" y="288"/>
                  </a:lnTo>
                  <a:lnTo>
                    <a:pt x="2193" y="312"/>
                  </a:lnTo>
                  <a:lnTo>
                    <a:pt x="2313" y="312"/>
                  </a:lnTo>
                  <a:lnTo>
                    <a:pt x="2313" y="342"/>
                  </a:lnTo>
                  <a:lnTo>
                    <a:pt x="2424" y="342"/>
                  </a:lnTo>
                  <a:lnTo>
                    <a:pt x="2423" y="360"/>
                  </a:lnTo>
                  <a:lnTo>
                    <a:pt x="2541" y="363"/>
                  </a:lnTo>
                  <a:lnTo>
                    <a:pt x="2541" y="387"/>
                  </a:lnTo>
                  <a:lnTo>
                    <a:pt x="2652" y="385"/>
                  </a:lnTo>
                  <a:lnTo>
                    <a:pt x="2652" y="423"/>
                  </a:lnTo>
                  <a:lnTo>
                    <a:pt x="2778" y="423"/>
                  </a:lnTo>
                  <a:lnTo>
                    <a:pt x="2778" y="456"/>
                  </a:lnTo>
                </a:path>
              </a:pathLst>
            </a:custGeom>
            <a:noFill/>
            <a:ln w="28575">
              <a:solidFill>
                <a:schemeClr val="accent1">
                  <a:lumMod val="40000"/>
                  <a:lumOff val="60000"/>
                </a:schemeClr>
              </a:solidFill>
              <a:prstDash val="sysDot"/>
              <a:round/>
              <a:headEnd/>
              <a:tailEnd/>
            </a:ln>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58" name="Rectangle 35"/>
            <p:cNvSpPr>
              <a:spLocks noChangeArrowheads="1"/>
            </p:cNvSpPr>
            <p:nvPr/>
          </p:nvSpPr>
          <p:spPr bwMode="auto">
            <a:xfrm>
              <a:off x="357696" y="1941939"/>
              <a:ext cx="298143" cy="215407"/>
            </a:xfrm>
            <a:prstGeom prst="rect">
              <a:avLst/>
            </a:prstGeom>
            <a:noFill/>
            <a:ln w="9525">
              <a:noFill/>
              <a:miter lim="800000"/>
              <a:headEnd/>
              <a:tailEnd/>
            </a:ln>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549F"/>
                    </a:outerShdw>
                  </a:effectLst>
                  <a:uLnTx/>
                  <a:uFillTx/>
                  <a:latin typeface="Arial"/>
                  <a:ea typeface="+mn-ea"/>
                  <a:cs typeface="Arial"/>
                </a:rPr>
                <a:t>100</a:t>
              </a:r>
            </a:p>
          </p:txBody>
        </p:sp>
        <p:sp>
          <p:nvSpPr>
            <p:cNvPr id="59" name="Rectangle 36"/>
            <p:cNvSpPr>
              <a:spLocks noChangeArrowheads="1"/>
            </p:cNvSpPr>
            <p:nvPr/>
          </p:nvSpPr>
          <p:spPr bwMode="auto">
            <a:xfrm>
              <a:off x="457078" y="2448264"/>
              <a:ext cx="198761" cy="215407"/>
            </a:xfrm>
            <a:prstGeom prst="rect">
              <a:avLst/>
            </a:prstGeom>
            <a:noFill/>
            <a:ln w="9525">
              <a:noFill/>
              <a:miter lim="800000"/>
              <a:headEnd/>
              <a:tailEnd/>
            </a:ln>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549F"/>
                    </a:outerShdw>
                  </a:effectLst>
                  <a:uLnTx/>
                  <a:uFillTx/>
                  <a:latin typeface="Arial"/>
                  <a:ea typeface="+mn-ea"/>
                  <a:cs typeface="Arial"/>
                </a:rPr>
                <a:t>80</a:t>
              </a:r>
            </a:p>
          </p:txBody>
        </p:sp>
        <p:sp>
          <p:nvSpPr>
            <p:cNvPr id="60" name="Rectangle 37"/>
            <p:cNvSpPr>
              <a:spLocks noChangeArrowheads="1"/>
            </p:cNvSpPr>
            <p:nvPr/>
          </p:nvSpPr>
          <p:spPr bwMode="auto">
            <a:xfrm>
              <a:off x="457078" y="2953002"/>
              <a:ext cx="198761" cy="215407"/>
            </a:xfrm>
            <a:prstGeom prst="rect">
              <a:avLst/>
            </a:prstGeom>
            <a:noFill/>
            <a:ln w="9525">
              <a:noFill/>
              <a:miter lim="800000"/>
              <a:headEnd/>
              <a:tailEnd/>
            </a:ln>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549F"/>
                    </a:outerShdw>
                  </a:effectLst>
                  <a:uLnTx/>
                  <a:uFillTx/>
                  <a:latin typeface="Arial"/>
                  <a:ea typeface="+mn-ea"/>
                  <a:cs typeface="Arial"/>
                </a:rPr>
                <a:t>60</a:t>
              </a:r>
            </a:p>
          </p:txBody>
        </p:sp>
        <p:sp>
          <p:nvSpPr>
            <p:cNvPr id="61" name="Rectangle 38"/>
            <p:cNvSpPr>
              <a:spLocks noChangeArrowheads="1"/>
            </p:cNvSpPr>
            <p:nvPr/>
          </p:nvSpPr>
          <p:spPr bwMode="auto">
            <a:xfrm>
              <a:off x="457078" y="3459328"/>
              <a:ext cx="198761" cy="215407"/>
            </a:xfrm>
            <a:prstGeom prst="rect">
              <a:avLst/>
            </a:prstGeom>
            <a:noFill/>
            <a:ln w="9525">
              <a:noFill/>
              <a:miter lim="800000"/>
              <a:headEnd/>
              <a:tailEnd/>
            </a:ln>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outerShdw blurRad="38100" dist="38100" dir="2700000" algn="tl">
                      <a:srgbClr val="00549F"/>
                    </a:outerShdw>
                  </a:effectLst>
                  <a:uLnTx/>
                  <a:uFillTx/>
                  <a:latin typeface="Arial"/>
                  <a:ea typeface="+mn-ea"/>
                  <a:cs typeface="Arial"/>
                </a:rPr>
                <a:t>40</a:t>
              </a:r>
            </a:p>
          </p:txBody>
        </p:sp>
        <p:sp>
          <p:nvSpPr>
            <p:cNvPr id="62" name="Rectangle 39"/>
            <p:cNvSpPr>
              <a:spLocks noChangeArrowheads="1"/>
            </p:cNvSpPr>
            <p:nvPr/>
          </p:nvSpPr>
          <p:spPr bwMode="auto">
            <a:xfrm>
              <a:off x="457078" y="3965653"/>
              <a:ext cx="198761" cy="215407"/>
            </a:xfrm>
            <a:prstGeom prst="rect">
              <a:avLst/>
            </a:prstGeom>
            <a:noFill/>
            <a:ln w="9525">
              <a:noFill/>
              <a:miter lim="800000"/>
              <a:headEnd/>
              <a:tailEnd/>
            </a:ln>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549F"/>
                    </a:outerShdw>
                  </a:effectLst>
                  <a:uLnTx/>
                  <a:uFillTx/>
                  <a:latin typeface="Arial"/>
                  <a:ea typeface="+mn-ea"/>
                  <a:cs typeface="Arial"/>
                </a:rPr>
                <a:t>20</a:t>
              </a:r>
            </a:p>
          </p:txBody>
        </p:sp>
        <p:sp>
          <p:nvSpPr>
            <p:cNvPr id="63" name="Rectangle 40"/>
            <p:cNvSpPr>
              <a:spLocks noChangeArrowheads="1"/>
            </p:cNvSpPr>
            <p:nvPr/>
          </p:nvSpPr>
          <p:spPr bwMode="auto">
            <a:xfrm>
              <a:off x="551697" y="4471979"/>
              <a:ext cx="99381" cy="215407"/>
            </a:xfrm>
            <a:prstGeom prst="rect">
              <a:avLst/>
            </a:prstGeom>
            <a:noFill/>
            <a:ln w="9525">
              <a:noFill/>
              <a:miter lim="800000"/>
              <a:headEnd/>
              <a:tailEnd/>
            </a:ln>
          </p:spPr>
          <p:txBody>
            <a:bodyPr wrap="non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outerShdw blurRad="38100" dist="38100" dir="2700000" algn="tl">
                      <a:srgbClr val="00549F"/>
                    </a:outerShdw>
                  </a:effectLst>
                  <a:uLnTx/>
                  <a:uFillTx/>
                  <a:latin typeface="Arial"/>
                  <a:ea typeface="+mn-ea"/>
                  <a:cs typeface="Arial"/>
                </a:rPr>
                <a:t>0</a:t>
              </a:r>
            </a:p>
          </p:txBody>
        </p:sp>
        <p:sp>
          <p:nvSpPr>
            <p:cNvPr id="64" name="Rectangle 41"/>
            <p:cNvSpPr>
              <a:spLocks noChangeArrowheads="1"/>
            </p:cNvSpPr>
            <p:nvPr/>
          </p:nvSpPr>
          <p:spPr bwMode="auto">
            <a:xfrm>
              <a:off x="683933" y="4708476"/>
              <a:ext cx="99381" cy="215407"/>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549F"/>
                    </a:outerShdw>
                  </a:effectLst>
                  <a:uLnTx/>
                  <a:uFillTx/>
                  <a:latin typeface="Arial"/>
                  <a:ea typeface="+mn-ea"/>
                  <a:cs typeface="Arial"/>
                </a:rPr>
                <a:t>0</a:t>
              </a:r>
            </a:p>
          </p:txBody>
        </p:sp>
        <p:sp>
          <p:nvSpPr>
            <p:cNvPr id="116" name="Rectangle 42"/>
            <p:cNvSpPr>
              <a:spLocks noChangeArrowheads="1"/>
            </p:cNvSpPr>
            <p:nvPr/>
          </p:nvSpPr>
          <p:spPr bwMode="auto">
            <a:xfrm>
              <a:off x="1309375" y="4708476"/>
              <a:ext cx="99381" cy="215407"/>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outerShdw blurRad="38100" dist="38100" dir="2700000" algn="tl">
                      <a:srgbClr val="00549F"/>
                    </a:outerShdw>
                  </a:effectLst>
                  <a:uLnTx/>
                  <a:uFillTx/>
                  <a:latin typeface="Arial"/>
                  <a:ea typeface="+mn-ea"/>
                  <a:cs typeface="Arial"/>
                </a:rPr>
                <a:t>5</a:t>
              </a:r>
            </a:p>
          </p:txBody>
        </p:sp>
        <p:sp>
          <p:nvSpPr>
            <p:cNvPr id="117" name="Rectangle 43"/>
            <p:cNvSpPr>
              <a:spLocks noChangeArrowheads="1"/>
            </p:cNvSpPr>
            <p:nvPr/>
          </p:nvSpPr>
          <p:spPr bwMode="auto">
            <a:xfrm>
              <a:off x="1895445" y="4708476"/>
              <a:ext cx="198761" cy="215407"/>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outerShdw blurRad="38100" dist="38100" dir="2700000" algn="tl">
                      <a:srgbClr val="00549F"/>
                    </a:outerShdw>
                  </a:effectLst>
                  <a:uLnTx/>
                  <a:uFillTx/>
                  <a:latin typeface="Arial"/>
                  <a:ea typeface="+mn-ea"/>
                  <a:cs typeface="Arial"/>
                </a:rPr>
                <a:t>10</a:t>
              </a:r>
            </a:p>
          </p:txBody>
        </p:sp>
        <p:sp>
          <p:nvSpPr>
            <p:cNvPr id="118" name="Rectangle 44"/>
            <p:cNvSpPr>
              <a:spLocks noChangeArrowheads="1"/>
            </p:cNvSpPr>
            <p:nvPr/>
          </p:nvSpPr>
          <p:spPr bwMode="auto">
            <a:xfrm>
              <a:off x="2524062" y="4708476"/>
              <a:ext cx="198761" cy="215407"/>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outerShdw blurRad="38100" dist="38100" dir="2700000" algn="tl">
                      <a:srgbClr val="00549F"/>
                    </a:outerShdw>
                  </a:effectLst>
                  <a:uLnTx/>
                  <a:uFillTx/>
                  <a:latin typeface="Arial"/>
                  <a:ea typeface="+mn-ea"/>
                  <a:cs typeface="Arial"/>
                </a:rPr>
                <a:t>15</a:t>
              </a:r>
            </a:p>
          </p:txBody>
        </p:sp>
        <p:sp>
          <p:nvSpPr>
            <p:cNvPr id="119" name="Rectangle 45"/>
            <p:cNvSpPr>
              <a:spLocks noChangeArrowheads="1"/>
            </p:cNvSpPr>
            <p:nvPr/>
          </p:nvSpPr>
          <p:spPr bwMode="auto">
            <a:xfrm>
              <a:off x="3149504" y="4708476"/>
              <a:ext cx="198761" cy="215407"/>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outerShdw blurRad="38100" dist="38100" dir="2700000" algn="tl">
                      <a:srgbClr val="00549F"/>
                    </a:outerShdw>
                  </a:effectLst>
                  <a:uLnTx/>
                  <a:uFillTx/>
                  <a:latin typeface="Arial"/>
                  <a:ea typeface="+mn-ea"/>
                  <a:cs typeface="Arial"/>
                </a:rPr>
                <a:t>20</a:t>
              </a:r>
            </a:p>
          </p:txBody>
        </p:sp>
        <p:sp>
          <p:nvSpPr>
            <p:cNvPr id="120" name="Rectangle 46"/>
            <p:cNvSpPr>
              <a:spLocks noChangeArrowheads="1"/>
            </p:cNvSpPr>
            <p:nvPr/>
          </p:nvSpPr>
          <p:spPr bwMode="auto">
            <a:xfrm>
              <a:off x="3778120" y="4708476"/>
              <a:ext cx="198761" cy="215407"/>
            </a:xfrm>
            <a:prstGeom prst="rect">
              <a:avLst/>
            </a:prstGeom>
            <a:noFill/>
            <a:ln w="9525">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outerShdw blurRad="38100" dist="38100" dir="2700000" algn="tl">
                      <a:srgbClr val="00549F"/>
                    </a:outerShdw>
                  </a:effectLst>
                  <a:uLnTx/>
                  <a:uFillTx/>
                  <a:latin typeface="Arial"/>
                  <a:ea typeface="+mn-ea"/>
                  <a:cs typeface="Arial"/>
                </a:rPr>
                <a:t>25</a:t>
              </a:r>
            </a:p>
          </p:txBody>
        </p:sp>
        <p:sp>
          <p:nvSpPr>
            <p:cNvPr id="72049" name="Rectangle 47"/>
            <p:cNvSpPr>
              <a:spLocks noChangeArrowheads="1"/>
            </p:cNvSpPr>
            <p:nvPr/>
          </p:nvSpPr>
          <p:spPr bwMode="auto">
            <a:xfrm>
              <a:off x="1475101" y="4951322"/>
              <a:ext cx="1799821" cy="2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D765"/>
                  </a:solidFill>
                  <a:effectLst/>
                  <a:uLnTx/>
                  <a:uFillTx/>
                  <a:latin typeface="Arial" charset="0"/>
                  <a:ea typeface="ＭＳ Ｐゴシック" pitchFamily="112" charset="-128"/>
                  <a:cs typeface="Arial" charset="0"/>
                </a:rPr>
                <a:t>Years after diagnosis</a:t>
              </a:r>
            </a:p>
          </p:txBody>
        </p:sp>
        <p:sp>
          <p:nvSpPr>
            <p:cNvPr id="72050" name="Rectangle 48"/>
            <p:cNvSpPr>
              <a:spLocks noChangeArrowheads="1"/>
            </p:cNvSpPr>
            <p:nvPr/>
          </p:nvSpPr>
          <p:spPr bwMode="auto">
            <a:xfrm rot="16200000">
              <a:off x="-673817" y="3184953"/>
              <a:ext cx="1868780" cy="2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D765"/>
                  </a:solidFill>
                  <a:effectLst/>
                  <a:uLnTx/>
                  <a:uFillTx/>
                  <a:latin typeface="Arial" charset="0"/>
                  <a:ea typeface="ＭＳ Ｐゴシック" pitchFamily="112" charset="-128"/>
                  <a:cs typeface="Arial" charset="0"/>
                </a:rPr>
                <a:t>Patients surviving (%)</a:t>
              </a:r>
            </a:p>
          </p:txBody>
        </p:sp>
        <p:sp>
          <p:nvSpPr>
            <p:cNvPr id="72051" name="Rectangle 50"/>
            <p:cNvSpPr>
              <a:spLocks noChangeArrowheads="1"/>
            </p:cNvSpPr>
            <p:nvPr/>
          </p:nvSpPr>
          <p:spPr bwMode="auto">
            <a:xfrm>
              <a:off x="850128" y="1251494"/>
              <a:ext cx="2989443" cy="4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D765"/>
                  </a:solidFill>
                  <a:effectLst/>
                  <a:uLnTx/>
                  <a:uFillTx/>
                  <a:latin typeface="Arial" charset="0"/>
                  <a:ea typeface="ＭＳ Ｐゴシック" pitchFamily="112" charset="-128"/>
                  <a:cs typeface="Arial" charset="0"/>
                </a:rPr>
                <a:t>Pre-</a:t>
              </a:r>
              <a:r>
                <a:rPr kumimoji="0" lang="en-US" altLang="en-US" sz="1400" b="1" i="0" u="none" strike="noStrike" kern="1200" cap="none" spc="0" normalizeH="0" baseline="0" noProof="0" dirty="0" err="1">
                  <a:ln>
                    <a:noFill/>
                  </a:ln>
                  <a:solidFill>
                    <a:srgbClr val="FFD765"/>
                  </a:solidFill>
                  <a:effectLst/>
                  <a:uLnTx/>
                  <a:uFillTx/>
                  <a:latin typeface="Arial" charset="0"/>
                  <a:ea typeface="ＭＳ Ｐゴシック" pitchFamily="112" charset="-128"/>
                  <a:cs typeface="Arial" charset="0"/>
                </a:rPr>
                <a:t>Soliris</a:t>
              </a:r>
              <a:r>
                <a:rPr kumimoji="0" lang="en-US" altLang="en-US" sz="1400" b="1" i="0" u="none" strike="noStrike" kern="1200" cap="none" spc="0" normalizeH="0" baseline="30000" noProof="0" dirty="0">
                  <a:ln>
                    <a:noFill/>
                  </a:ln>
                  <a:solidFill>
                    <a:srgbClr val="FFD765"/>
                  </a:solidFill>
                  <a:effectLst/>
                  <a:uLnTx/>
                  <a:uFillTx/>
                  <a:latin typeface="Arial" charset="0"/>
                  <a:ea typeface="ＭＳ Ｐゴシック" pitchFamily="112" charset="-128"/>
                  <a:cs typeface="Arial" charset="0"/>
                </a:rPr>
                <a:t>®</a:t>
              </a:r>
              <a:r>
                <a:rPr kumimoji="0" lang="en-US" altLang="en-US" sz="1400" b="1" i="0" u="none" strike="noStrike" kern="1200" cap="none" spc="0" normalizeH="0" baseline="0" noProof="0" dirty="0">
                  <a:ln>
                    <a:noFill/>
                  </a:ln>
                  <a:solidFill>
                    <a:srgbClr val="FFD765"/>
                  </a:solidFill>
                  <a:effectLst/>
                  <a:uLnTx/>
                  <a:uFillTx/>
                  <a:latin typeface="Arial" charset="0"/>
                  <a:ea typeface="ＭＳ Ｐゴシック" pitchFamily="112" charset="-128"/>
                  <a:cs typeface="Arial" charset="0"/>
                </a:rPr>
                <a:t> from time of</a:t>
              </a:r>
              <a:br>
                <a:rPr kumimoji="0" lang="en-US" altLang="en-US" sz="1400" b="1" i="0" u="none" strike="noStrike" kern="1200" cap="none" spc="0" normalizeH="0" baseline="0" noProof="0" dirty="0">
                  <a:ln>
                    <a:noFill/>
                  </a:ln>
                  <a:solidFill>
                    <a:srgbClr val="FFD765"/>
                  </a:solidFill>
                  <a:effectLst/>
                  <a:uLnTx/>
                  <a:uFillTx/>
                  <a:latin typeface="Arial" charset="0"/>
                  <a:ea typeface="ＭＳ Ｐゴシック" pitchFamily="112" charset="-128"/>
                  <a:cs typeface="Arial" charset="0"/>
                </a:rPr>
              </a:br>
              <a:r>
                <a:rPr kumimoji="0" lang="en-US" altLang="en-US" sz="1400" b="1" i="0" u="none" strike="noStrike" kern="1200" cap="none" spc="0" normalizeH="0" baseline="0" noProof="0" dirty="0">
                  <a:ln>
                    <a:noFill/>
                  </a:ln>
                  <a:solidFill>
                    <a:srgbClr val="FFD765"/>
                  </a:solidFill>
                  <a:effectLst/>
                  <a:uLnTx/>
                  <a:uFillTx/>
                  <a:latin typeface="Arial" charset="0"/>
                  <a:ea typeface="ＭＳ Ｐゴシック" pitchFamily="112" charset="-128"/>
                  <a:cs typeface="Arial" charset="0"/>
                </a:rPr>
                <a:t>diagnosis in 80 patients with PNH</a:t>
              </a:r>
              <a:r>
                <a:rPr kumimoji="0" lang="en-US" altLang="en-US" sz="1400" b="1" i="0" u="none" strike="noStrike" kern="1200" cap="none" spc="0" normalizeH="0" baseline="30000" noProof="0" dirty="0">
                  <a:ln>
                    <a:noFill/>
                  </a:ln>
                  <a:solidFill>
                    <a:srgbClr val="FFD765"/>
                  </a:solidFill>
                  <a:effectLst/>
                  <a:uLnTx/>
                  <a:uFillTx/>
                  <a:latin typeface="Arial" charset="0"/>
                  <a:ea typeface="ＭＳ Ｐゴシック" pitchFamily="112" charset="-128"/>
                  <a:cs typeface="Arial" charset="0"/>
                </a:rPr>
                <a:t>1</a:t>
              </a:r>
            </a:p>
          </p:txBody>
        </p:sp>
        <p:sp>
          <p:nvSpPr>
            <p:cNvPr id="72052" name="Rectangle 51"/>
            <p:cNvSpPr>
              <a:spLocks noChangeArrowheads="1"/>
            </p:cNvSpPr>
            <p:nvPr/>
          </p:nvSpPr>
          <p:spPr bwMode="auto">
            <a:xfrm>
              <a:off x="2513116" y="2543497"/>
              <a:ext cx="119257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Age- and gender-</a:t>
              </a:r>
              <a:b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b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matched controls</a:t>
              </a:r>
            </a:p>
          </p:txBody>
        </p:sp>
        <p:sp>
          <p:nvSpPr>
            <p:cNvPr id="72053" name="Rectangle 52"/>
            <p:cNvSpPr>
              <a:spLocks noChangeArrowheads="1"/>
            </p:cNvSpPr>
            <p:nvPr/>
          </p:nvSpPr>
          <p:spPr bwMode="auto">
            <a:xfrm>
              <a:off x="2525816" y="3906926"/>
              <a:ext cx="1237453" cy="1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Patients with PNH</a:t>
              </a:r>
            </a:p>
          </p:txBody>
        </p:sp>
        <p:sp>
          <p:nvSpPr>
            <p:cNvPr id="72054" name="Rectangle 154"/>
            <p:cNvSpPr>
              <a:spLocks noChangeArrowheads="1"/>
            </p:cNvSpPr>
            <p:nvPr/>
          </p:nvSpPr>
          <p:spPr bwMode="auto">
            <a:xfrm>
              <a:off x="544720" y="5256070"/>
              <a:ext cx="3924093" cy="52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285750" marR="0" lvl="0" indent="-285750" algn="l" defTabSz="914400" rtl="0" eaLnBrk="0" fontAlgn="auto" latinLnBrk="0" hangingPunct="0">
                <a:lnSpc>
                  <a:spcPct val="100000"/>
                </a:lnSpc>
                <a:spcBef>
                  <a:spcPct val="75000"/>
                </a:spcBef>
                <a:spcAft>
                  <a:spcPts val="0"/>
                </a:spcAft>
                <a:buClr>
                  <a:prstClr val="white"/>
                </a:buClr>
                <a:buSzTx/>
                <a:buFont typeface="Arial" charset="0"/>
                <a:buChar char="•"/>
                <a:tabLst/>
                <a:defRPr/>
              </a:pPr>
              <a:r>
                <a:rPr kumimoji="0" lang="en-US" altLang="en-US" sz="14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Despite best supportive care</a:t>
              </a:r>
              <a:r>
                <a:rPr kumimoji="0" lang="en-US" altLang="en-US" sz="14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 5-year </a:t>
              </a:r>
              <a:r>
                <a:rPr kumimoji="0" lang="en-US" altLang="en-US" sz="14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mortality rate was 35%</a:t>
              </a:r>
              <a:r>
                <a:rPr kumimoji="0" lang="en-US" altLang="en-US" sz="1400" b="0" i="0" u="none" strike="noStrike" kern="1200" cap="none" spc="0" normalizeH="0" baseline="30000" noProof="0" dirty="0">
                  <a:ln>
                    <a:noFill/>
                  </a:ln>
                  <a:solidFill>
                    <a:srgbClr val="FFFFFF"/>
                  </a:solidFill>
                  <a:effectLst/>
                  <a:uLnTx/>
                  <a:uFillTx/>
                  <a:latin typeface="Arial" charset="0"/>
                  <a:ea typeface="ＭＳ Ｐゴシック" pitchFamily="112" charset="-128"/>
                  <a:cs typeface="Arial" charset="0"/>
                </a:rPr>
                <a:t>1</a:t>
              </a:r>
            </a:p>
          </p:txBody>
        </p:sp>
      </p:grpSp>
      <p:sp>
        <p:nvSpPr>
          <p:cNvPr id="126" name="Rectangle 50"/>
          <p:cNvSpPr>
            <a:spLocks noChangeArrowheads="1"/>
          </p:cNvSpPr>
          <p:nvPr/>
        </p:nvSpPr>
        <p:spPr bwMode="auto">
          <a:xfrm>
            <a:off x="6188075" y="1250951"/>
            <a:ext cx="4076700" cy="430887"/>
          </a:xfrm>
          <a:prstGeom prst="rect">
            <a:avLst/>
          </a:prstGeom>
          <a:noFill/>
          <a:ln w="9525">
            <a:noFill/>
            <a:miter lim="800000"/>
            <a:headEnd/>
            <a:tailEnd/>
          </a:ln>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D765"/>
                </a:solidFill>
                <a:effectLst/>
                <a:uLnTx/>
                <a:uFillTx/>
                <a:latin typeface="Arial"/>
                <a:ea typeface="+mn-ea"/>
                <a:cs typeface="Arial"/>
              </a:rPr>
              <a:t>PNH patients on </a:t>
            </a:r>
            <a:r>
              <a:rPr kumimoji="0" lang="en-GB" sz="1400" b="1" i="0" u="none" strike="noStrike" kern="1200" cap="none" spc="0" normalizeH="0" baseline="0" noProof="0" dirty="0" err="1">
                <a:ln>
                  <a:noFill/>
                </a:ln>
                <a:solidFill>
                  <a:srgbClr val="FFD765"/>
                </a:solidFill>
                <a:effectLst/>
                <a:uLnTx/>
                <a:uFillTx/>
                <a:latin typeface="Arial"/>
                <a:ea typeface="+mn-ea"/>
                <a:cs typeface="Arial"/>
              </a:rPr>
              <a:t>Soliris</a:t>
            </a:r>
            <a:r>
              <a:rPr kumimoji="0" lang="en-GB" sz="1400" b="1" i="0" u="none" strike="noStrike" kern="1200" cap="none" spc="0" normalizeH="0" baseline="30000" noProof="0" dirty="0">
                <a:ln>
                  <a:noFill/>
                </a:ln>
                <a:solidFill>
                  <a:srgbClr val="FFD765"/>
                </a:solidFill>
                <a:effectLst/>
                <a:uLnTx/>
                <a:uFillTx/>
                <a:latin typeface="Arial"/>
                <a:ea typeface="+mn-ea"/>
                <a:cs typeface="Arial"/>
              </a:rPr>
              <a:t>®</a:t>
            </a:r>
            <a:r>
              <a:rPr kumimoji="0" lang="en-GB" sz="1400" b="1" i="0" u="none" strike="noStrike" kern="1200" cap="none" spc="0" normalizeH="0" baseline="0" noProof="0" dirty="0">
                <a:ln>
                  <a:noFill/>
                </a:ln>
                <a:solidFill>
                  <a:srgbClr val="FFD765"/>
                </a:solidFill>
                <a:effectLst/>
                <a:uLnTx/>
                <a:uFillTx/>
                <a:latin typeface="Arial"/>
                <a:ea typeface="+mn-ea"/>
                <a:cs typeface="Arial"/>
              </a:rPr>
              <a:t> compared with </a:t>
            </a:r>
            <a:br>
              <a:rPr kumimoji="0" lang="en-GB" sz="1400" b="1" i="0" u="none" strike="noStrike" kern="1200" cap="none" spc="0" normalizeH="0" baseline="0" noProof="0" dirty="0">
                <a:ln>
                  <a:noFill/>
                </a:ln>
                <a:solidFill>
                  <a:srgbClr val="FFD765"/>
                </a:solidFill>
                <a:effectLst/>
                <a:uLnTx/>
                <a:uFillTx/>
                <a:latin typeface="Arial"/>
                <a:ea typeface="+mn-ea"/>
                <a:cs typeface="Arial"/>
              </a:rPr>
            </a:br>
            <a:r>
              <a:rPr kumimoji="0" lang="en-GB" sz="1400" b="1" i="0" u="none" strike="noStrike" kern="1200" cap="none" spc="0" normalizeH="0" baseline="0" noProof="0" dirty="0">
                <a:ln>
                  <a:noFill/>
                </a:ln>
                <a:solidFill>
                  <a:srgbClr val="FFD765"/>
                </a:solidFill>
                <a:effectLst/>
                <a:uLnTx/>
                <a:uFillTx/>
                <a:latin typeface="Arial"/>
                <a:ea typeface="+mn-ea"/>
                <a:cs typeface="Arial"/>
              </a:rPr>
              <a:t>age- and gender-matched controls</a:t>
            </a:r>
            <a:r>
              <a:rPr kumimoji="0" lang="en-US" sz="1400" b="1" i="0" u="none" strike="noStrike" kern="1200" cap="none" spc="0" normalizeH="0" baseline="30000" noProof="0" dirty="0">
                <a:ln>
                  <a:noFill/>
                </a:ln>
                <a:solidFill>
                  <a:srgbClr val="FFD765"/>
                </a:solidFill>
                <a:effectLst/>
                <a:uLnTx/>
                <a:uFillTx/>
                <a:latin typeface="Arial"/>
                <a:ea typeface="+mn-ea"/>
                <a:cs typeface="Arial"/>
              </a:rPr>
              <a:t>2*</a:t>
            </a:r>
          </a:p>
        </p:txBody>
      </p:sp>
      <p:sp>
        <p:nvSpPr>
          <p:cNvPr id="71686" name="TextBox 155"/>
          <p:cNvSpPr txBox="1">
            <a:spLocks noChangeArrowheads="1"/>
          </p:cNvSpPr>
          <p:nvPr/>
        </p:nvSpPr>
        <p:spPr bwMode="auto">
          <a:xfrm>
            <a:off x="7700963" y="4892676"/>
            <a:ext cx="1236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D765"/>
                </a:solidFill>
                <a:effectLst/>
                <a:uLnTx/>
                <a:uFillTx/>
                <a:latin typeface="Arial" charset="0"/>
                <a:ea typeface="ＭＳ Ｐゴシック" pitchFamily="112" charset="-128"/>
                <a:cs typeface="+mn-cs"/>
              </a:rPr>
              <a:t>Time (years)</a:t>
            </a:r>
          </a:p>
        </p:txBody>
      </p:sp>
      <p:sp>
        <p:nvSpPr>
          <p:cNvPr id="71687" name="Rectangle 156"/>
          <p:cNvSpPr>
            <a:spLocks noChangeArrowheads="1"/>
          </p:cNvSpPr>
          <p:nvPr/>
        </p:nvSpPr>
        <p:spPr bwMode="auto">
          <a:xfrm>
            <a:off x="6562726" y="5268913"/>
            <a:ext cx="3922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285750" marR="0" lvl="0" indent="-285750" algn="l" defTabSz="914400" rtl="0" eaLnBrk="0" fontAlgn="auto" latinLnBrk="0" hangingPunct="0">
              <a:lnSpc>
                <a:spcPct val="100000"/>
              </a:lnSpc>
              <a:spcBef>
                <a:spcPct val="75000"/>
              </a:spcBef>
              <a:spcAft>
                <a:spcPts val="0"/>
              </a:spcAft>
              <a:buClr>
                <a:prstClr val="white"/>
              </a:buClr>
              <a:buSzTx/>
              <a:buFont typeface="Arial" charset="0"/>
              <a:buChar char="•"/>
              <a:tabLst/>
              <a:defRPr/>
            </a:pPr>
            <a:r>
              <a:rPr kumimoji="0" lang="en-US" altLang="en-US" sz="14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Hazard ratio = 2.24 </a:t>
            </a:r>
            <a:r>
              <a:rPr kumimoji="0" lang="en-US" altLang="en-US" sz="14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(p = 0.013</a:t>
            </a:r>
            <a:r>
              <a:rPr kumimoji="0" lang="en-US" altLang="en-US" sz="14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a:t>
            </a:r>
          </a:p>
        </p:txBody>
      </p:sp>
      <p:sp>
        <p:nvSpPr>
          <p:cNvPr id="71688" name="Line 78"/>
          <p:cNvSpPr>
            <a:spLocks noChangeShapeType="1"/>
          </p:cNvSpPr>
          <p:nvPr/>
        </p:nvSpPr>
        <p:spPr bwMode="auto">
          <a:xfrm flipV="1">
            <a:off x="6630989" y="4565650"/>
            <a:ext cx="1587" cy="508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89" name="Line 79"/>
          <p:cNvSpPr>
            <a:spLocks noChangeShapeType="1"/>
          </p:cNvSpPr>
          <p:nvPr/>
        </p:nvSpPr>
        <p:spPr bwMode="auto">
          <a:xfrm>
            <a:off x="6630988" y="4591050"/>
            <a:ext cx="665162"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0" name="Line 80"/>
          <p:cNvSpPr>
            <a:spLocks noChangeShapeType="1"/>
          </p:cNvSpPr>
          <p:nvPr/>
        </p:nvSpPr>
        <p:spPr bwMode="auto">
          <a:xfrm flipV="1">
            <a:off x="7296150" y="4565650"/>
            <a:ext cx="1588" cy="508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1" name="Line 81"/>
          <p:cNvSpPr>
            <a:spLocks noChangeShapeType="1"/>
          </p:cNvSpPr>
          <p:nvPr/>
        </p:nvSpPr>
        <p:spPr bwMode="auto">
          <a:xfrm>
            <a:off x="7296151" y="4591050"/>
            <a:ext cx="665163"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2" name="Line 82"/>
          <p:cNvSpPr>
            <a:spLocks noChangeShapeType="1"/>
          </p:cNvSpPr>
          <p:nvPr/>
        </p:nvSpPr>
        <p:spPr bwMode="auto">
          <a:xfrm flipV="1">
            <a:off x="7961313" y="4565650"/>
            <a:ext cx="0" cy="508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3" name="Line 83"/>
          <p:cNvSpPr>
            <a:spLocks noChangeShapeType="1"/>
          </p:cNvSpPr>
          <p:nvPr/>
        </p:nvSpPr>
        <p:spPr bwMode="auto">
          <a:xfrm>
            <a:off x="7961313" y="4591050"/>
            <a:ext cx="665162"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4" name="Line 84"/>
          <p:cNvSpPr>
            <a:spLocks noChangeShapeType="1"/>
          </p:cNvSpPr>
          <p:nvPr/>
        </p:nvSpPr>
        <p:spPr bwMode="auto">
          <a:xfrm flipV="1">
            <a:off x="8626475" y="4565650"/>
            <a:ext cx="0" cy="508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5" name="Line 85"/>
          <p:cNvSpPr>
            <a:spLocks noChangeShapeType="1"/>
          </p:cNvSpPr>
          <p:nvPr/>
        </p:nvSpPr>
        <p:spPr bwMode="auto">
          <a:xfrm>
            <a:off x="8626476" y="4591050"/>
            <a:ext cx="665163"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6" name="Line 86"/>
          <p:cNvSpPr>
            <a:spLocks noChangeShapeType="1"/>
          </p:cNvSpPr>
          <p:nvPr/>
        </p:nvSpPr>
        <p:spPr bwMode="auto">
          <a:xfrm flipV="1">
            <a:off x="9291638" y="4565650"/>
            <a:ext cx="0" cy="508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7" name="Line 87"/>
          <p:cNvSpPr>
            <a:spLocks noChangeShapeType="1"/>
          </p:cNvSpPr>
          <p:nvPr/>
        </p:nvSpPr>
        <p:spPr bwMode="auto">
          <a:xfrm>
            <a:off x="9291639" y="4591050"/>
            <a:ext cx="663575"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8" name="Line 88"/>
          <p:cNvSpPr>
            <a:spLocks noChangeShapeType="1"/>
          </p:cNvSpPr>
          <p:nvPr/>
        </p:nvSpPr>
        <p:spPr bwMode="auto">
          <a:xfrm flipV="1">
            <a:off x="9955213" y="4565650"/>
            <a:ext cx="0" cy="508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699" name="Line 89"/>
          <p:cNvSpPr>
            <a:spLocks noChangeShapeType="1"/>
          </p:cNvSpPr>
          <p:nvPr/>
        </p:nvSpPr>
        <p:spPr bwMode="auto">
          <a:xfrm>
            <a:off x="6607176" y="4591050"/>
            <a:ext cx="49213"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0" name="Line 90"/>
          <p:cNvSpPr>
            <a:spLocks noChangeShapeType="1"/>
          </p:cNvSpPr>
          <p:nvPr/>
        </p:nvSpPr>
        <p:spPr bwMode="auto">
          <a:xfrm flipV="1">
            <a:off x="6630989" y="4078288"/>
            <a:ext cx="1587" cy="512762"/>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1" name="Line 91"/>
          <p:cNvSpPr>
            <a:spLocks noChangeShapeType="1"/>
          </p:cNvSpPr>
          <p:nvPr/>
        </p:nvSpPr>
        <p:spPr bwMode="auto">
          <a:xfrm>
            <a:off x="6578601" y="4078288"/>
            <a:ext cx="49213"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2" name="Line 92"/>
          <p:cNvSpPr>
            <a:spLocks noChangeShapeType="1"/>
          </p:cNvSpPr>
          <p:nvPr/>
        </p:nvSpPr>
        <p:spPr bwMode="auto">
          <a:xfrm flipV="1">
            <a:off x="6630989" y="3563938"/>
            <a:ext cx="1587" cy="512762"/>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3" name="Line 93"/>
          <p:cNvSpPr>
            <a:spLocks noChangeShapeType="1"/>
          </p:cNvSpPr>
          <p:nvPr/>
        </p:nvSpPr>
        <p:spPr bwMode="auto">
          <a:xfrm>
            <a:off x="6578601" y="3563939"/>
            <a:ext cx="49213"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4" name="Line 94"/>
          <p:cNvSpPr>
            <a:spLocks noChangeShapeType="1"/>
          </p:cNvSpPr>
          <p:nvPr/>
        </p:nvSpPr>
        <p:spPr bwMode="auto">
          <a:xfrm flipV="1">
            <a:off x="6630989" y="3051176"/>
            <a:ext cx="1587" cy="512763"/>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5" name="Line 95"/>
          <p:cNvSpPr>
            <a:spLocks noChangeShapeType="1"/>
          </p:cNvSpPr>
          <p:nvPr/>
        </p:nvSpPr>
        <p:spPr bwMode="auto">
          <a:xfrm>
            <a:off x="6578601" y="3051175"/>
            <a:ext cx="49213"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6" name="Line 96"/>
          <p:cNvSpPr>
            <a:spLocks noChangeShapeType="1"/>
          </p:cNvSpPr>
          <p:nvPr/>
        </p:nvSpPr>
        <p:spPr bwMode="auto">
          <a:xfrm flipV="1">
            <a:off x="6630989" y="2536825"/>
            <a:ext cx="1587" cy="51435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7" name="Line 97"/>
          <p:cNvSpPr>
            <a:spLocks noChangeShapeType="1"/>
          </p:cNvSpPr>
          <p:nvPr/>
        </p:nvSpPr>
        <p:spPr bwMode="auto">
          <a:xfrm>
            <a:off x="6575426" y="2536825"/>
            <a:ext cx="49213" cy="1588"/>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08" name="Line 407"/>
          <p:cNvSpPr>
            <a:spLocks noChangeShapeType="1"/>
          </p:cNvSpPr>
          <p:nvPr/>
        </p:nvSpPr>
        <p:spPr bwMode="auto">
          <a:xfrm>
            <a:off x="6888164" y="3021013"/>
            <a:ext cx="371475" cy="0"/>
          </a:xfrm>
          <a:prstGeom prst="line">
            <a:avLst/>
          </a:prstGeom>
          <a:noFill/>
          <a:ln w="25400">
            <a:solidFill>
              <a:srgbClr val="B9CDE5"/>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481" name="Line 418"/>
          <p:cNvSpPr>
            <a:spLocks noChangeShapeType="1"/>
          </p:cNvSpPr>
          <p:nvPr/>
        </p:nvSpPr>
        <p:spPr bwMode="auto">
          <a:xfrm>
            <a:off x="6888163" y="3440114"/>
            <a:ext cx="385762" cy="1587"/>
          </a:xfrm>
          <a:prstGeom prst="line">
            <a:avLst/>
          </a:prstGeom>
          <a:noFill/>
          <a:ln w="25400">
            <a:solidFill>
              <a:schemeClr val="accent6">
                <a:lumMod val="75000"/>
              </a:scheme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2" name="TextBox 481"/>
          <p:cNvSpPr txBox="1"/>
          <p:nvPr/>
        </p:nvSpPr>
        <p:spPr bwMode="auto">
          <a:xfrm>
            <a:off x="6226175" y="3938588"/>
            <a:ext cx="382588"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20</a:t>
            </a:r>
          </a:p>
        </p:txBody>
      </p:sp>
      <p:sp>
        <p:nvSpPr>
          <p:cNvPr id="483" name="TextBox 482"/>
          <p:cNvSpPr txBox="1"/>
          <p:nvPr/>
        </p:nvSpPr>
        <p:spPr bwMode="auto">
          <a:xfrm>
            <a:off x="6226175" y="3424238"/>
            <a:ext cx="382588"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40</a:t>
            </a:r>
          </a:p>
        </p:txBody>
      </p:sp>
      <p:sp>
        <p:nvSpPr>
          <p:cNvPr id="484" name="TextBox 483"/>
          <p:cNvSpPr txBox="1"/>
          <p:nvPr/>
        </p:nvSpPr>
        <p:spPr bwMode="auto">
          <a:xfrm>
            <a:off x="6226175" y="2909888"/>
            <a:ext cx="382588"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60</a:t>
            </a:r>
          </a:p>
        </p:txBody>
      </p:sp>
      <p:sp>
        <p:nvSpPr>
          <p:cNvPr id="485" name="TextBox 484"/>
          <p:cNvSpPr txBox="1"/>
          <p:nvPr/>
        </p:nvSpPr>
        <p:spPr bwMode="auto">
          <a:xfrm>
            <a:off x="6226175" y="2392363"/>
            <a:ext cx="382588"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80</a:t>
            </a:r>
          </a:p>
        </p:txBody>
      </p:sp>
      <p:sp>
        <p:nvSpPr>
          <p:cNvPr id="486" name="TextBox 485"/>
          <p:cNvSpPr txBox="1"/>
          <p:nvPr/>
        </p:nvSpPr>
        <p:spPr bwMode="auto">
          <a:xfrm>
            <a:off x="6135688" y="1892300"/>
            <a:ext cx="481012"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100</a:t>
            </a:r>
          </a:p>
        </p:txBody>
      </p:sp>
      <p:sp>
        <p:nvSpPr>
          <p:cNvPr id="487" name="TextBox 486"/>
          <p:cNvSpPr txBox="1"/>
          <p:nvPr/>
        </p:nvSpPr>
        <p:spPr bwMode="auto">
          <a:xfrm>
            <a:off x="7150101" y="4602163"/>
            <a:ext cx="282575"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2</a:t>
            </a:r>
          </a:p>
        </p:txBody>
      </p:sp>
      <p:sp>
        <p:nvSpPr>
          <p:cNvPr id="488" name="TextBox 487"/>
          <p:cNvSpPr txBox="1"/>
          <p:nvPr/>
        </p:nvSpPr>
        <p:spPr bwMode="auto">
          <a:xfrm>
            <a:off x="7826376" y="4602163"/>
            <a:ext cx="282575"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4</a:t>
            </a:r>
          </a:p>
        </p:txBody>
      </p:sp>
      <p:sp>
        <p:nvSpPr>
          <p:cNvPr id="489" name="TextBox 488"/>
          <p:cNvSpPr txBox="1"/>
          <p:nvPr/>
        </p:nvSpPr>
        <p:spPr bwMode="auto">
          <a:xfrm>
            <a:off x="8488364" y="4602163"/>
            <a:ext cx="282575"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6</a:t>
            </a:r>
          </a:p>
        </p:txBody>
      </p:sp>
      <p:sp>
        <p:nvSpPr>
          <p:cNvPr id="490" name="TextBox 489"/>
          <p:cNvSpPr txBox="1"/>
          <p:nvPr/>
        </p:nvSpPr>
        <p:spPr bwMode="auto">
          <a:xfrm>
            <a:off x="9148764" y="4602163"/>
            <a:ext cx="282575"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8</a:t>
            </a:r>
          </a:p>
        </p:txBody>
      </p:sp>
      <p:sp>
        <p:nvSpPr>
          <p:cNvPr id="491" name="TextBox 490"/>
          <p:cNvSpPr txBox="1"/>
          <p:nvPr/>
        </p:nvSpPr>
        <p:spPr bwMode="auto">
          <a:xfrm>
            <a:off x="9767889" y="4602163"/>
            <a:ext cx="382587" cy="30480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10</a:t>
            </a:r>
          </a:p>
        </p:txBody>
      </p:sp>
      <p:sp>
        <p:nvSpPr>
          <p:cNvPr id="492" name="TextBox 491"/>
          <p:cNvSpPr txBox="1"/>
          <p:nvPr/>
        </p:nvSpPr>
        <p:spPr bwMode="auto">
          <a:xfrm>
            <a:off x="6497639" y="4602163"/>
            <a:ext cx="282575" cy="30480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0</a:t>
            </a:r>
          </a:p>
        </p:txBody>
      </p:sp>
      <p:sp>
        <p:nvSpPr>
          <p:cNvPr id="493" name="TextBox 492"/>
          <p:cNvSpPr txBox="1"/>
          <p:nvPr/>
        </p:nvSpPr>
        <p:spPr bwMode="auto">
          <a:xfrm>
            <a:off x="6329364" y="4443413"/>
            <a:ext cx="282575" cy="30480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rotWithShape="0">
                    <a:srgbClr val="1F497D"/>
                  </a:outerShdw>
                </a:effectLst>
                <a:uLnTx/>
                <a:uFillTx/>
                <a:latin typeface="Arial"/>
                <a:ea typeface="+mn-ea"/>
                <a:cs typeface="+mn-cs"/>
              </a:rPr>
              <a:t>0</a:t>
            </a:r>
          </a:p>
        </p:txBody>
      </p:sp>
      <p:sp>
        <p:nvSpPr>
          <p:cNvPr id="71722" name="TextBox 499"/>
          <p:cNvSpPr txBox="1">
            <a:spLocks noChangeArrowheads="1"/>
          </p:cNvSpPr>
          <p:nvPr/>
        </p:nvSpPr>
        <p:spPr bwMode="auto">
          <a:xfrm>
            <a:off x="7273926" y="2876550"/>
            <a:ext cx="238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Age- and gender-matched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normal population</a:t>
            </a:r>
          </a:p>
        </p:txBody>
      </p:sp>
      <p:sp>
        <p:nvSpPr>
          <p:cNvPr id="71723" name="TextBox 500"/>
          <p:cNvSpPr txBox="1">
            <a:spLocks noChangeArrowheads="1"/>
          </p:cNvSpPr>
          <p:nvPr/>
        </p:nvSpPr>
        <p:spPr bwMode="auto">
          <a:xfrm>
            <a:off x="7288214" y="3302001"/>
            <a:ext cx="23599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FFFFFF"/>
                </a:solidFill>
                <a:effectLst/>
                <a:uLnTx/>
                <a:uFillTx/>
                <a:latin typeface="Arial" charset="0"/>
                <a:ea typeface="ＭＳ Ｐゴシック" pitchFamily="112" charset="-128"/>
                <a:cs typeface="+mn-cs"/>
              </a:rPr>
              <a:t>Soliris</a:t>
            </a:r>
            <a:r>
              <a:rPr kumimoji="0" lang="en-US" altLang="en-US" sz="1200" b="0" i="0" u="none" strike="noStrike" kern="1200" cap="none" spc="0" normalizeH="0" baseline="30000" noProof="0" dirty="0">
                <a:ln>
                  <a:noFill/>
                </a:ln>
                <a:solidFill>
                  <a:srgbClr val="FFFFFF"/>
                </a:solidFill>
                <a:effectLst/>
                <a:uLnTx/>
                <a:uFillTx/>
                <a:latin typeface="Arial" charset="0"/>
                <a:ea typeface="ＭＳ Ｐゴシック" pitchFamily="112" charset="-128"/>
                <a:cs typeface="+mn-cs"/>
              </a:rPr>
              <a:t>®</a:t>
            </a: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-treated PNH population</a:t>
            </a:r>
          </a:p>
        </p:txBody>
      </p:sp>
      <p:sp>
        <p:nvSpPr>
          <p:cNvPr id="71724" name="Line 98"/>
          <p:cNvSpPr>
            <a:spLocks noChangeShapeType="1"/>
          </p:cNvSpPr>
          <p:nvPr/>
        </p:nvSpPr>
        <p:spPr bwMode="auto">
          <a:xfrm flipV="1">
            <a:off x="6630989" y="2024063"/>
            <a:ext cx="1587" cy="512762"/>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25" name="TextBox 505"/>
          <p:cNvSpPr txBox="1">
            <a:spLocks noChangeArrowheads="1"/>
          </p:cNvSpPr>
          <p:nvPr/>
        </p:nvSpPr>
        <p:spPr bwMode="auto">
          <a:xfrm>
            <a:off x="6221413" y="5699126"/>
            <a:ext cx="4138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rPr>
              <a:t>*Survival after 10 years is slightly inferior to controls with causes of death related to bone marrow failure and not hemolysis or thrombosis.</a:t>
            </a:r>
          </a:p>
        </p:txBody>
      </p:sp>
      <p:sp>
        <p:nvSpPr>
          <p:cNvPr id="71726" name="Line 312"/>
          <p:cNvSpPr>
            <a:spLocks noChangeShapeType="1"/>
          </p:cNvSpPr>
          <p:nvPr/>
        </p:nvSpPr>
        <p:spPr bwMode="auto">
          <a:xfrm>
            <a:off x="6637338" y="2028825"/>
            <a:ext cx="177800"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27" name="Line 97"/>
          <p:cNvSpPr>
            <a:spLocks noChangeShapeType="1"/>
          </p:cNvSpPr>
          <p:nvPr/>
        </p:nvSpPr>
        <p:spPr bwMode="auto">
          <a:xfrm>
            <a:off x="6575426" y="2535239"/>
            <a:ext cx="49213" cy="15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28" name="Line 98"/>
          <p:cNvSpPr>
            <a:spLocks noChangeShapeType="1"/>
          </p:cNvSpPr>
          <p:nvPr/>
        </p:nvSpPr>
        <p:spPr bwMode="auto">
          <a:xfrm flipV="1">
            <a:off x="6630989" y="2022476"/>
            <a:ext cx="1587" cy="51276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29" name="Line 99"/>
          <p:cNvSpPr>
            <a:spLocks noChangeShapeType="1"/>
          </p:cNvSpPr>
          <p:nvPr/>
        </p:nvSpPr>
        <p:spPr bwMode="auto">
          <a:xfrm>
            <a:off x="6578601" y="2022475"/>
            <a:ext cx="49213"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0" name="Line 100"/>
          <p:cNvSpPr>
            <a:spLocks noChangeShapeType="1"/>
          </p:cNvSpPr>
          <p:nvPr/>
        </p:nvSpPr>
        <p:spPr bwMode="auto">
          <a:xfrm>
            <a:off x="6630988" y="2022475"/>
            <a:ext cx="11112"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1" name="Line 101"/>
          <p:cNvSpPr>
            <a:spLocks noChangeShapeType="1"/>
          </p:cNvSpPr>
          <p:nvPr/>
        </p:nvSpPr>
        <p:spPr bwMode="auto">
          <a:xfrm flipV="1">
            <a:off x="6642100"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2" name="Line 102"/>
          <p:cNvSpPr>
            <a:spLocks noChangeShapeType="1"/>
          </p:cNvSpPr>
          <p:nvPr/>
        </p:nvSpPr>
        <p:spPr bwMode="auto">
          <a:xfrm>
            <a:off x="6642100" y="2022475"/>
            <a:ext cx="158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3" name="Line 103"/>
          <p:cNvSpPr>
            <a:spLocks noChangeShapeType="1"/>
          </p:cNvSpPr>
          <p:nvPr/>
        </p:nvSpPr>
        <p:spPr bwMode="auto">
          <a:xfrm flipV="1">
            <a:off x="6643688"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4" name="Line 104"/>
          <p:cNvSpPr>
            <a:spLocks noChangeShapeType="1"/>
          </p:cNvSpPr>
          <p:nvPr/>
        </p:nvSpPr>
        <p:spPr bwMode="auto">
          <a:xfrm>
            <a:off x="6643688" y="2022475"/>
            <a:ext cx="11112"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5" name="Line 105"/>
          <p:cNvSpPr>
            <a:spLocks noChangeShapeType="1"/>
          </p:cNvSpPr>
          <p:nvPr/>
        </p:nvSpPr>
        <p:spPr bwMode="auto">
          <a:xfrm flipV="1">
            <a:off x="6654800"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6" name="Line 106"/>
          <p:cNvSpPr>
            <a:spLocks noChangeShapeType="1"/>
          </p:cNvSpPr>
          <p:nvPr/>
        </p:nvSpPr>
        <p:spPr bwMode="auto">
          <a:xfrm>
            <a:off x="6654800" y="2022475"/>
            <a:ext cx="158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7" name="Line 107"/>
          <p:cNvSpPr>
            <a:spLocks noChangeShapeType="1"/>
          </p:cNvSpPr>
          <p:nvPr/>
        </p:nvSpPr>
        <p:spPr bwMode="auto">
          <a:xfrm flipV="1">
            <a:off x="6656388"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8" name="Line 108"/>
          <p:cNvSpPr>
            <a:spLocks noChangeShapeType="1"/>
          </p:cNvSpPr>
          <p:nvPr/>
        </p:nvSpPr>
        <p:spPr bwMode="auto">
          <a:xfrm>
            <a:off x="6656388" y="2022475"/>
            <a:ext cx="4762"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39" name="Line 109"/>
          <p:cNvSpPr>
            <a:spLocks noChangeShapeType="1"/>
          </p:cNvSpPr>
          <p:nvPr/>
        </p:nvSpPr>
        <p:spPr bwMode="auto">
          <a:xfrm flipV="1">
            <a:off x="6661150"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0" name="Line 110"/>
          <p:cNvSpPr>
            <a:spLocks noChangeShapeType="1"/>
          </p:cNvSpPr>
          <p:nvPr/>
        </p:nvSpPr>
        <p:spPr bwMode="auto">
          <a:xfrm>
            <a:off x="6661150" y="2022475"/>
            <a:ext cx="2063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1" name="Line 111"/>
          <p:cNvSpPr>
            <a:spLocks noChangeShapeType="1"/>
          </p:cNvSpPr>
          <p:nvPr/>
        </p:nvSpPr>
        <p:spPr bwMode="auto">
          <a:xfrm flipV="1">
            <a:off x="6681788"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2" name="Line 112"/>
          <p:cNvSpPr>
            <a:spLocks noChangeShapeType="1"/>
          </p:cNvSpPr>
          <p:nvPr/>
        </p:nvSpPr>
        <p:spPr bwMode="auto">
          <a:xfrm>
            <a:off x="6681788" y="2022475"/>
            <a:ext cx="4762"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3" name="Line 113"/>
          <p:cNvSpPr>
            <a:spLocks noChangeShapeType="1"/>
          </p:cNvSpPr>
          <p:nvPr/>
        </p:nvSpPr>
        <p:spPr bwMode="auto">
          <a:xfrm flipV="1">
            <a:off x="6686550"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4" name="Line 114"/>
          <p:cNvSpPr>
            <a:spLocks noChangeShapeType="1"/>
          </p:cNvSpPr>
          <p:nvPr/>
        </p:nvSpPr>
        <p:spPr bwMode="auto">
          <a:xfrm>
            <a:off x="6686551" y="2022475"/>
            <a:ext cx="11113"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5" name="Line 115"/>
          <p:cNvSpPr>
            <a:spLocks noChangeShapeType="1"/>
          </p:cNvSpPr>
          <p:nvPr/>
        </p:nvSpPr>
        <p:spPr bwMode="auto">
          <a:xfrm flipV="1">
            <a:off x="6697664" y="1970089"/>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6" name="Line 116"/>
          <p:cNvSpPr>
            <a:spLocks noChangeShapeType="1"/>
          </p:cNvSpPr>
          <p:nvPr/>
        </p:nvSpPr>
        <p:spPr bwMode="auto">
          <a:xfrm flipV="1">
            <a:off x="6713539" y="1970089"/>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7" name="Line 117"/>
          <p:cNvSpPr>
            <a:spLocks noChangeShapeType="1"/>
          </p:cNvSpPr>
          <p:nvPr/>
        </p:nvSpPr>
        <p:spPr bwMode="auto">
          <a:xfrm>
            <a:off x="6697663" y="2022475"/>
            <a:ext cx="4762"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8" name="Line 118"/>
          <p:cNvSpPr>
            <a:spLocks noChangeShapeType="1"/>
          </p:cNvSpPr>
          <p:nvPr/>
        </p:nvSpPr>
        <p:spPr bwMode="auto">
          <a:xfrm flipV="1">
            <a:off x="6702425" y="1970089"/>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49" name="Line 119"/>
          <p:cNvSpPr>
            <a:spLocks noChangeShapeType="1"/>
          </p:cNvSpPr>
          <p:nvPr/>
        </p:nvSpPr>
        <p:spPr bwMode="auto">
          <a:xfrm>
            <a:off x="6702425" y="2022475"/>
            <a:ext cx="2063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0" name="Line 120"/>
          <p:cNvSpPr>
            <a:spLocks noChangeShapeType="1"/>
          </p:cNvSpPr>
          <p:nvPr/>
        </p:nvSpPr>
        <p:spPr bwMode="auto">
          <a:xfrm flipV="1">
            <a:off x="6723064" y="1970089"/>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1" name="Line 122"/>
          <p:cNvSpPr>
            <a:spLocks noChangeShapeType="1"/>
          </p:cNvSpPr>
          <p:nvPr/>
        </p:nvSpPr>
        <p:spPr bwMode="auto">
          <a:xfrm flipV="1">
            <a:off x="6734175"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2" name="Line 124"/>
          <p:cNvSpPr>
            <a:spLocks noChangeShapeType="1"/>
          </p:cNvSpPr>
          <p:nvPr/>
        </p:nvSpPr>
        <p:spPr bwMode="auto">
          <a:xfrm flipV="1">
            <a:off x="6735764" y="1970089"/>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3" name="Line 126"/>
          <p:cNvSpPr>
            <a:spLocks noChangeShapeType="1"/>
          </p:cNvSpPr>
          <p:nvPr/>
        </p:nvSpPr>
        <p:spPr bwMode="auto">
          <a:xfrm flipV="1">
            <a:off x="6794500" y="1970089"/>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4" name="Line 128"/>
          <p:cNvSpPr>
            <a:spLocks noChangeShapeType="1"/>
          </p:cNvSpPr>
          <p:nvPr/>
        </p:nvSpPr>
        <p:spPr bwMode="auto">
          <a:xfrm flipV="1">
            <a:off x="6799263" y="19700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5" name="Line 130"/>
          <p:cNvSpPr>
            <a:spLocks noChangeShapeType="1"/>
          </p:cNvSpPr>
          <p:nvPr/>
        </p:nvSpPr>
        <p:spPr bwMode="auto">
          <a:xfrm flipV="1">
            <a:off x="6805614" y="1970089"/>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6" name="Line 134"/>
          <p:cNvSpPr>
            <a:spLocks noChangeShapeType="1"/>
          </p:cNvSpPr>
          <p:nvPr/>
        </p:nvSpPr>
        <p:spPr bwMode="auto">
          <a:xfrm flipV="1">
            <a:off x="6813550" y="198913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7" name="Line 135"/>
          <p:cNvSpPr>
            <a:spLocks noChangeShapeType="1"/>
          </p:cNvSpPr>
          <p:nvPr/>
        </p:nvSpPr>
        <p:spPr bwMode="auto">
          <a:xfrm>
            <a:off x="6813551" y="2039939"/>
            <a:ext cx="2381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8" name="Line 136"/>
          <p:cNvSpPr>
            <a:spLocks noChangeShapeType="1"/>
          </p:cNvSpPr>
          <p:nvPr/>
        </p:nvSpPr>
        <p:spPr bwMode="auto">
          <a:xfrm>
            <a:off x="6837364" y="2039938"/>
            <a:ext cx="1587" cy="1905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9" name="Line 137"/>
          <p:cNvSpPr>
            <a:spLocks noChangeShapeType="1"/>
          </p:cNvSpPr>
          <p:nvPr/>
        </p:nvSpPr>
        <p:spPr bwMode="auto">
          <a:xfrm>
            <a:off x="6837364" y="2058989"/>
            <a:ext cx="15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0" name="Line 138"/>
          <p:cNvSpPr>
            <a:spLocks noChangeShapeType="1"/>
          </p:cNvSpPr>
          <p:nvPr/>
        </p:nvSpPr>
        <p:spPr bwMode="auto">
          <a:xfrm flipV="1">
            <a:off x="6838950" y="20081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1" name="Line 139"/>
          <p:cNvSpPr>
            <a:spLocks noChangeShapeType="1"/>
          </p:cNvSpPr>
          <p:nvPr/>
        </p:nvSpPr>
        <p:spPr bwMode="auto">
          <a:xfrm>
            <a:off x="6838950" y="2058989"/>
            <a:ext cx="15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2" name="Line 140"/>
          <p:cNvSpPr>
            <a:spLocks noChangeShapeType="1"/>
          </p:cNvSpPr>
          <p:nvPr/>
        </p:nvSpPr>
        <p:spPr bwMode="auto">
          <a:xfrm flipV="1">
            <a:off x="6840538" y="20081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3" name="Line 141"/>
          <p:cNvSpPr>
            <a:spLocks noChangeShapeType="1"/>
          </p:cNvSpPr>
          <p:nvPr/>
        </p:nvSpPr>
        <p:spPr bwMode="auto">
          <a:xfrm>
            <a:off x="6840539" y="2058989"/>
            <a:ext cx="31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4" name="Line 142"/>
          <p:cNvSpPr>
            <a:spLocks noChangeShapeType="1"/>
          </p:cNvSpPr>
          <p:nvPr/>
        </p:nvSpPr>
        <p:spPr bwMode="auto">
          <a:xfrm flipV="1">
            <a:off x="6843714" y="20081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5" name="Line 143"/>
          <p:cNvSpPr>
            <a:spLocks noChangeShapeType="1"/>
          </p:cNvSpPr>
          <p:nvPr/>
        </p:nvSpPr>
        <p:spPr bwMode="auto">
          <a:xfrm>
            <a:off x="6843714" y="2058989"/>
            <a:ext cx="2063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6" name="Line 144"/>
          <p:cNvSpPr>
            <a:spLocks noChangeShapeType="1"/>
          </p:cNvSpPr>
          <p:nvPr/>
        </p:nvSpPr>
        <p:spPr bwMode="auto">
          <a:xfrm flipV="1">
            <a:off x="6864350" y="2008188"/>
            <a:ext cx="1588" cy="50800"/>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7" name="Line 145"/>
          <p:cNvSpPr>
            <a:spLocks noChangeShapeType="1"/>
          </p:cNvSpPr>
          <p:nvPr/>
        </p:nvSpPr>
        <p:spPr bwMode="auto">
          <a:xfrm>
            <a:off x="6864350" y="2058989"/>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8" name="Line 146"/>
          <p:cNvSpPr>
            <a:spLocks noChangeShapeType="1"/>
          </p:cNvSpPr>
          <p:nvPr/>
        </p:nvSpPr>
        <p:spPr bwMode="auto">
          <a:xfrm>
            <a:off x="6870700" y="2058988"/>
            <a:ext cx="1588" cy="1905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69" name="Line 147"/>
          <p:cNvSpPr>
            <a:spLocks noChangeShapeType="1"/>
          </p:cNvSpPr>
          <p:nvPr/>
        </p:nvSpPr>
        <p:spPr bwMode="auto">
          <a:xfrm>
            <a:off x="6870700" y="2078039"/>
            <a:ext cx="190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0" name="Line 148"/>
          <p:cNvSpPr>
            <a:spLocks noChangeShapeType="1"/>
          </p:cNvSpPr>
          <p:nvPr/>
        </p:nvSpPr>
        <p:spPr bwMode="auto">
          <a:xfrm>
            <a:off x="6889750" y="2078039"/>
            <a:ext cx="0" cy="2063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1" name="Line 149"/>
          <p:cNvSpPr>
            <a:spLocks noChangeShapeType="1"/>
          </p:cNvSpPr>
          <p:nvPr/>
        </p:nvSpPr>
        <p:spPr bwMode="auto">
          <a:xfrm>
            <a:off x="6889750" y="2098675"/>
            <a:ext cx="158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2" name="Line 150"/>
          <p:cNvSpPr>
            <a:spLocks noChangeShapeType="1"/>
          </p:cNvSpPr>
          <p:nvPr/>
        </p:nvSpPr>
        <p:spPr bwMode="auto">
          <a:xfrm flipV="1">
            <a:off x="6891339" y="2046289"/>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3" name="Line 151"/>
          <p:cNvSpPr>
            <a:spLocks noChangeShapeType="1"/>
          </p:cNvSpPr>
          <p:nvPr/>
        </p:nvSpPr>
        <p:spPr bwMode="auto">
          <a:xfrm>
            <a:off x="6891338" y="2098675"/>
            <a:ext cx="11112"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4" name="Line 152"/>
          <p:cNvSpPr>
            <a:spLocks noChangeShapeType="1"/>
          </p:cNvSpPr>
          <p:nvPr/>
        </p:nvSpPr>
        <p:spPr bwMode="auto">
          <a:xfrm flipV="1">
            <a:off x="6902450" y="2046289"/>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5" name="Line 153"/>
          <p:cNvSpPr>
            <a:spLocks noChangeShapeType="1"/>
          </p:cNvSpPr>
          <p:nvPr/>
        </p:nvSpPr>
        <p:spPr bwMode="auto">
          <a:xfrm>
            <a:off x="6902450" y="2098675"/>
            <a:ext cx="158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6" name="Line 154"/>
          <p:cNvSpPr>
            <a:spLocks noChangeShapeType="1"/>
          </p:cNvSpPr>
          <p:nvPr/>
        </p:nvSpPr>
        <p:spPr bwMode="auto">
          <a:xfrm flipV="1">
            <a:off x="6904038" y="20462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7" name="Line 155"/>
          <p:cNvSpPr>
            <a:spLocks noChangeShapeType="1"/>
          </p:cNvSpPr>
          <p:nvPr/>
        </p:nvSpPr>
        <p:spPr bwMode="auto">
          <a:xfrm>
            <a:off x="6904039" y="2098675"/>
            <a:ext cx="3175"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8" name="Line 156"/>
          <p:cNvSpPr>
            <a:spLocks noChangeShapeType="1"/>
          </p:cNvSpPr>
          <p:nvPr/>
        </p:nvSpPr>
        <p:spPr bwMode="auto">
          <a:xfrm flipV="1">
            <a:off x="6907213" y="20462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79" name="Line 157"/>
          <p:cNvSpPr>
            <a:spLocks noChangeShapeType="1"/>
          </p:cNvSpPr>
          <p:nvPr/>
        </p:nvSpPr>
        <p:spPr bwMode="auto">
          <a:xfrm>
            <a:off x="6907213" y="2098675"/>
            <a:ext cx="0"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0" name="Line 158"/>
          <p:cNvSpPr>
            <a:spLocks noChangeShapeType="1"/>
          </p:cNvSpPr>
          <p:nvPr/>
        </p:nvSpPr>
        <p:spPr bwMode="auto">
          <a:xfrm flipV="1">
            <a:off x="6907214" y="2046289"/>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1" name="Line 159"/>
          <p:cNvSpPr>
            <a:spLocks noChangeShapeType="1"/>
          </p:cNvSpPr>
          <p:nvPr/>
        </p:nvSpPr>
        <p:spPr bwMode="auto">
          <a:xfrm>
            <a:off x="6907214" y="2098675"/>
            <a:ext cx="1587"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2" name="Line 160"/>
          <p:cNvSpPr>
            <a:spLocks noChangeShapeType="1"/>
          </p:cNvSpPr>
          <p:nvPr/>
        </p:nvSpPr>
        <p:spPr bwMode="auto">
          <a:xfrm flipV="1">
            <a:off x="6908800" y="2046289"/>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3" name="Line 161"/>
          <p:cNvSpPr>
            <a:spLocks noChangeShapeType="1"/>
          </p:cNvSpPr>
          <p:nvPr/>
        </p:nvSpPr>
        <p:spPr bwMode="auto">
          <a:xfrm>
            <a:off x="6908800" y="2098675"/>
            <a:ext cx="793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4" name="Line 162"/>
          <p:cNvSpPr>
            <a:spLocks noChangeShapeType="1"/>
          </p:cNvSpPr>
          <p:nvPr/>
        </p:nvSpPr>
        <p:spPr bwMode="auto">
          <a:xfrm flipV="1">
            <a:off x="6916738" y="20462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5" name="Line 163"/>
          <p:cNvSpPr>
            <a:spLocks noChangeShapeType="1"/>
          </p:cNvSpPr>
          <p:nvPr/>
        </p:nvSpPr>
        <p:spPr bwMode="auto">
          <a:xfrm>
            <a:off x="6916739" y="2098675"/>
            <a:ext cx="7937"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6" name="Line 164"/>
          <p:cNvSpPr>
            <a:spLocks noChangeShapeType="1"/>
          </p:cNvSpPr>
          <p:nvPr/>
        </p:nvSpPr>
        <p:spPr bwMode="auto">
          <a:xfrm flipV="1">
            <a:off x="6924675" y="2046289"/>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7" name="Line 165"/>
          <p:cNvSpPr>
            <a:spLocks noChangeShapeType="1"/>
          </p:cNvSpPr>
          <p:nvPr/>
        </p:nvSpPr>
        <p:spPr bwMode="auto">
          <a:xfrm>
            <a:off x="6924676" y="2098675"/>
            <a:ext cx="4763"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8" name="Line 166"/>
          <p:cNvSpPr>
            <a:spLocks noChangeShapeType="1"/>
          </p:cNvSpPr>
          <p:nvPr/>
        </p:nvSpPr>
        <p:spPr bwMode="auto">
          <a:xfrm flipV="1">
            <a:off x="6929438" y="20462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89" name="Line 167"/>
          <p:cNvSpPr>
            <a:spLocks noChangeShapeType="1"/>
          </p:cNvSpPr>
          <p:nvPr/>
        </p:nvSpPr>
        <p:spPr bwMode="auto">
          <a:xfrm>
            <a:off x="6929438" y="2098675"/>
            <a:ext cx="0"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0" name="Line 168"/>
          <p:cNvSpPr>
            <a:spLocks noChangeShapeType="1"/>
          </p:cNvSpPr>
          <p:nvPr/>
        </p:nvSpPr>
        <p:spPr bwMode="auto">
          <a:xfrm flipV="1">
            <a:off x="6929438" y="20462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1" name="Line 169"/>
          <p:cNvSpPr>
            <a:spLocks noChangeShapeType="1"/>
          </p:cNvSpPr>
          <p:nvPr/>
        </p:nvSpPr>
        <p:spPr bwMode="auto">
          <a:xfrm>
            <a:off x="6929439" y="2098675"/>
            <a:ext cx="14287"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2" name="Line 170"/>
          <p:cNvSpPr>
            <a:spLocks noChangeShapeType="1"/>
          </p:cNvSpPr>
          <p:nvPr/>
        </p:nvSpPr>
        <p:spPr bwMode="auto">
          <a:xfrm flipV="1">
            <a:off x="6943725" y="2046289"/>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3" name="Line 171"/>
          <p:cNvSpPr>
            <a:spLocks noChangeShapeType="1"/>
          </p:cNvSpPr>
          <p:nvPr/>
        </p:nvSpPr>
        <p:spPr bwMode="auto">
          <a:xfrm>
            <a:off x="6943725" y="2098675"/>
            <a:ext cx="2063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4" name="Line 172"/>
          <p:cNvSpPr>
            <a:spLocks noChangeShapeType="1"/>
          </p:cNvSpPr>
          <p:nvPr/>
        </p:nvSpPr>
        <p:spPr bwMode="auto">
          <a:xfrm flipV="1">
            <a:off x="6964363" y="2046289"/>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5" name="Line 173"/>
          <p:cNvSpPr>
            <a:spLocks noChangeShapeType="1"/>
          </p:cNvSpPr>
          <p:nvPr/>
        </p:nvSpPr>
        <p:spPr bwMode="auto">
          <a:xfrm>
            <a:off x="6964363" y="2098675"/>
            <a:ext cx="19050"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6" name="Line 174"/>
          <p:cNvSpPr>
            <a:spLocks noChangeShapeType="1"/>
          </p:cNvSpPr>
          <p:nvPr/>
        </p:nvSpPr>
        <p:spPr bwMode="auto">
          <a:xfrm>
            <a:off x="6983414" y="2098675"/>
            <a:ext cx="1587" cy="20638"/>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7" name="Line 175"/>
          <p:cNvSpPr>
            <a:spLocks noChangeShapeType="1"/>
          </p:cNvSpPr>
          <p:nvPr/>
        </p:nvSpPr>
        <p:spPr bwMode="auto">
          <a:xfrm>
            <a:off x="6983414" y="2119314"/>
            <a:ext cx="15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8" name="Line 176"/>
          <p:cNvSpPr>
            <a:spLocks noChangeShapeType="1"/>
          </p:cNvSpPr>
          <p:nvPr/>
        </p:nvSpPr>
        <p:spPr bwMode="auto">
          <a:xfrm flipV="1">
            <a:off x="6985000" y="206851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799" name="Line 177"/>
          <p:cNvSpPr>
            <a:spLocks noChangeShapeType="1"/>
          </p:cNvSpPr>
          <p:nvPr/>
        </p:nvSpPr>
        <p:spPr bwMode="auto">
          <a:xfrm>
            <a:off x="6985000" y="2119314"/>
            <a:ext cx="15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0" name="Line 178"/>
          <p:cNvSpPr>
            <a:spLocks noChangeShapeType="1"/>
          </p:cNvSpPr>
          <p:nvPr/>
        </p:nvSpPr>
        <p:spPr bwMode="auto">
          <a:xfrm flipV="1">
            <a:off x="6986588"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1" name="Line 179"/>
          <p:cNvSpPr>
            <a:spLocks noChangeShapeType="1"/>
          </p:cNvSpPr>
          <p:nvPr/>
        </p:nvSpPr>
        <p:spPr bwMode="auto">
          <a:xfrm>
            <a:off x="6986588" y="2119314"/>
            <a:ext cx="1746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2" name="Line 180"/>
          <p:cNvSpPr>
            <a:spLocks noChangeShapeType="1"/>
          </p:cNvSpPr>
          <p:nvPr/>
        </p:nvSpPr>
        <p:spPr bwMode="auto">
          <a:xfrm flipV="1">
            <a:off x="7004050" y="206851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3" name="Line 181"/>
          <p:cNvSpPr>
            <a:spLocks noChangeShapeType="1"/>
          </p:cNvSpPr>
          <p:nvPr/>
        </p:nvSpPr>
        <p:spPr bwMode="auto">
          <a:xfrm>
            <a:off x="7004050" y="2119314"/>
            <a:ext cx="269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4" name="Line 182"/>
          <p:cNvSpPr>
            <a:spLocks noChangeShapeType="1"/>
          </p:cNvSpPr>
          <p:nvPr/>
        </p:nvSpPr>
        <p:spPr bwMode="auto">
          <a:xfrm flipV="1">
            <a:off x="7031038"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5" name="Line 183"/>
          <p:cNvSpPr>
            <a:spLocks noChangeShapeType="1"/>
          </p:cNvSpPr>
          <p:nvPr/>
        </p:nvSpPr>
        <p:spPr bwMode="auto">
          <a:xfrm>
            <a:off x="7031038" y="2119314"/>
            <a:ext cx="254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6" name="Line 184"/>
          <p:cNvSpPr>
            <a:spLocks noChangeShapeType="1"/>
          </p:cNvSpPr>
          <p:nvPr/>
        </p:nvSpPr>
        <p:spPr bwMode="auto">
          <a:xfrm flipV="1">
            <a:off x="7056438"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7" name="Line 185"/>
          <p:cNvSpPr>
            <a:spLocks noChangeShapeType="1"/>
          </p:cNvSpPr>
          <p:nvPr/>
        </p:nvSpPr>
        <p:spPr bwMode="auto">
          <a:xfrm>
            <a:off x="7056438" y="2119314"/>
            <a:ext cx="476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8" name="Line 186"/>
          <p:cNvSpPr>
            <a:spLocks noChangeShapeType="1"/>
          </p:cNvSpPr>
          <p:nvPr/>
        </p:nvSpPr>
        <p:spPr bwMode="auto">
          <a:xfrm flipV="1">
            <a:off x="7061200"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09" name="Line 187"/>
          <p:cNvSpPr>
            <a:spLocks noChangeShapeType="1"/>
          </p:cNvSpPr>
          <p:nvPr/>
        </p:nvSpPr>
        <p:spPr bwMode="auto">
          <a:xfrm>
            <a:off x="7061200" y="2119314"/>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0" name="Line 188"/>
          <p:cNvSpPr>
            <a:spLocks noChangeShapeType="1"/>
          </p:cNvSpPr>
          <p:nvPr/>
        </p:nvSpPr>
        <p:spPr bwMode="auto">
          <a:xfrm flipV="1">
            <a:off x="7067550" y="206851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1" name="Line 189"/>
          <p:cNvSpPr>
            <a:spLocks noChangeShapeType="1"/>
          </p:cNvSpPr>
          <p:nvPr/>
        </p:nvSpPr>
        <p:spPr bwMode="auto">
          <a:xfrm>
            <a:off x="7067550" y="2119314"/>
            <a:ext cx="142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2" name="Line 190"/>
          <p:cNvSpPr>
            <a:spLocks noChangeShapeType="1"/>
          </p:cNvSpPr>
          <p:nvPr/>
        </p:nvSpPr>
        <p:spPr bwMode="auto">
          <a:xfrm flipV="1">
            <a:off x="7081838"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3" name="Line 191"/>
          <p:cNvSpPr>
            <a:spLocks noChangeShapeType="1"/>
          </p:cNvSpPr>
          <p:nvPr/>
        </p:nvSpPr>
        <p:spPr bwMode="auto">
          <a:xfrm>
            <a:off x="7081838" y="2119314"/>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4" name="Line 192"/>
          <p:cNvSpPr>
            <a:spLocks noChangeShapeType="1"/>
          </p:cNvSpPr>
          <p:nvPr/>
        </p:nvSpPr>
        <p:spPr bwMode="auto">
          <a:xfrm flipV="1">
            <a:off x="7088188"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5" name="Line 193"/>
          <p:cNvSpPr>
            <a:spLocks noChangeShapeType="1"/>
          </p:cNvSpPr>
          <p:nvPr/>
        </p:nvSpPr>
        <p:spPr bwMode="auto">
          <a:xfrm>
            <a:off x="7088189" y="2119314"/>
            <a:ext cx="158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6" name="Line 194"/>
          <p:cNvSpPr>
            <a:spLocks noChangeShapeType="1"/>
          </p:cNvSpPr>
          <p:nvPr/>
        </p:nvSpPr>
        <p:spPr bwMode="auto">
          <a:xfrm flipV="1">
            <a:off x="7104064"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7" name="Line 195"/>
          <p:cNvSpPr>
            <a:spLocks noChangeShapeType="1"/>
          </p:cNvSpPr>
          <p:nvPr/>
        </p:nvSpPr>
        <p:spPr bwMode="auto">
          <a:xfrm>
            <a:off x="7104064" y="2119314"/>
            <a:ext cx="952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8" name="Line 196"/>
          <p:cNvSpPr>
            <a:spLocks noChangeShapeType="1"/>
          </p:cNvSpPr>
          <p:nvPr/>
        </p:nvSpPr>
        <p:spPr bwMode="auto">
          <a:xfrm flipV="1">
            <a:off x="7113588"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19" name="Line 197"/>
          <p:cNvSpPr>
            <a:spLocks noChangeShapeType="1"/>
          </p:cNvSpPr>
          <p:nvPr/>
        </p:nvSpPr>
        <p:spPr bwMode="auto">
          <a:xfrm>
            <a:off x="7113588" y="2119314"/>
            <a:ext cx="254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0" name="Line 198"/>
          <p:cNvSpPr>
            <a:spLocks noChangeShapeType="1"/>
          </p:cNvSpPr>
          <p:nvPr/>
        </p:nvSpPr>
        <p:spPr bwMode="auto">
          <a:xfrm flipV="1">
            <a:off x="713898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1" name="Line 199"/>
          <p:cNvSpPr>
            <a:spLocks noChangeShapeType="1"/>
          </p:cNvSpPr>
          <p:nvPr/>
        </p:nvSpPr>
        <p:spPr bwMode="auto">
          <a:xfrm>
            <a:off x="7138988" y="2119314"/>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2" name="Line 200"/>
          <p:cNvSpPr>
            <a:spLocks noChangeShapeType="1"/>
          </p:cNvSpPr>
          <p:nvPr/>
        </p:nvSpPr>
        <p:spPr bwMode="auto">
          <a:xfrm flipV="1">
            <a:off x="715168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3" name="Line 201"/>
          <p:cNvSpPr>
            <a:spLocks noChangeShapeType="1"/>
          </p:cNvSpPr>
          <p:nvPr/>
        </p:nvSpPr>
        <p:spPr bwMode="auto">
          <a:xfrm>
            <a:off x="7151688" y="2119314"/>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4" name="Line 202"/>
          <p:cNvSpPr>
            <a:spLocks noChangeShapeType="1"/>
          </p:cNvSpPr>
          <p:nvPr/>
        </p:nvSpPr>
        <p:spPr bwMode="auto">
          <a:xfrm flipV="1">
            <a:off x="716438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5" name="Line 203"/>
          <p:cNvSpPr>
            <a:spLocks noChangeShapeType="1"/>
          </p:cNvSpPr>
          <p:nvPr/>
        </p:nvSpPr>
        <p:spPr bwMode="auto">
          <a:xfrm>
            <a:off x="7164388" y="2119314"/>
            <a:ext cx="476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6" name="Line 204"/>
          <p:cNvSpPr>
            <a:spLocks noChangeShapeType="1"/>
          </p:cNvSpPr>
          <p:nvPr/>
        </p:nvSpPr>
        <p:spPr bwMode="auto">
          <a:xfrm flipV="1">
            <a:off x="7169150"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7" name="Line 205"/>
          <p:cNvSpPr>
            <a:spLocks noChangeShapeType="1"/>
          </p:cNvSpPr>
          <p:nvPr/>
        </p:nvSpPr>
        <p:spPr bwMode="auto">
          <a:xfrm>
            <a:off x="7169150" y="2119314"/>
            <a:ext cx="3333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8" name="Line 206"/>
          <p:cNvSpPr>
            <a:spLocks noChangeShapeType="1"/>
          </p:cNvSpPr>
          <p:nvPr/>
        </p:nvSpPr>
        <p:spPr bwMode="auto">
          <a:xfrm flipV="1">
            <a:off x="720248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29" name="Line 207"/>
          <p:cNvSpPr>
            <a:spLocks noChangeShapeType="1"/>
          </p:cNvSpPr>
          <p:nvPr/>
        </p:nvSpPr>
        <p:spPr bwMode="auto">
          <a:xfrm>
            <a:off x="7202488" y="2119314"/>
            <a:ext cx="2381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0" name="Line 208"/>
          <p:cNvSpPr>
            <a:spLocks noChangeShapeType="1"/>
          </p:cNvSpPr>
          <p:nvPr/>
        </p:nvSpPr>
        <p:spPr bwMode="auto">
          <a:xfrm flipV="1">
            <a:off x="7226300"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1" name="Line 209"/>
          <p:cNvSpPr>
            <a:spLocks noChangeShapeType="1"/>
          </p:cNvSpPr>
          <p:nvPr/>
        </p:nvSpPr>
        <p:spPr bwMode="auto">
          <a:xfrm>
            <a:off x="7226300" y="2119314"/>
            <a:ext cx="793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2" name="Line 210"/>
          <p:cNvSpPr>
            <a:spLocks noChangeShapeType="1"/>
          </p:cNvSpPr>
          <p:nvPr/>
        </p:nvSpPr>
        <p:spPr bwMode="auto">
          <a:xfrm flipV="1">
            <a:off x="723423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3" name="Line 211"/>
          <p:cNvSpPr>
            <a:spLocks noChangeShapeType="1"/>
          </p:cNvSpPr>
          <p:nvPr/>
        </p:nvSpPr>
        <p:spPr bwMode="auto">
          <a:xfrm>
            <a:off x="7234239" y="2119314"/>
            <a:ext cx="15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4" name="Line 212"/>
          <p:cNvSpPr>
            <a:spLocks noChangeShapeType="1"/>
          </p:cNvSpPr>
          <p:nvPr/>
        </p:nvSpPr>
        <p:spPr bwMode="auto">
          <a:xfrm flipV="1">
            <a:off x="7235825"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5" name="Line 213"/>
          <p:cNvSpPr>
            <a:spLocks noChangeShapeType="1"/>
          </p:cNvSpPr>
          <p:nvPr/>
        </p:nvSpPr>
        <p:spPr bwMode="auto">
          <a:xfrm>
            <a:off x="7235826" y="2119314"/>
            <a:ext cx="31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6" name="Line 214"/>
          <p:cNvSpPr>
            <a:spLocks noChangeShapeType="1"/>
          </p:cNvSpPr>
          <p:nvPr/>
        </p:nvSpPr>
        <p:spPr bwMode="auto">
          <a:xfrm flipV="1">
            <a:off x="7239000" y="206851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7" name="Line 215"/>
          <p:cNvSpPr>
            <a:spLocks noChangeShapeType="1"/>
          </p:cNvSpPr>
          <p:nvPr/>
        </p:nvSpPr>
        <p:spPr bwMode="auto">
          <a:xfrm>
            <a:off x="7239001" y="2119314"/>
            <a:ext cx="31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8" name="Line 216"/>
          <p:cNvSpPr>
            <a:spLocks noChangeShapeType="1"/>
          </p:cNvSpPr>
          <p:nvPr/>
        </p:nvSpPr>
        <p:spPr bwMode="auto">
          <a:xfrm flipV="1">
            <a:off x="7242175" y="206851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39" name="Line 217"/>
          <p:cNvSpPr>
            <a:spLocks noChangeShapeType="1"/>
          </p:cNvSpPr>
          <p:nvPr/>
        </p:nvSpPr>
        <p:spPr bwMode="auto">
          <a:xfrm>
            <a:off x="7242176" y="2119314"/>
            <a:ext cx="1746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0" name="Line 218"/>
          <p:cNvSpPr>
            <a:spLocks noChangeShapeType="1"/>
          </p:cNvSpPr>
          <p:nvPr/>
        </p:nvSpPr>
        <p:spPr bwMode="auto">
          <a:xfrm flipV="1">
            <a:off x="725963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1" name="Line 219"/>
          <p:cNvSpPr>
            <a:spLocks noChangeShapeType="1"/>
          </p:cNvSpPr>
          <p:nvPr/>
        </p:nvSpPr>
        <p:spPr bwMode="auto">
          <a:xfrm>
            <a:off x="7259639" y="2119314"/>
            <a:ext cx="396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2" name="Line 220"/>
          <p:cNvSpPr>
            <a:spLocks noChangeShapeType="1"/>
          </p:cNvSpPr>
          <p:nvPr/>
        </p:nvSpPr>
        <p:spPr bwMode="auto">
          <a:xfrm flipV="1">
            <a:off x="7299325"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3" name="Line 221"/>
          <p:cNvSpPr>
            <a:spLocks noChangeShapeType="1"/>
          </p:cNvSpPr>
          <p:nvPr/>
        </p:nvSpPr>
        <p:spPr bwMode="auto">
          <a:xfrm>
            <a:off x="7299326" y="2119314"/>
            <a:ext cx="2381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4" name="Line 222"/>
          <p:cNvSpPr>
            <a:spLocks noChangeShapeType="1"/>
          </p:cNvSpPr>
          <p:nvPr/>
        </p:nvSpPr>
        <p:spPr bwMode="auto">
          <a:xfrm flipV="1">
            <a:off x="7323138"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5" name="Line 223"/>
          <p:cNvSpPr>
            <a:spLocks noChangeShapeType="1"/>
          </p:cNvSpPr>
          <p:nvPr/>
        </p:nvSpPr>
        <p:spPr bwMode="auto">
          <a:xfrm>
            <a:off x="7323138" y="2119314"/>
            <a:ext cx="508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6" name="Line 224"/>
          <p:cNvSpPr>
            <a:spLocks noChangeShapeType="1"/>
          </p:cNvSpPr>
          <p:nvPr/>
        </p:nvSpPr>
        <p:spPr bwMode="auto">
          <a:xfrm flipV="1">
            <a:off x="737393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7" name="Line 225"/>
          <p:cNvSpPr>
            <a:spLocks noChangeShapeType="1"/>
          </p:cNvSpPr>
          <p:nvPr/>
        </p:nvSpPr>
        <p:spPr bwMode="auto">
          <a:xfrm>
            <a:off x="7373939" y="2119314"/>
            <a:ext cx="2063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8" name="Line 226"/>
          <p:cNvSpPr>
            <a:spLocks noChangeShapeType="1"/>
          </p:cNvSpPr>
          <p:nvPr/>
        </p:nvSpPr>
        <p:spPr bwMode="auto">
          <a:xfrm flipV="1">
            <a:off x="7394575"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49" name="Line 227"/>
          <p:cNvSpPr>
            <a:spLocks noChangeShapeType="1"/>
          </p:cNvSpPr>
          <p:nvPr/>
        </p:nvSpPr>
        <p:spPr bwMode="auto">
          <a:xfrm>
            <a:off x="7394575" y="2119314"/>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0" name="Line 228"/>
          <p:cNvSpPr>
            <a:spLocks noChangeShapeType="1"/>
          </p:cNvSpPr>
          <p:nvPr/>
        </p:nvSpPr>
        <p:spPr bwMode="auto">
          <a:xfrm flipV="1">
            <a:off x="7407275"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1" name="Line 229"/>
          <p:cNvSpPr>
            <a:spLocks noChangeShapeType="1"/>
          </p:cNvSpPr>
          <p:nvPr/>
        </p:nvSpPr>
        <p:spPr bwMode="auto">
          <a:xfrm>
            <a:off x="7407275" y="2119314"/>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2" name="Line 230"/>
          <p:cNvSpPr>
            <a:spLocks noChangeShapeType="1"/>
          </p:cNvSpPr>
          <p:nvPr/>
        </p:nvSpPr>
        <p:spPr bwMode="auto">
          <a:xfrm flipV="1">
            <a:off x="7419975" y="206851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3" name="Line 231"/>
          <p:cNvSpPr>
            <a:spLocks noChangeShapeType="1"/>
          </p:cNvSpPr>
          <p:nvPr/>
        </p:nvSpPr>
        <p:spPr bwMode="auto">
          <a:xfrm>
            <a:off x="7419976" y="2119314"/>
            <a:ext cx="1746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4" name="Line 232"/>
          <p:cNvSpPr>
            <a:spLocks noChangeShapeType="1"/>
          </p:cNvSpPr>
          <p:nvPr/>
        </p:nvSpPr>
        <p:spPr bwMode="auto">
          <a:xfrm flipV="1">
            <a:off x="743743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5" name="Line 233"/>
          <p:cNvSpPr>
            <a:spLocks noChangeShapeType="1"/>
          </p:cNvSpPr>
          <p:nvPr/>
        </p:nvSpPr>
        <p:spPr bwMode="auto">
          <a:xfrm>
            <a:off x="7437438" y="2119314"/>
            <a:ext cx="254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6" name="Line 234"/>
          <p:cNvSpPr>
            <a:spLocks noChangeShapeType="1"/>
          </p:cNvSpPr>
          <p:nvPr/>
        </p:nvSpPr>
        <p:spPr bwMode="auto">
          <a:xfrm flipV="1">
            <a:off x="746283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7" name="Line 235"/>
          <p:cNvSpPr>
            <a:spLocks noChangeShapeType="1"/>
          </p:cNvSpPr>
          <p:nvPr/>
        </p:nvSpPr>
        <p:spPr bwMode="auto">
          <a:xfrm>
            <a:off x="7462839" y="2119314"/>
            <a:ext cx="15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8" name="Line 236"/>
          <p:cNvSpPr>
            <a:spLocks noChangeShapeType="1"/>
          </p:cNvSpPr>
          <p:nvPr/>
        </p:nvSpPr>
        <p:spPr bwMode="auto">
          <a:xfrm flipV="1">
            <a:off x="7464425" y="206851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59" name="Line 237"/>
          <p:cNvSpPr>
            <a:spLocks noChangeShapeType="1"/>
          </p:cNvSpPr>
          <p:nvPr/>
        </p:nvSpPr>
        <p:spPr bwMode="auto">
          <a:xfrm>
            <a:off x="7464425" y="2119314"/>
            <a:ext cx="190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0" name="Line 238"/>
          <p:cNvSpPr>
            <a:spLocks noChangeShapeType="1"/>
          </p:cNvSpPr>
          <p:nvPr/>
        </p:nvSpPr>
        <p:spPr bwMode="auto">
          <a:xfrm flipV="1">
            <a:off x="7483475"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1" name="Line 239"/>
          <p:cNvSpPr>
            <a:spLocks noChangeShapeType="1"/>
          </p:cNvSpPr>
          <p:nvPr/>
        </p:nvSpPr>
        <p:spPr bwMode="auto">
          <a:xfrm>
            <a:off x="7483475" y="2119314"/>
            <a:ext cx="317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2" name="Line 240"/>
          <p:cNvSpPr>
            <a:spLocks noChangeShapeType="1"/>
          </p:cNvSpPr>
          <p:nvPr/>
        </p:nvSpPr>
        <p:spPr bwMode="auto">
          <a:xfrm flipV="1">
            <a:off x="7515225"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3" name="Line 241"/>
          <p:cNvSpPr>
            <a:spLocks noChangeShapeType="1"/>
          </p:cNvSpPr>
          <p:nvPr/>
        </p:nvSpPr>
        <p:spPr bwMode="auto">
          <a:xfrm>
            <a:off x="7515226" y="2119314"/>
            <a:ext cx="476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4" name="Line 242"/>
          <p:cNvSpPr>
            <a:spLocks noChangeShapeType="1"/>
          </p:cNvSpPr>
          <p:nvPr/>
        </p:nvSpPr>
        <p:spPr bwMode="auto">
          <a:xfrm flipV="1">
            <a:off x="751998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5" name="Line 243"/>
          <p:cNvSpPr>
            <a:spLocks noChangeShapeType="1"/>
          </p:cNvSpPr>
          <p:nvPr/>
        </p:nvSpPr>
        <p:spPr bwMode="auto">
          <a:xfrm>
            <a:off x="7519988" y="2119314"/>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6" name="Line 244"/>
          <p:cNvSpPr>
            <a:spLocks noChangeShapeType="1"/>
          </p:cNvSpPr>
          <p:nvPr/>
        </p:nvSpPr>
        <p:spPr bwMode="auto">
          <a:xfrm flipV="1">
            <a:off x="7526339" y="206851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7" name="Line 245"/>
          <p:cNvSpPr>
            <a:spLocks noChangeShapeType="1"/>
          </p:cNvSpPr>
          <p:nvPr/>
        </p:nvSpPr>
        <p:spPr bwMode="auto">
          <a:xfrm>
            <a:off x="7526339" y="2119314"/>
            <a:ext cx="2063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8" name="Line 246"/>
          <p:cNvSpPr>
            <a:spLocks noChangeShapeType="1"/>
          </p:cNvSpPr>
          <p:nvPr/>
        </p:nvSpPr>
        <p:spPr bwMode="auto">
          <a:xfrm flipV="1">
            <a:off x="7546975"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69" name="Line 247"/>
          <p:cNvSpPr>
            <a:spLocks noChangeShapeType="1"/>
          </p:cNvSpPr>
          <p:nvPr/>
        </p:nvSpPr>
        <p:spPr bwMode="auto">
          <a:xfrm>
            <a:off x="7546975" y="2119314"/>
            <a:ext cx="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0" name="Line 248"/>
          <p:cNvSpPr>
            <a:spLocks noChangeShapeType="1"/>
          </p:cNvSpPr>
          <p:nvPr/>
        </p:nvSpPr>
        <p:spPr bwMode="auto">
          <a:xfrm flipV="1">
            <a:off x="7546975"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1" name="Line 249"/>
          <p:cNvSpPr>
            <a:spLocks noChangeShapeType="1"/>
          </p:cNvSpPr>
          <p:nvPr/>
        </p:nvSpPr>
        <p:spPr bwMode="auto">
          <a:xfrm>
            <a:off x="7546976" y="2119314"/>
            <a:ext cx="476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2" name="Line 250"/>
          <p:cNvSpPr>
            <a:spLocks noChangeShapeType="1"/>
          </p:cNvSpPr>
          <p:nvPr/>
        </p:nvSpPr>
        <p:spPr bwMode="auto">
          <a:xfrm flipV="1">
            <a:off x="7551738" y="206851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3" name="Line 251"/>
          <p:cNvSpPr>
            <a:spLocks noChangeShapeType="1"/>
          </p:cNvSpPr>
          <p:nvPr/>
        </p:nvSpPr>
        <p:spPr bwMode="auto">
          <a:xfrm>
            <a:off x="7551739" y="2119314"/>
            <a:ext cx="2063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4" name="Line 252"/>
          <p:cNvSpPr>
            <a:spLocks noChangeShapeType="1"/>
          </p:cNvSpPr>
          <p:nvPr/>
        </p:nvSpPr>
        <p:spPr bwMode="auto">
          <a:xfrm>
            <a:off x="7572375" y="2119313"/>
            <a:ext cx="0" cy="3175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5" name="Line 253"/>
          <p:cNvSpPr>
            <a:spLocks noChangeShapeType="1"/>
          </p:cNvSpPr>
          <p:nvPr/>
        </p:nvSpPr>
        <p:spPr bwMode="auto">
          <a:xfrm>
            <a:off x="7572375" y="2151064"/>
            <a:ext cx="15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6" name="Line 254"/>
          <p:cNvSpPr>
            <a:spLocks noChangeShapeType="1"/>
          </p:cNvSpPr>
          <p:nvPr/>
        </p:nvSpPr>
        <p:spPr bwMode="auto">
          <a:xfrm flipV="1">
            <a:off x="7573963"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7" name="Line 255"/>
          <p:cNvSpPr>
            <a:spLocks noChangeShapeType="1"/>
          </p:cNvSpPr>
          <p:nvPr/>
        </p:nvSpPr>
        <p:spPr bwMode="auto">
          <a:xfrm flipV="1">
            <a:off x="7589839"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8" name="Line 256"/>
          <p:cNvSpPr>
            <a:spLocks noChangeShapeType="1"/>
          </p:cNvSpPr>
          <p:nvPr/>
        </p:nvSpPr>
        <p:spPr bwMode="auto">
          <a:xfrm>
            <a:off x="7573964" y="2151064"/>
            <a:ext cx="31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79" name="Line 257"/>
          <p:cNvSpPr>
            <a:spLocks noChangeShapeType="1"/>
          </p:cNvSpPr>
          <p:nvPr/>
        </p:nvSpPr>
        <p:spPr bwMode="auto">
          <a:xfrm flipV="1">
            <a:off x="7577139"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0" name="Line 258"/>
          <p:cNvSpPr>
            <a:spLocks noChangeShapeType="1"/>
          </p:cNvSpPr>
          <p:nvPr/>
        </p:nvSpPr>
        <p:spPr bwMode="auto">
          <a:xfrm>
            <a:off x="7577139" y="2151064"/>
            <a:ext cx="15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1" name="Line 259"/>
          <p:cNvSpPr>
            <a:spLocks noChangeShapeType="1"/>
          </p:cNvSpPr>
          <p:nvPr/>
        </p:nvSpPr>
        <p:spPr bwMode="auto">
          <a:xfrm flipV="1">
            <a:off x="7578725"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2" name="Line 260"/>
          <p:cNvSpPr>
            <a:spLocks noChangeShapeType="1"/>
          </p:cNvSpPr>
          <p:nvPr/>
        </p:nvSpPr>
        <p:spPr bwMode="auto">
          <a:xfrm>
            <a:off x="7578726" y="2151064"/>
            <a:ext cx="476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3" name="Line 261"/>
          <p:cNvSpPr>
            <a:spLocks noChangeShapeType="1"/>
          </p:cNvSpPr>
          <p:nvPr/>
        </p:nvSpPr>
        <p:spPr bwMode="auto">
          <a:xfrm flipV="1">
            <a:off x="7583489"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4" name="Line 262"/>
          <p:cNvSpPr>
            <a:spLocks noChangeShapeType="1"/>
          </p:cNvSpPr>
          <p:nvPr/>
        </p:nvSpPr>
        <p:spPr bwMode="auto">
          <a:xfrm>
            <a:off x="7583489" y="2151064"/>
            <a:ext cx="2063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5" name="Line 263"/>
          <p:cNvSpPr>
            <a:spLocks noChangeShapeType="1"/>
          </p:cNvSpPr>
          <p:nvPr/>
        </p:nvSpPr>
        <p:spPr bwMode="auto">
          <a:xfrm flipV="1">
            <a:off x="7604125"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6" name="Line 264"/>
          <p:cNvSpPr>
            <a:spLocks noChangeShapeType="1"/>
          </p:cNvSpPr>
          <p:nvPr/>
        </p:nvSpPr>
        <p:spPr bwMode="auto">
          <a:xfrm>
            <a:off x="7604126" y="2151064"/>
            <a:ext cx="952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7" name="Line 265"/>
          <p:cNvSpPr>
            <a:spLocks noChangeShapeType="1"/>
          </p:cNvSpPr>
          <p:nvPr/>
        </p:nvSpPr>
        <p:spPr bwMode="auto">
          <a:xfrm flipV="1">
            <a:off x="7613650"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8" name="Line 266"/>
          <p:cNvSpPr>
            <a:spLocks noChangeShapeType="1"/>
          </p:cNvSpPr>
          <p:nvPr/>
        </p:nvSpPr>
        <p:spPr bwMode="auto">
          <a:xfrm>
            <a:off x="7613650" y="2151064"/>
            <a:ext cx="15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89" name="Line 267"/>
          <p:cNvSpPr>
            <a:spLocks noChangeShapeType="1"/>
          </p:cNvSpPr>
          <p:nvPr/>
        </p:nvSpPr>
        <p:spPr bwMode="auto">
          <a:xfrm flipV="1">
            <a:off x="7615238"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0" name="Line 268"/>
          <p:cNvSpPr>
            <a:spLocks noChangeShapeType="1"/>
          </p:cNvSpPr>
          <p:nvPr/>
        </p:nvSpPr>
        <p:spPr bwMode="auto">
          <a:xfrm>
            <a:off x="7615239" y="2151064"/>
            <a:ext cx="3333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1" name="Line 269"/>
          <p:cNvSpPr>
            <a:spLocks noChangeShapeType="1"/>
          </p:cNvSpPr>
          <p:nvPr/>
        </p:nvSpPr>
        <p:spPr bwMode="auto">
          <a:xfrm flipV="1">
            <a:off x="7648575"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2" name="Line 270"/>
          <p:cNvSpPr>
            <a:spLocks noChangeShapeType="1"/>
          </p:cNvSpPr>
          <p:nvPr/>
        </p:nvSpPr>
        <p:spPr bwMode="auto">
          <a:xfrm>
            <a:off x="7648575" y="2151064"/>
            <a:ext cx="190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3" name="Line 271"/>
          <p:cNvSpPr>
            <a:spLocks noChangeShapeType="1"/>
          </p:cNvSpPr>
          <p:nvPr/>
        </p:nvSpPr>
        <p:spPr bwMode="auto">
          <a:xfrm flipV="1">
            <a:off x="7667625"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4" name="Line 272"/>
          <p:cNvSpPr>
            <a:spLocks noChangeShapeType="1"/>
          </p:cNvSpPr>
          <p:nvPr/>
        </p:nvSpPr>
        <p:spPr bwMode="auto">
          <a:xfrm>
            <a:off x="7667625" y="2151064"/>
            <a:ext cx="254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5" name="Line 273"/>
          <p:cNvSpPr>
            <a:spLocks noChangeShapeType="1"/>
          </p:cNvSpPr>
          <p:nvPr/>
        </p:nvSpPr>
        <p:spPr bwMode="auto">
          <a:xfrm flipV="1">
            <a:off x="7693025"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6" name="Line 274"/>
          <p:cNvSpPr>
            <a:spLocks noChangeShapeType="1"/>
          </p:cNvSpPr>
          <p:nvPr/>
        </p:nvSpPr>
        <p:spPr bwMode="auto">
          <a:xfrm>
            <a:off x="7693025" y="2151064"/>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7" name="Line 275"/>
          <p:cNvSpPr>
            <a:spLocks noChangeShapeType="1"/>
          </p:cNvSpPr>
          <p:nvPr/>
        </p:nvSpPr>
        <p:spPr bwMode="auto">
          <a:xfrm flipV="1">
            <a:off x="7705725"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8" name="Line 276"/>
          <p:cNvSpPr>
            <a:spLocks noChangeShapeType="1"/>
          </p:cNvSpPr>
          <p:nvPr/>
        </p:nvSpPr>
        <p:spPr bwMode="auto">
          <a:xfrm>
            <a:off x="7705725" y="2151064"/>
            <a:ext cx="190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899" name="Line 277"/>
          <p:cNvSpPr>
            <a:spLocks noChangeShapeType="1"/>
          </p:cNvSpPr>
          <p:nvPr/>
        </p:nvSpPr>
        <p:spPr bwMode="auto">
          <a:xfrm flipV="1">
            <a:off x="7724775"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0" name="Line 278"/>
          <p:cNvSpPr>
            <a:spLocks noChangeShapeType="1"/>
          </p:cNvSpPr>
          <p:nvPr/>
        </p:nvSpPr>
        <p:spPr bwMode="auto">
          <a:xfrm>
            <a:off x="7724775" y="2151064"/>
            <a:ext cx="3333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1" name="Line 279"/>
          <p:cNvSpPr>
            <a:spLocks noChangeShapeType="1"/>
          </p:cNvSpPr>
          <p:nvPr/>
        </p:nvSpPr>
        <p:spPr bwMode="auto">
          <a:xfrm flipV="1">
            <a:off x="7758113"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2" name="Line 280"/>
          <p:cNvSpPr>
            <a:spLocks noChangeShapeType="1"/>
          </p:cNvSpPr>
          <p:nvPr/>
        </p:nvSpPr>
        <p:spPr bwMode="auto">
          <a:xfrm flipV="1">
            <a:off x="7773989"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3" name="Line 281"/>
          <p:cNvSpPr>
            <a:spLocks noChangeShapeType="1"/>
          </p:cNvSpPr>
          <p:nvPr/>
        </p:nvSpPr>
        <p:spPr bwMode="auto">
          <a:xfrm>
            <a:off x="7758113" y="2151064"/>
            <a:ext cx="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4" name="Line 282"/>
          <p:cNvSpPr>
            <a:spLocks noChangeShapeType="1"/>
          </p:cNvSpPr>
          <p:nvPr/>
        </p:nvSpPr>
        <p:spPr bwMode="auto">
          <a:xfrm flipV="1">
            <a:off x="7758114"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5" name="Line 283"/>
          <p:cNvSpPr>
            <a:spLocks noChangeShapeType="1"/>
          </p:cNvSpPr>
          <p:nvPr/>
        </p:nvSpPr>
        <p:spPr bwMode="auto">
          <a:xfrm>
            <a:off x="7758113" y="2151064"/>
            <a:ext cx="476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6" name="Line 284"/>
          <p:cNvSpPr>
            <a:spLocks noChangeShapeType="1"/>
          </p:cNvSpPr>
          <p:nvPr/>
        </p:nvSpPr>
        <p:spPr bwMode="auto">
          <a:xfrm flipV="1">
            <a:off x="7762875"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7" name="Line 285"/>
          <p:cNvSpPr>
            <a:spLocks noChangeShapeType="1"/>
          </p:cNvSpPr>
          <p:nvPr/>
        </p:nvSpPr>
        <p:spPr bwMode="auto">
          <a:xfrm flipV="1">
            <a:off x="7778750"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8" name="Line 286"/>
          <p:cNvSpPr>
            <a:spLocks noChangeShapeType="1"/>
          </p:cNvSpPr>
          <p:nvPr/>
        </p:nvSpPr>
        <p:spPr bwMode="auto">
          <a:xfrm flipV="1">
            <a:off x="7794625"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09" name="Line 287"/>
          <p:cNvSpPr>
            <a:spLocks noChangeShapeType="1"/>
          </p:cNvSpPr>
          <p:nvPr/>
        </p:nvSpPr>
        <p:spPr bwMode="auto">
          <a:xfrm>
            <a:off x="7762875" y="2151064"/>
            <a:ext cx="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0" name="Line 288"/>
          <p:cNvSpPr>
            <a:spLocks noChangeShapeType="1"/>
          </p:cNvSpPr>
          <p:nvPr/>
        </p:nvSpPr>
        <p:spPr bwMode="auto">
          <a:xfrm flipV="1">
            <a:off x="7762875"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1" name="Line 289"/>
          <p:cNvSpPr>
            <a:spLocks noChangeShapeType="1"/>
          </p:cNvSpPr>
          <p:nvPr/>
        </p:nvSpPr>
        <p:spPr bwMode="auto">
          <a:xfrm>
            <a:off x="7762875" y="2151064"/>
            <a:ext cx="15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2" name="Line 290"/>
          <p:cNvSpPr>
            <a:spLocks noChangeShapeType="1"/>
          </p:cNvSpPr>
          <p:nvPr/>
        </p:nvSpPr>
        <p:spPr bwMode="auto">
          <a:xfrm flipV="1">
            <a:off x="7764463"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3" name="Line 291"/>
          <p:cNvSpPr>
            <a:spLocks noChangeShapeType="1"/>
          </p:cNvSpPr>
          <p:nvPr/>
        </p:nvSpPr>
        <p:spPr bwMode="auto">
          <a:xfrm flipV="1">
            <a:off x="7780339"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4" name="Line 292"/>
          <p:cNvSpPr>
            <a:spLocks noChangeShapeType="1"/>
          </p:cNvSpPr>
          <p:nvPr/>
        </p:nvSpPr>
        <p:spPr bwMode="auto">
          <a:xfrm>
            <a:off x="7764464" y="2151064"/>
            <a:ext cx="15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5" name="Line 293"/>
          <p:cNvSpPr>
            <a:spLocks noChangeShapeType="1"/>
          </p:cNvSpPr>
          <p:nvPr/>
        </p:nvSpPr>
        <p:spPr bwMode="auto">
          <a:xfrm flipV="1">
            <a:off x="7766050"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6" name="Line 294"/>
          <p:cNvSpPr>
            <a:spLocks noChangeShapeType="1"/>
          </p:cNvSpPr>
          <p:nvPr/>
        </p:nvSpPr>
        <p:spPr bwMode="auto">
          <a:xfrm>
            <a:off x="7766051" y="2151064"/>
            <a:ext cx="476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7" name="Line 295"/>
          <p:cNvSpPr>
            <a:spLocks noChangeShapeType="1"/>
          </p:cNvSpPr>
          <p:nvPr/>
        </p:nvSpPr>
        <p:spPr bwMode="auto">
          <a:xfrm flipV="1">
            <a:off x="7770813"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8" name="Line 296"/>
          <p:cNvSpPr>
            <a:spLocks noChangeShapeType="1"/>
          </p:cNvSpPr>
          <p:nvPr/>
        </p:nvSpPr>
        <p:spPr bwMode="auto">
          <a:xfrm>
            <a:off x="7770813" y="2151064"/>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19" name="Line 297"/>
          <p:cNvSpPr>
            <a:spLocks noChangeShapeType="1"/>
          </p:cNvSpPr>
          <p:nvPr/>
        </p:nvSpPr>
        <p:spPr bwMode="auto">
          <a:xfrm flipV="1">
            <a:off x="7777163"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0" name="Line 298"/>
          <p:cNvSpPr>
            <a:spLocks noChangeShapeType="1"/>
          </p:cNvSpPr>
          <p:nvPr/>
        </p:nvSpPr>
        <p:spPr bwMode="auto">
          <a:xfrm>
            <a:off x="7777164" y="2151064"/>
            <a:ext cx="31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1" name="Line 299"/>
          <p:cNvSpPr>
            <a:spLocks noChangeShapeType="1"/>
          </p:cNvSpPr>
          <p:nvPr/>
        </p:nvSpPr>
        <p:spPr bwMode="auto">
          <a:xfrm flipV="1">
            <a:off x="7780338"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2" name="Line 300"/>
          <p:cNvSpPr>
            <a:spLocks noChangeShapeType="1"/>
          </p:cNvSpPr>
          <p:nvPr/>
        </p:nvSpPr>
        <p:spPr bwMode="auto">
          <a:xfrm>
            <a:off x="7780339" y="2151064"/>
            <a:ext cx="142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3" name="Line 301"/>
          <p:cNvSpPr>
            <a:spLocks noChangeShapeType="1"/>
          </p:cNvSpPr>
          <p:nvPr/>
        </p:nvSpPr>
        <p:spPr bwMode="auto">
          <a:xfrm flipV="1">
            <a:off x="7794625" y="2100263"/>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4" name="Line 302"/>
          <p:cNvSpPr>
            <a:spLocks noChangeShapeType="1"/>
          </p:cNvSpPr>
          <p:nvPr/>
        </p:nvSpPr>
        <p:spPr bwMode="auto">
          <a:xfrm>
            <a:off x="7794625" y="2151064"/>
            <a:ext cx="4603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5" name="Line 303"/>
          <p:cNvSpPr>
            <a:spLocks noChangeShapeType="1"/>
          </p:cNvSpPr>
          <p:nvPr/>
        </p:nvSpPr>
        <p:spPr bwMode="auto">
          <a:xfrm flipV="1">
            <a:off x="7840663"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6" name="Line 304"/>
          <p:cNvSpPr>
            <a:spLocks noChangeShapeType="1"/>
          </p:cNvSpPr>
          <p:nvPr/>
        </p:nvSpPr>
        <p:spPr bwMode="auto">
          <a:xfrm>
            <a:off x="7840664" y="2151064"/>
            <a:ext cx="158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7" name="Line 305"/>
          <p:cNvSpPr>
            <a:spLocks noChangeShapeType="1"/>
          </p:cNvSpPr>
          <p:nvPr/>
        </p:nvSpPr>
        <p:spPr bwMode="auto">
          <a:xfrm flipV="1">
            <a:off x="7856539"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8" name="Line 306"/>
          <p:cNvSpPr>
            <a:spLocks noChangeShapeType="1"/>
          </p:cNvSpPr>
          <p:nvPr/>
        </p:nvSpPr>
        <p:spPr bwMode="auto">
          <a:xfrm>
            <a:off x="7856539" y="2151064"/>
            <a:ext cx="952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29" name="Line 307"/>
          <p:cNvSpPr>
            <a:spLocks noChangeShapeType="1"/>
          </p:cNvSpPr>
          <p:nvPr/>
        </p:nvSpPr>
        <p:spPr bwMode="auto">
          <a:xfrm flipV="1">
            <a:off x="7866064"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0" name="Line 308"/>
          <p:cNvSpPr>
            <a:spLocks noChangeShapeType="1"/>
          </p:cNvSpPr>
          <p:nvPr/>
        </p:nvSpPr>
        <p:spPr bwMode="auto">
          <a:xfrm>
            <a:off x="7866063" y="2151064"/>
            <a:ext cx="6826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1" name="Line 309"/>
          <p:cNvSpPr>
            <a:spLocks noChangeShapeType="1"/>
          </p:cNvSpPr>
          <p:nvPr/>
        </p:nvSpPr>
        <p:spPr bwMode="auto">
          <a:xfrm flipV="1">
            <a:off x="7934325"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2" name="Line 310"/>
          <p:cNvSpPr>
            <a:spLocks noChangeShapeType="1"/>
          </p:cNvSpPr>
          <p:nvPr/>
        </p:nvSpPr>
        <p:spPr bwMode="auto">
          <a:xfrm>
            <a:off x="7934326" y="2151064"/>
            <a:ext cx="277813" cy="1587"/>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3" name="Line 311"/>
          <p:cNvSpPr>
            <a:spLocks noChangeShapeType="1"/>
          </p:cNvSpPr>
          <p:nvPr/>
        </p:nvSpPr>
        <p:spPr bwMode="auto">
          <a:xfrm flipV="1">
            <a:off x="8212138" y="2100263"/>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4" name="Line 312"/>
          <p:cNvSpPr>
            <a:spLocks noChangeShapeType="1"/>
          </p:cNvSpPr>
          <p:nvPr/>
        </p:nvSpPr>
        <p:spPr bwMode="auto">
          <a:xfrm>
            <a:off x="7551738" y="2152650"/>
            <a:ext cx="773112" cy="0"/>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5" name="Line 313"/>
          <p:cNvSpPr>
            <a:spLocks noChangeShapeType="1"/>
          </p:cNvSpPr>
          <p:nvPr/>
        </p:nvSpPr>
        <p:spPr bwMode="auto">
          <a:xfrm>
            <a:off x="8304214" y="2151063"/>
            <a:ext cx="1587" cy="55562"/>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6" name="Line 314"/>
          <p:cNvSpPr>
            <a:spLocks noChangeShapeType="1"/>
          </p:cNvSpPr>
          <p:nvPr/>
        </p:nvSpPr>
        <p:spPr bwMode="auto">
          <a:xfrm>
            <a:off x="8293101" y="2208213"/>
            <a:ext cx="492125" cy="0"/>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7" name="Line 315"/>
          <p:cNvSpPr>
            <a:spLocks noChangeShapeType="1"/>
          </p:cNvSpPr>
          <p:nvPr/>
        </p:nvSpPr>
        <p:spPr bwMode="auto">
          <a:xfrm>
            <a:off x="8785225" y="2206626"/>
            <a:ext cx="1588" cy="55563"/>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8" name="Line 316"/>
          <p:cNvSpPr>
            <a:spLocks noChangeShapeType="1"/>
          </p:cNvSpPr>
          <p:nvPr/>
        </p:nvSpPr>
        <p:spPr bwMode="auto">
          <a:xfrm>
            <a:off x="8785225" y="2262189"/>
            <a:ext cx="793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39" name="Line 317"/>
          <p:cNvSpPr>
            <a:spLocks noChangeShapeType="1"/>
          </p:cNvSpPr>
          <p:nvPr/>
        </p:nvSpPr>
        <p:spPr bwMode="auto">
          <a:xfrm flipV="1">
            <a:off x="8793163"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0" name="Line 318"/>
          <p:cNvSpPr>
            <a:spLocks noChangeShapeType="1"/>
          </p:cNvSpPr>
          <p:nvPr/>
        </p:nvSpPr>
        <p:spPr bwMode="auto">
          <a:xfrm>
            <a:off x="8793163" y="2262189"/>
            <a:ext cx="254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1" name="Line 319"/>
          <p:cNvSpPr>
            <a:spLocks noChangeShapeType="1"/>
          </p:cNvSpPr>
          <p:nvPr/>
        </p:nvSpPr>
        <p:spPr bwMode="auto">
          <a:xfrm flipV="1">
            <a:off x="8818564" y="22113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2" name="Line 320"/>
          <p:cNvSpPr>
            <a:spLocks noChangeShapeType="1"/>
          </p:cNvSpPr>
          <p:nvPr/>
        </p:nvSpPr>
        <p:spPr bwMode="auto">
          <a:xfrm>
            <a:off x="8818564" y="2262189"/>
            <a:ext cx="2063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3" name="Line 321"/>
          <p:cNvSpPr>
            <a:spLocks noChangeShapeType="1"/>
          </p:cNvSpPr>
          <p:nvPr/>
        </p:nvSpPr>
        <p:spPr bwMode="auto">
          <a:xfrm flipV="1">
            <a:off x="8839200"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4" name="Line 322"/>
          <p:cNvSpPr>
            <a:spLocks noChangeShapeType="1"/>
          </p:cNvSpPr>
          <p:nvPr/>
        </p:nvSpPr>
        <p:spPr bwMode="auto">
          <a:xfrm>
            <a:off x="8839200" y="2262189"/>
            <a:ext cx="15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5" name="Line 323"/>
          <p:cNvSpPr>
            <a:spLocks noChangeShapeType="1"/>
          </p:cNvSpPr>
          <p:nvPr/>
        </p:nvSpPr>
        <p:spPr bwMode="auto">
          <a:xfrm flipV="1">
            <a:off x="8840788"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6" name="Line 324"/>
          <p:cNvSpPr>
            <a:spLocks noChangeShapeType="1"/>
          </p:cNvSpPr>
          <p:nvPr/>
        </p:nvSpPr>
        <p:spPr bwMode="auto">
          <a:xfrm>
            <a:off x="8840788" y="2262189"/>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7" name="Line 325"/>
          <p:cNvSpPr>
            <a:spLocks noChangeShapeType="1"/>
          </p:cNvSpPr>
          <p:nvPr/>
        </p:nvSpPr>
        <p:spPr bwMode="auto">
          <a:xfrm flipV="1">
            <a:off x="8853489" y="22113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8" name="Line 326"/>
          <p:cNvSpPr>
            <a:spLocks noChangeShapeType="1"/>
          </p:cNvSpPr>
          <p:nvPr/>
        </p:nvSpPr>
        <p:spPr bwMode="auto">
          <a:xfrm flipV="1">
            <a:off x="8870950"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49" name="Line 327"/>
          <p:cNvSpPr>
            <a:spLocks noChangeShapeType="1"/>
          </p:cNvSpPr>
          <p:nvPr/>
        </p:nvSpPr>
        <p:spPr bwMode="auto">
          <a:xfrm>
            <a:off x="8853488" y="2262189"/>
            <a:ext cx="1111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0" name="Line 328"/>
          <p:cNvSpPr>
            <a:spLocks noChangeShapeType="1"/>
          </p:cNvSpPr>
          <p:nvPr/>
        </p:nvSpPr>
        <p:spPr bwMode="auto">
          <a:xfrm flipV="1">
            <a:off x="8864600"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1" name="Line 329"/>
          <p:cNvSpPr>
            <a:spLocks noChangeShapeType="1"/>
          </p:cNvSpPr>
          <p:nvPr/>
        </p:nvSpPr>
        <p:spPr bwMode="auto">
          <a:xfrm>
            <a:off x="8864600" y="2262189"/>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2" name="Line 330"/>
          <p:cNvSpPr>
            <a:spLocks noChangeShapeType="1"/>
          </p:cNvSpPr>
          <p:nvPr/>
        </p:nvSpPr>
        <p:spPr bwMode="auto">
          <a:xfrm flipV="1">
            <a:off x="8870950"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3" name="Line 331"/>
          <p:cNvSpPr>
            <a:spLocks noChangeShapeType="1"/>
          </p:cNvSpPr>
          <p:nvPr/>
        </p:nvSpPr>
        <p:spPr bwMode="auto">
          <a:xfrm>
            <a:off x="8870950" y="2262189"/>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4" name="Line 332"/>
          <p:cNvSpPr>
            <a:spLocks noChangeShapeType="1"/>
          </p:cNvSpPr>
          <p:nvPr/>
        </p:nvSpPr>
        <p:spPr bwMode="auto">
          <a:xfrm flipV="1">
            <a:off x="8883650"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5" name="Line 333"/>
          <p:cNvSpPr>
            <a:spLocks noChangeShapeType="1"/>
          </p:cNvSpPr>
          <p:nvPr/>
        </p:nvSpPr>
        <p:spPr bwMode="auto">
          <a:xfrm flipV="1">
            <a:off x="8901113"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6" name="Line 334"/>
          <p:cNvSpPr>
            <a:spLocks noChangeShapeType="1"/>
          </p:cNvSpPr>
          <p:nvPr/>
        </p:nvSpPr>
        <p:spPr bwMode="auto">
          <a:xfrm>
            <a:off x="8883651" y="2262189"/>
            <a:ext cx="31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7" name="Line 335"/>
          <p:cNvSpPr>
            <a:spLocks noChangeShapeType="1"/>
          </p:cNvSpPr>
          <p:nvPr/>
        </p:nvSpPr>
        <p:spPr bwMode="auto">
          <a:xfrm flipV="1">
            <a:off x="8886825"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8" name="Line 336"/>
          <p:cNvSpPr>
            <a:spLocks noChangeShapeType="1"/>
          </p:cNvSpPr>
          <p:nvPr/>
        </p:nvSpPr>
        <p:spPr bwMode="auto">
          <a:xfrm>
            <a:off x="8886826" y="2262189"/>
            <a:ext cx="4763"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59" name="Line 337"/>
          <p:cNvSpPr>
            <a:spLocks noChangeShapeType="1"/>
          </p:cNvSpPr>
          <p:nvPr/>
        </p:nvSpPr>
        <p:spPr bwMode="auto">
          <a:xfrm flipV="1">
            <a:off x="8891588"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0" name="Line 338"/>
          <p:cNvSpPr>
            <a:spLocks noChangeShapeType="1"/>
          </p:cNvSpPr>
          <p:nvPr/>
        </p:nvSpPr>
        <p:spPr bwMode="auto">
          <a:xfrm>
            <a:off x="8891589" y="2262189"/>
            <a:ext cx="31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1" name="Line 339"/>
          <p:cNvSpPr>
            <a:spLocks noChangeShapeType="1"/>
          </p:cNvSpPr>
          <p:nvPr/>
        </p:nvSpPr>
        <p:spPr bwMode="auto">
          <a:xfrm flipV="1">
            <a:off x="8894764" y="22113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2" name="Line 340"/>
          <p:cNvSpPr>
            <a:spLocks noChangeShapeType="1"/>
          </p:cNvSpPr>
          <p:nvPr/>
        </p:nvSpPr>
        <p:spPr bwMode="auto">
          <a:xfrm>
            <a:off x="8894764" y="2262189"/>
            <a:ext cx="1587"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3" name="Line 341"/>
          <p:cNvSpPr>
            <a:spLocks noChangeShapeType="1"/>
          </p:cNvSpPr>
          <p:nvPr/>
        </p:nvSpPr>
        <p:spPr bwMode="auto">
          <a:xfrm flipV="1">
            <a:off x="8896350"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4" name="Line 342"/>
          <p:cNvSpPr>
            <a:spLocks noChangeShapeType="1"/>
          </p:cNvSpPr>
          <p:nvPr/>
        </p:nvSpPr>
        <p:spPr bwMode="auto">
          <a:xfrm flipV="1">
            <a:off x="8912225"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5" name="Line 343"/>
          <p:cNvSpPr>
            <a:spLocks noChangeShapeType="1"/>
          </p:cNvSpPr>
          <p:nvPr/>
        </p:nvSpPr>
        <p:spPr bwMode="auto">
          <a:xfrm>
            <a:off x="8896350" y="2262189"/>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6" name="Line 344"/>
          <p:cNvSpPr>
            <a:spLocks noChangeShapeType="1"/>
          </p:cNvSpPr>
          <p:nvPr/>
        </p:nvSpPr>
        <p:spPr bwMode="auto">
          <a:xfrm flipV="1">
            <a:off x="8902700"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7" name="Line 345"/>
          <p:cNvSpPr>
            <a:spLocks noChangeShapeType="1"/>
          </p:cNvSpPr>
          <p:nvPr/>
        </p:nvSpPr>
        <p:spPr bwMode="auto">
          <a:xfrm>
            <a:off x="8902700" y="2262189"/>
            <a:ext cx="190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8" name="Line 346"/>
          <p:cNvSpPr>
            <a:spLocks noChangeShapeType="1"/>
          </p:cNvSpPr>
          <p:nvPr/>
        </p:nvSpPr>
        <p:spPr bwMode="auto">
          <a:xfrm flipV="1">
            <a:off x="8921750"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69" name="Line 347"/>
          <p:cNvSpPr>
            <a:spLocks noChangeShapeType="1"/>
          </p:cNvSpPr>
          <p:nvPr/>
        </p:nvSpPr>
        <p:spPr bwMode="auto">
          <a:xfrm>
            <a:off x="8921750" y="2262189"/>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0" name="Line 348"/>
          <p:cNvSpPr>
            <a:spLocks noChangeShapeType="1"/>
          </p:cNvSpPr>
          <p:nvPr/>
        </p:nvSpPr>
        <p:spPr bwMode="auto">
          <a:xfrm flipV="1">
            <a:off x="8928100"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1" name="Line 349"/>
          <p:cNvSpPr>
            <a:spLocks noChangeShapeType="1"/>
          </p:cNvSpPr>
          <p:nvPr/>
        </p:nvSpPr>
        <p:spPr bwMode="auto">
          <a:xfrm>
            <a:off x="8928100" y="2262189"/>
            <a:ext cx="762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2" name="Line 350"/>
          <p:cNvSpPr>
            <a:spLocks noChangeShapeType="1"/>
          </p:cNvSpPr>
          <p:nvPr/>
        </p:nvSpPr>
        <p:spPr bwMode="auto">
          <a:xfrm flipV="1">
            <a:off x="9004300"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3" name="Line 351"/>
          <p:cNvSpPr>
            <a:spLocks noChangeShapeType="1"/>
          </p:cNvSpPr>
          <p:nvPr/>
        </p:nvSpPr>
        <p:spPr bwMode="auto">
          <a:xfrm>
            <a:off x="9004300" y="2262189"/>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4" name="Line 352"/>
          <p:cNvSpPr>
            <a:spLocks noChangeShapeType="1"/>
          </p:cNvSpPr>
          <p:nvPr/>
        </p:nvSpPr>
        <p:spPr bwMode="auto">
          <a:xfrm flipV="1">
            <a:off x="9010650"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5" name="Line 353"/>
          <p:cNvSpPr>
            <a:spLocks noChangeShapeType="1"/>
          </p:cNvSpPr>
          <p:nvPr/>
        </p:nvSpPr>
        <p:spPr bwMode="auto">
          <a:xfrm>
            <a:off x="9010650" y="2262189"/>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6" name="Line 354"/>
          <p:cNvSpPr>
            <a:spLocks noChangeShapeType="1"/>
          </p:cNvSpPr>
          <p:nvPr/>
        </p:nvSpPr>
        <p:spPr bwMode="auto">
          <a:xfrm flipV="1">
            <a:off x="9023350"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7" name="Line 355"/>
          <p:cNvSpPr>
            <a:spLocks noChangeShapeType="1"/>
          </p:cNvSpPr>
          <p:nvPr/>
        </p:nvSpPr>
        <p:spPr bwMode="auto">
          <a:xfrm>
            <a:off x="9023351" y="2262189"/>
            <a:ext cx="317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8" name="Line 356"/>
          <p:cNvSpPr>
            <a:spLocks noChangeShapeType="1"/>
          </p:cNvSpPr>
          <p:nvPr/>
        </p:nvSpPr>
        <p:spPr bwMode="auto">
          <a:xfrm flipV="1">
            <a:off x="9026525"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79" name="Line 357"/>
          <p:cNvSpPr>
            <a:spLocks noChangeShapeType="1"/>
          </p:cNvSpPr>
          <p:nvPr/>
        </p:nvSpPr>
        <p:spPr bwMode="auto">
          <a:xfrm>
            <a:off x="9026525" y="2262189"/>
            <a:ext cx="142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0" name="Line 358"/>
          <p:cNvSpPr>
            <a:spLocks noChangeShapeType="1"/>
          </p:cNvSpPr>
          <p:nvPr/>
        </p:nvSpPr>
        <p:spPr bwMode="auto">
          <a:xfrm flipV="1">
            <a:off x="9040814" y="22113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1" name="Line 359"/>
          <p:cNvSpPr>
            <a:spLocks noChangeShapeType="1"/>
          </p:cNvSpPr>
          <p:nvPr/>
        </p:nvSpPr>
        <p:spPr bwMode="auto">
          <a:xfrm>
            <a:off x="9040814" y="2262189"/>
            <a:ext cx="9525"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2" name="Line 360"/>
          <p:cNvSpPr>
            <a:spLocks noChangeShapeType="1"/>
          </p:cNvSpPr>
          <p:nvPr/>
        </p:nvSpPr>
        <p:spPr bwMode="auto">
          <a:xfrm flipV="1">
            <a:off x="9050338"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3" name="Line 361"/>
          <p:cNvSpPr>
            <a:spLocks noChangeShapeType="1"/>
          </p:cNvSpPr>
          <p:nvPr/>
        </p:nvSpPr>
        <p:spPr bwMode="auto">
          <a:xfrm>
            <a:off x="9050338" y="2262189"/>
            <a:ext cx="1746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4" name="Line 362"/>
          <p:cNvSpPr>
            <a:spLocks noChangeShapeType="1"/>
          </p:cNvSpPr>
          <p:nvPr/>
        </p:nvSpPr>
        <p:spPr bwMode="auto">
          <a:xfrm flipV="1">
            <a:off x="9067800"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5" name="Line 363"/>
          <p:cNvSpPr>
            <a:spLocks noChangeShapeType="1"/>
          </p:cNvSpPr>
          <p:nvPr/>
        </p:nvSpPr>
        <p:spPr bwMode="auto">
          <a:xfrm>
            <a:off x="9067800" y="2262189"/>
            <a:ext cx="1588"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6" name="Line 364"/>
          <p:cNvSpPr>
            <a:spLocks noChangeShapeType="1"/>
          </p:cNvSpPr>
          <p:nvPr/>
        </p:nvSpPr>
        <p:spPr bwMode="auto">
          <a:xfrm flipV="1">
            <a:off x="9069388"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7" name="Line 365"/>
          <p:cNvSpPr>
            <a:spLocks noChangeShapeType="1"/>
          </p:cNvSpPr>
          <p:nvPr/>
        </p:nvSpPr>
        <p:spPr bwMode="auto">
          <a:xfrm>
            <a:off x="9069388" y="2262189"/>
            <a:ext cx="1270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8" name="Line 366"/>
          <p:cNvSpPr>
            <a:spLocks noChangeShapeType="1"/>
          </p:cNvSpPr>
          <p:nvPr/>
        </p:nvSpPr>
        <p:spPr bwMode="auto">
          <a:xfrm flipV="1">
            <a:off x="9082089" y="22113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89" name="Line 367"/>
          <p:cNvSpPr>
            <a:spLocks noChangeShapeType="1"/>
          </p:cNvSpPr>
          <p:nvPr/>
        </p:nvSpPr>
        <p:spPr bwMode="auto">
          <a:xfrm>
            <a:off x="9082088" y="2262189"/>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0" name="Line 368"/>
          <p:cNvSpPr>
            <a:spLocks noChangeShapeType="1"/>
          </p:cNvSpPr>
          <p:nvPr/>
        </p:nvSpPr>
        <p:spPr bwMode="auto">
          <a:xfrm flipV="1">
            <a:off x="9088438"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1" name="Line 369"/>
          <p:cNvSpPr>
            <a:spLocks noChangeShapeType="1"/>
          </p:cNvSpPr>
          <p:nvPr/>
        </p:nvSpPr>
        <p:spPr bwMode="auto">
          <a:xfrm>
            <a:off x="9088438" y="2262189"/>
            <a:ext cx="6350"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2" name="Line 370"/>
          <p:cNvSpPr>
            <a:spLocks noChangeShapeType="1"/>
          </p:cNvSpPr>
          <p:nvPr/>
        </p:nvSpPr>
        <p:spPr bwMode="auto">
          <a:xfrm flipV="1">
            <a:off x="9094789" y="22113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3" name="Line 371"/>
          <p:cNvSpPr>
            <a:spLocks noChangeShapeType="1"/>
          </p:cNvSpPr>
          <p:nvPr/>
        </p:nvSpPr>
        <p:spPr bwMode="auto">
          <a:xfrm>
            <a:off x="9094789" y="2262189"/>
            <a:ext cx="155575" cy="1587"/>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4" name="Line 372"/>
          <p:cNvSpPr>
            <a:spLocks noChangeShapeType="1"/>
          </p:cNvSpPr>
          <p:nvPr/>
        </p:nvSpPr>
        <p:spPr bwMode="auto">
          <a:xfrm flipV="1">
            <a:off x="9250364" y="22113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5" name="Line 373"/>
          <p:cNvSpPr>
            <a:spLocks noChangeShapeType="1"/>
          </p:cNvSpPr>
          <p:nvPr/>
        </p:nvSpPr>
        <p:spPr bwMode="auto">
          <a:xfrm>
            <a:off x="8770939" y="2262188"/>
            <a:ext cx="852487" cy="0"/>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6" name="Line 374"/>
          <p:cNvSpPr>
            <a:spLocks noChangeShapeType="1"/>
          </p:cNvSpPr>
          <p:nvPr/>
        </p:nvSpPr>
        <p:spPr bwMode="auto">
          <a:xfrm flipV="1">
            <a:off x="9485313" y="2211388"/>
            <a:ext cx="0"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7" name="Line 375"/>
          <p:cNvSpPr>
            <a:spLocks noChangeShapeType="1"/>
          </p:cNvSpPr>
          <p:nvPr/>
        </p:nvSpPr>
        <p:spPr bwMode="auto">
          <a:xfrm>
            <a:off x="9485313" y="2262189"/>
            <a:ext cx="55562" cy="15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8" name="Line 376"/>
          <p:cNvSpPr>
            <a:spLocks noChangeShapeType="1"/>
          </p:cNvSpPr>
          <p:nvPr/>
        </p:nvSpPr>
        <p:spPr bwMode="auto">
          <a:xfrm flipV="1">
            <a:off x="9540875" y="2211388"/>
            <a:ext cx="1588"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1999" name="Line 377"/>
          <p:cNvSpPr>
            <a:spLocks noChangeShapeType="1"/>
          </p:cNvSpPr>
          <p:nvPr/>
        </p:nvSpPr>
        <p:spPr bwMode="auto">
          <a:xfrm>
            <a:off x="9540876" y="2262189"/>
            <a:ext cx="66675" cy="1587"/>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0" name="Line 378"/>
          <p:cNvSpPr>
            <a:spLocks noChangeShapeType="1"/>
          </p:cNvSpPr>
          <p:nvPr/>
        </p:nvSpPr>
        <p:spPr bwMode="auto">
          <a:xfrm>
            <a:off x="9607550" y="2262188"/>
            <a:ext cx="0" cy="233362"/>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1" name="Line 379"/>
          <p:cNvSpPr>
            <a:spLocks noChangeShapeType="1"/>
          </p:cNvSpPr>
          <p:nvPr/>
        </p:nvSpPr>
        <p:spPr bwMode="auto">
          <a:xfrm>
            <a:off x="9594851" y="2495550"/>
            <a:ext cx="339725" cy="0"/>
          </a:xfrm>
          <a:prstGeom prst="line">
            <a:avLst/>
          </a:prstGeom>
          <a:noFill/>
          <a:ln w="2540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2" name="Line 380"/>
          <p:cNvSpPr>
            <a:spLocks noChangeShapeType="1"/>
          </p:cNvSpPr>
          <p:nvPr/>
        </p:nvSpPr>
        <p:spPr bwMode="auto">
          <a:xfrm flipV="1">
            <a:off x="9801225" y="2443164"/>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3" name="Line 381"/>
          <p:cNvSpPr>
            <a:spLocks noChangeShapeType="1"/>
          </p:cNvSpPr>
          <p:nvPr/>
        </p:nvSpPr>
        <p:spPr bwMode="auto">
          <a:xfrm>
            <a:off x="9801226" y="2495550"/>
            <a:ext cx="15875"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4" name="Line 382"/>
          <p:cNvSpPr>
            <a:spLocks noChangeShapeType="1"/>
          </p:cNvSpPr>
          <p:nvPr/>
        </p:nvSpPr>
        <p:spPr bwMode="auto">
          <a:xfrm flipV="1">
            <a:off x="9817100" y="2443164"/>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5" name="Line 383"/>
          <p:cNvSpPr>
            <a:spLocks noChangeShapeType="1"/>
          </p:cNvSpPr>
          <p:nvPr/>
        </p:nvSpPr>
        <p:spPr bwMode="auto">
          <a:xfrm>
            <a:off x="9817101" y="2495550"/>
            <a:ext cx="9525"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6" name="Line 384"/>
          <p:cNvSpPr>
            <a:spLocks noChangeShapeType="1"/>
          </p:cNvSpPr>
          <p:nvPr/>
        </p:nvSpPr>
        <p:spPr bwMode="auto">
          <a:xfrm flipV="1">
            <a:off x="9826625" y="2443164"/>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7" name="Line 385"/>
          <p:cNvSpPr>
            <a:spLocks noChangeShapeType="1"/>
          </p:cNvSpPr>
          <p:nvPr/>
        </p:nvSpPr>
        <p:spPr bwMode="auto">
          <a:xfrm>
            <a:off x="9826625" y="2495550"/>
            <a:ext cx="2698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8" name="Line 386"/>
          <p:cNvSpPr>
            <a:spLocks noChangeShapeType="1"/>
          </p:cNvSpPr>
          <p:nvPr/>
        </p:nvSpPr>
        <p:spPr bwMode="auto">
          <a:xfrm flipV="1">
            <a:off x="9853614" y="2443164"/>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09" name="Line 387"/>
          <p:cNvSpPr>
            <a:spLocks noChangeShapeType="1"/>
          </p:cNvSpPr>
          <p:nvPr/>
        </p:nvSpPr>
        <p:spPr bwMode="auto">
          <a:xfrm>
            <a:off x="9853613" y="2495550"/>
            <a:ext cx="12700"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0" name="Line 388"/>
          <p:cNvSpPr>
            <a:spLocks noChangeShapeType="1"/>
          </p:cNvSpPr>
          <p:nvPr/>
        </p:nvSpPr>
        <p:spPr bwMode="auto">
          <a:xfrm flipV="1">
            <a:off x="9866314" y="2443164"/>
            <a:ext cx="1587"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1" name="Line 389"/>
          <p:cNvSpPr>
            <a:spLocks noChangeShapeType="1"/>
          </p:cNvSpPr>
          <p:nvPr/>
        </p:nvSpPr>
        <p:spPr bwMode="auto">
          <a:xfrm>
            <a:off x="9866313" y="2495550"/>
            <a:ext cx="30162"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2" name="Line 390"/>
          <p:cNvSpPr>
            <a:spLocks noChangeShapeType="1"/>
          </p:cNvSpPr>
          <p:nvPr/>
        </p:nvSpPr>
        <p:spPr bwMode="auto">
          <a:xfrm flipV="1">
            <a:off x="9896475" y="2443164"/>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3" name="Line 391"/>
          <p:cNvSpPr>
            <a:spLocks noChangeShapeType="1"/>
          </p:cNvSpPr>
          <p:nvPr/>
        </p:nvSpPr>
        <p:spPr bwMode="auto">
          <a:xfrm>
            <a:off x="9896475" y="2495550"/>
            <a:ext cx="6350"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4" name="Line 392"/>
          <p:cNvSpPr>
            <a:spLocks noChangeShapeType="1"/>
          </p:cNvSpPr>
          <p:nvPr/>
        </p:nvSpPr>
        <p:spPr bwMode="auto">
          <a:xfrm flipV="1">
            <a:off x="9902825" y="2443164"/>
            <a:ext cx="1588"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5" name="Line 393"/>
          <p:cNvSpPr>
            <a:spLocks noChangeShapeType="1"/>
          </p:cNvSpPr>
          <p:nvPr/>
        </p:nvSpPr>
        <p:spPr bwMode="auto">
          <a:xfrm flipV="1">
            <a:off x="9920288" y="2443164"/>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6" name="Line 394"/>
          <p:cNvSpPr>
            <a:spLocks noChangeShapeType="1"/>
          </p:cNvSpPr>
          <p:nvPr/>
        </p:nvSpPr>
        <p:spPr bwMode="auto">
          <a:xfrm>
            <a:off x="9902825" y="2495550"/>
            <a:ext cx="7938"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7" name="Line 395"/>
          <p:cNvSpPr>
            <a:spLocks noChangeShapeType="1"/>
          </p:cNvSpPr>
          <p:nvPr/>
        </p:nvSpPr>
        <p:spPr bwMode="auto">
          <a:xfrm flipV="1">
            <a:off x="9910763" y="2443164"/>
            <a:ext cx="0" cy="52387"/>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18" name="Line 397"/>
          <p:cNvSpPr>
            <a:spLocks noChangeShapeType="1"/>
          </p:cNvSpPr>
          <p:nvPr/>
        </p:nvSpPr>
        <p:spPr bwMode="auto">
          <a:xfrm>
            <a:off x="6630989" y="2022476"/>
            <a:ext cx="333375" cy="17463"/>
          </a:xfrm>
          <a:prstGeom prst="line">
            <a:avLst/>
          </a:prstGeom>
          <a:noFill/>
          <a:ln w="25400">
            <a:solidFill>
              <a:srgbClr val="FF6C05"/>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1823" name="Line 398"/>
          <p:cNvSpPr>
            <a:spLocks noChangeShapeType="1"/>
          </p:cNvSpPr>
          <p:nvPr/>
        </p:nvSpPr>
        <p:spPr bwMode="auto">
          <a:xfrm>
            <a:off x="6964364" y="2039938"/>
            <a:ext cx="331787" cy="23812"/>
          </a:xfrm>
          <a:prstGeom prst="line">
            <a:avLst/>
          </a:prstGeom>
          <a:noFill/>
          <a:ln w="25400">
            <a:solidFill>
              <a:schemeClr val="tx2">
                <a:lumMod val="20000"/>
                <a:lumOff val="80000"/>
              </a:schemeClr>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2020" name="Line 399"/>
          <p:cNvSpPr>
            <a:spLocks noChangeShapeType="1"/>
          </p:cNvSpPr>
          <p:nvPr/>
        </p:nvSpPr>
        <p:spPr bwMode="auto">
          <a:xfrm>
            <a:off x="7296151" y="2063751"/>
            <a:ext cx="333375" cy="23813"/>
          </a:xfrm>
          <a:prstGeom prst="line">
            <a:avLst/>
          </a:prstGeom>
          <a:noFill/>
          <a:ln w="25400">
            <a:solidFill>
              <a:srgbClr val="FF6C05"/>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1825" name="Line 400"/>
          <p:cNvSpPr>
            <a:spLocks noChangeShapeType="1"/>
          </p:cNvSpPr>
          <p:nvPr/>
        </p:nvSpPr>
        <p:spPr bwMode="auto">
          <a:xfrm>
            <a:off x="7629525" y="2087564"/>
            <a:ext cx="331788" cy="20637"/>
          </a:xfrm>
          <a:prstGeom prst="line">
            <a:avLst/>
          </a:prstGeom>
          <a:noFill/>
          <a:ln w="25400">
            <a:solidFill>
              <a:schemeClr val="tx2">
                <a:lumMod val="20000"/>
                <a:lumOff val="80000"/>
              </a:schemeClr>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826" name="Line 401"/>
          <p:cNvSpPr>
            <a:spLocks noChangeShapeType="1"/>
          </p:cNvSpPr>
          <p:nvPr/>
        </p:nvSpPr>
        <p:spPr bwMode="auto">
          <a:xfrm>
            <a:off x="7961314" y="2108200"/>
            <a:ext cx="331787" cy="19050"/>
          </a:xfrm>
          <a:prstGeom prst="line">
            <a:avLst/>
          </a:prstGeom>
          <a:noFill/>
          <a:ln w="25400">
            <a:solidFill>
              <a:schemeClr val="tx2">
                <a:lumMod val="20000"/>
                <a:lumOff val="80000"/>
              </a:schemeClr>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827" name="Line 402"/>
          <p:cNvSpPr>
            <a:spLocks noChangeShapeType="1"/>
          </p:cNvSpPr>
          <p:nvPr/>
        </p:nvSpPr>
        <p:spPr bwMode="auto">
          <a:xfrm>
            <a:off x="8293101" y="2127251"/>
            <a:ext cx="333375" cy="22225"/>
          </a:xfrm>
          <a:prstGeom prst="line">
            <a:avLst/>
          </a:prstGeom>
          <a:noFill/>
          <a:ln w="25400">
            <a:solidFill>
              <a:schemeClr val="tx2">
                <a:lumMod val="20000"/>
                <a:lumOff val="80000"/>
              </a:schemeClr>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828" name="Line 403"/>
          <p:cNvSpPr>
            <a:spLocks noChangeShapeType="1"/>
          </p:cNvSpPr>
          <p:nvPr/>
        </p:nvSpPr>
        <p:spPr bwMode="auto">
          <a:xfrm>
            <a:off x="8626475" y="2149475"/>
            <a:ext cx="331788" cy="20638"/>
          </a:xfrm>
          <a:prstGeom prst="line">
            <a:avLst/>
          </a:prstGeom>
          <a:noFill/>
          <a:ln w="25400">
            <a:solidFill>
              <a:schemeClr val="tx2">
                <a:lumMod val="20000"/>
                <a:lumOff val="80000"/>
              </a:schemeClr>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829" name="Line 404"/>
          <p:cNvSpPr>
            <a:spLocks noChangeShapeType="1"/>
          </p:cNvSpPr>
          <p:nvPr/>
        </p:nvSpPr>
        <p:spPr bwMode="auto">
          <a:xfrm>
            <a:off x="8958264" y="2170114"/>
            <a:ext cx="333375" cy="14287"/>
          </a:xfrm>
          <a:prstGeom prst="line">
            <a:avLst/>
          </a:prstGeom>
          <a:noFill/>
          <a:ln w="25400">
            <a:solidFill>
              <a:schemeClr val="tx2">
                <a:lumMod val="20000"/>
                <a:lumOff val="80000"/>
              </a:schemeClr>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830" name="Line 405"/>
          <p:cNvSpPr>
            <a:spLocks noChangeShapeType="1"/>
          </p:cNvSpPr>
          <p:nvPr/>
        </p:nvSpPr>
        <p:spPr bwMode="auto">
          <a:xfrm>
            <a:off x="9291639" y="2184400"/>
            <a:ext cx="331787" cy="14288"/>
          </a:xfrm>
          <a:prstGeom prst="line">
            <a:avLst/>
          </a:prstGeom>
          <a:noFill/>
          <a:ln w="25400">
            <a:solidFill>
              <a:schemeClr val="tx2">
                <a:lumMod val="20000"/>
                <a:lumOff val="80000"/>
              </a:schemeClr>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1831" name="Line 406"/>
          <p:cNvSpPr>
            <a:spLocks noChangeShapeType="1"/>
          </p:cNvSpPr>
          <p:nvPr/>
        </p:nvSpPr>
        <p:spPr bwMode="auto">
          <a:xfrm>
            <a:off x="9623425" y="2198688"/>
            <a:ext cx="331788" cy="12700"/>
          </a:xfrm>
          <a:prstGeom prst="line">
            <a:avLst/>
          </a:prstGeom>
          <a:noFill/>
          <a:ln w="25400">
            <a:solidFill>
              <a:schemeClr val="tx2">
                <a:lumMod val="20000"/>
                <a:lumOff val="80000"/>
              </a:schemeClr>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2028" name="Line 267"/>
          <p:cNvSpPr>
            <a:spLocks noChangeShapeType="1"/>
          </p:cNvSpPr>
          <p:nvPr/>
        </p:nvSpPr>
        <p:spPr bwMode="auto">
          <a:xfrm flipV="1">
            <a:off x="7564439" y="2100263"/>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29" name="Line 319"/>
          <p:cNvSpPr>
            <a:spLocks noChangeShapeType="1"/>
          </p:cNvSpPr>
          <p:nvPr/>
        </p:nvSpPr>
        <p:spPr bwMode="auto">
          <a:xfrm flipV="1">
            <a:off x="8780464" y="2211388"/>
            <a:ext cx="1587" cy="5080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30" name="Line 312"/>
          <p:cNvSpPr>
            <a:spLocks noChangeShapeType="1"/>
          </p:cNvSpPr>
          <p:nvPr/>
        </p:nvSpPr>
        <p:spPr bwMode="auto">
          <a:xfrm>
            <a:off x="6973888" y="2120900"/>
            <a:ext cx="577850"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72031" name="Line 312"/>
          <p:cNvSpPr>
            <a:spLocks noChangeShapeType="1"/>
          </p:cNvSpPr>
          <p:nvPr/>
        </p:nvSpPr>
        <p:spPr bwMode="auto">
          <a:xfrm>
            <a:off x="6884989" y="2098675"/>
            <a:ext cx="79375" cy="0"/>
          </a:xfrm>
          <a:prstGeom prst="line">
            <a:avLst/>
          </a:prstGeom>
          <a:noFill/>
          <a:ln w="19050">
            <a:solidFill>
              <a:srgbClr val="FF6C05"/>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Rectangle 14"/>
          <p:cNvSpPr>
            <a:spLocks noChangeArrowheads="1"/>
          </p:cNvSpPr>
          <p:nvPr/>
        </p:nvSpPr>
        <p:spPr bwMode="auto">
          <a:xfrm>
            <a:off x="8226426" y="6212437"/>
            <a:ext cx="23621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Copyright © 2012 American Society of Hematology. </a:t>
            </a:r>
            <a:r>
              <a:rPr kumimoji="0" lang="fr-FR" altLang="en-US" sz="10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Reprinted with permission</a:t>
            </a:r>
            <a:r>
              <a:rPr kumimoji="0" lang="en-US" altLang="en-US" sz="10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a:t>
            </a:r>
            <a:endParaRPr kumimoji="0" lang="fr-CA" sz="1000" b="0" i="0" u="none" strike="noStrike" kern="1200" cap="none" spc="0" normalizeH="0" baseline="0" noProof="0" dirty="0">
              <a:ln>
                <a:noFill/>
              </a:ln>
              <a:solidFill>
                <a:srgbClr val="FFFFFF"/>
              </a:solidFill>
              <a:effectLst/>
              <a:uLnTx/>
              <a:uFillTx/>
              <a:latin typeface="Arial" charset="0"/>
              <a:ea typeface="ＭＳ Ｐゴシック" pitchFamily="112" charset="-128"/>
              <a:cs typeface="+mn-cs"/>
            </a:endParaRPr>
          </a:p>
        </p:txBody>
      </p:sp>
    </p:spTree>
    <p:custDataLst>
      <p:tags r:id="rId1"/>
    </p:custDataLst>
    <p:extLst>
      <p:ext uri="{BB962C8B-B14F-4D97-AF65-F5344CB8AC3E}">
        <p14:creationId xmlns:p14="http://schemas.microsoft.com/office/powerpoint/2010/main" val="3712097956"/>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txBox="1">
            <a:spLocks noRot="1" noChangeArrowheads="1"/>
          </p:cNvSpPr>
          <p:nvPr/>
        </p:nvSpPr>
        <p:spPr bwMode="auto">
          <a:xfrm>
            <a:off x="1993901" y="420688"/>
            <a:ext cx="62404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Tahoma" pitchFamily="34" charset="0"/>
              </a:rPr>
              <a:t>SOLIRIS</a:t>
            </a:r>
            <a:r>
              <a:rPr kumimoji="0" lang="en-US" altLang="en-US" sz="2400" b="1" i="0" u="none" strike="noStrike" kern="1200" cap="none" spc="0" normalizeH="0" baseline="30000" noProof="0" dirty="0">
                <a:ln>
                  <a:noFill/>
                </a:ln>
                <a:solidFill>
                  <a:srgbClr val="A6A6A6"/>
                </a:solidFill>
                <a:effectLst/>
                <a:uLnTx/>
                <a:uFillTx/>
                <a:latin typeface="Arial" charset="0"/>
                <a:ea typeface="ＭＳ Ｐゴシック" pitchFamily="112" charset="-128"/>
                <a:cs typeface="Tahoma" pitchFamily="34" charset="0"/>
              </a:rPr>
              <a:t>®</a:t>
            </a: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Tahoma" pitchFamily="34" charset="0"/>
              </a:rPr>
              <a:t> TREATMENT EXPECTATIONS</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grpSp>
        <p:nvGrpSpPr>
          <p:cNvPr id="4" name="Group 7"/>
          <p:cNvGrpSpPr>
            <a:grpSpLocks/>
          </p:cNvGrpSpPr>
          <p:nvPr/>
        </p:nvGrpSpPr>
        <p:grpSpPr bwMode="auto">
          <a:xfrm>
            <a:off x="2043113" y="1346200"/>
            <a:ext cx="8253412" cy="4833938"/>
            <a:chOff x="1716088" y="1066800"/>
            <a:chExt cx="6704011" cy="4164832"/>
          </a:xfrm>
        </p:grpSpPr>
        <p:sp>
          <p:nvSpPr>
            <p:cNvPr id="25" name="Rectangle 24"/>
            <p:cNvSpPr/>
            <p:nvPr/>
          </p:nvSpPr>
          <p:spPr bwMode="auto">
            <a:xfrm>
              <a:off x="1716088" y="4741974"/>
              <a:ext cx="5761401" cy="489658"/>
            </a:xfrm>
            <a:prstGeom prst="rect">
              <a:avLst/>
            </a:prstGeom>
            <a:gradFill flip="none" rotWithShape="1">
              <a:gsLst>
                <a:gs pos="0">
                  <a:schemeClr val="tx2">
                    <a:lumMod val="60000"/>
                    <a:lumOff val="40000"/>
                  </a:schemeClr>
                </a:gs>
                <a:gs pos="40000">
                  <a:srgbClr val="00549F"/>
                </a:gs>
                <a:gs pos="100000">
                  <a:schemeClr val="tx2"/>
                </a:gs>
              </a:gsLst>
              <a:lin ang="16200000" scaled="0"/>
              <a:tileRect/>
            </a:gradFill>
            <a:ln w="9525" cap="flat" cmpd="sng" algn="ctr">
              <a:noFill/>
              <a:prstDash val="solid"/>
              <a:round/>
              <a:headEnd type="none" w="med" len="med"/>
              <a:tailEnd type="none" w="med" len="med"/>
            </a:ln>
            <a:effec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r>
                <a:rPr kumimoji="0" lang="en-US" altLang="en-US" sz="1200" b="1" i="0" u="none" strike="noStrike" kern="1200" cap="none" spc="0" normalizeH="0" baseline="0" noProof="0" dirty="0">
                  <a:ln>
                    <a:noFill/>
                  </a:ln>
                  <a:solidFill>
                    <a:srgbClr val="FFD765"/>
                  </a:solidFill>
                  <a:effectLst/>
                  <a:uLnTx/>
                  <a:uFillTx/>
                  <a:latin typeface="Arial" panose="020B0604020202020204" pitchFamily="34" charset="0"/>
                  <a:ea typeface="ＭＳ Ｐゴシック" pitchFamily="112" charset="-128"/>
                  <a:cs typeface="Arial" pitchFamily="34" charset="0"/>
                </a:rPr>
                <a:t>At 8 years</a:t>
              </a:r>
            </a:p>
            <a:p>
              <a:pPr marL="623888" marR="0" lvl="0" indent="-158750"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Sustained and well-tolerated efficacy; improved survival</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8</a:t>
              </a:r>
            </a:p>
          </p:txBody>
        </p:sp>
        <p:sp>
          <p:nvSpPr>
            <p:cNvPr id="24" name="Flowchart: Merge 25"/>
            <p:cNvSpPr>
              <a:spLocks noChangeArrowheads="1"/>
            </p:cNvSpPr>
            <p:nvPr/>
          </p:nvSpPr>
          <p:spPr bwMode="auto">
            <a:xfrm>
              <a:off x="3480098" y="4635288"/>
              <a:ext cx="2215328" cy="150454"/>
            </a:xfrm>
            <a:prstGeom prst="flowChartMerge">
              <a:avLst/>
            </a:prstGeom>
            <a:gradFill rotWithShape="1">
              <a:gsLst>
                <a:gs pos="0">
                  <a:srgbClr val="000000"/>
                </a:gs>
                <a:gs pos="50000">
                  <a:srgbClr val="7F7F7F"/>
                </a:gs>
                <a:gs pos="100000">
                  <a:srgbClr val="FFFFFF"/>
                </a:gs>
              </a:gsLst>
              <a:lin ang="5400000"/>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endPar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ＭＳ Ｐゴシック" pitchFamily="112" charset="-128"/>
                <a:cs typeface="Arial" pitchFamily="34" charset="0"/>
              </a:endParaRPr>
            </a:p>
          </p:txBody>
        </p:sp>
        <p:sp>
          <p:nvSpPr>
            <p:cNvPr id="10" name="Rectangle 9"/>
            <p:cNvSpPr/>
            <p:nvPr/>
          </p:nvSpPr>
          <p:spPr bwMode="auto">
            <a:xfrm>
              <a:off x="1716088" y="3785908"/>
              <a:ext cx="5761401" cy="867160"/>
            </a:xfrm>
            <a:prstGeom prst="rect">
              <a:avLst/>
            </a:prstGeom>
            <a:gradFill flip="none" rotWithShape="1">
              <a:gsLst>
                <a:gs pos="0">
                  <a:schemeClr val="tx2">
                    <a:lumMod val="60000"/>
                    <a:lumOff val="40000"/>
                  </a:schemeClr>
                </a:gs>
                <a:gs pos="40000">
                  <a:srgbClr val="00549F"/>
                </a:gs>
                <a:gs pos="100000">
                  <a:schemeClr val="tx2"/>
                </a:gs>
              </a:gsLst>
              <a:lin ang="16200000" scaled="0"/>
              <a:tileRect/>
            </a:gradFill>
            <a:ln w="9525" cap="flat" cmpd="sng" algn="ctr">
              <a:noFill/>
              <a:prstDash val="solid"/>
              <a:round/>
              <a:headEnd type="none" w="med" len="med"/>
              <a:tailEnd type="none" w="med" len="med"/>
            </a:ln>
            <a:effec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r>
                <a:rPr kumimoji="0" lang="en-US" altLang="en-US" sz="1200" b="1" i="0" u="none" strike="noStrike" kern="1200" cap="none" spc="0" normalizeH="0" baseline="0" noProof="0" dirty="0">
                  <a:ln>
                    <a:noFill/>
                  </a:ln>
                  <a:solidFill>
                    <a:srgbClr val="FFD765"/>
                  </a:solidFill>
                  <a:effectLst/>
                  <a:uLnTx/>
                  <a:uFillTx/>
                  <a:latin typeface="Arial" panose="020B0604020202020204" pitchFamily="34" charset="0"/>
                  <a:ea typeface="ＭＳ Ｐゴシック" pitchFamily="112" charset="-128"/>
                  <a:cs typeface="Arial" pitchFamily="34" charset="0"/>
                </a:rPr>
                <a:t>At 36 months </a:t>
              </a:r>
            </a:p>
            <a:p>
              <a:pPr marL="623888" marR="0" lvl="0" indent="-158750" algn="l" defTabSz="914400" rtl="0" eaLnBrk="0" fontAlgn="auto" latinLnBrk="0" hangingPunct="0">
                <a:lnSpc>
                  <a:spcPct val="100000"/>
                </a:lnSpc>
                <a:spcBef>
                  <a:spcPts val="200"/>
                </a:spcBef>
                <a:spcAft>
                  <a:spcPts val="0"/>
                </a:spcAft>
                <a:buClr>
                  <a:srgbClr val="FFE38A"/>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Continued reduction in hemolysis</a:t>
              </a:r>
              <a:b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b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 (as measured by LDH) was sustained</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6</a:t>
              </a:r>
            </a:p>
            <a:p>
              <a:pPr marL="623888" marR="0" lvl="0" indent="-158750"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Prevention of TE was maintained</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6</a:t>
              </a:r>
            </a:p>
          </p:txBody>
        </p:sp>
        <p:sp>
          <p:nvSpPr>
            <p:cNvPr id="11" name="Flowchart: Merge 25"/>
            <p:cNvSpPr>
              <a:spLocks noChangeArrowheads="1"/>
            </p:cNvSpPr>
            <p:nvPr/>
          </p:nvSpPr>
          <p:spPr bwMode="auto">
            <a:xfrm>
              <a:off x="3480098" y="3655972"/>
              <a:ext cx="2215328" cy="150454"/>
            </a:xfrm>
            <a:prstGeom prst="flowChartMerge">
              <a:avLst/>
            </a:prstGeom>
            <a:gradFill rotWithShape="1">
              <a:gsLst>
                <a:gs pos="0">
                  <a:srgbClr val="000000"/>
                </a:gs>
                <a:gs pos="50000">
                  <a:srgbClr val="7F7F7F"/>
                </a:gs>
                <a:gs pos="100000">
                  <a:srgbClr val="FFFFFF"/>
                </a:gs>
              </a:gsLst>
              <a:lin ang="5400000"/>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endPar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ＭＳ Ｐゴシック" pitchFamily="112" charset="-128"/>
                <a:cs typeface="Arial" pitchFamily="34" charset="0"/>
              </a:endParaRPr>
            </a:p>
          </p:txBody>
        </p:sp>
        <p:sp>
          <p:nvSpPr>
            <p:cNvPr id="12" name="Rectangle 11"/>
            <p:cNvSpPr/>
            <p:nvPr/>
          </p:nvSpPr>
          <p:spPr bwMode="auto">
            <a:xfrm>
              <a:off x="1716088" y="2974827"/>
              <a:ext cx="5761401" cy="707132"/>
            </a:xfrm>
            <a:prstGeom prst="rect">
              <a:avLst/>
            </a:prstGeom>
            <a:gradFill flip="none" rotWithShape="1">
              <a:gsLst>
                <a:gs pos="0">
                  <a:schemeClr val="tx2">
                    <a:lumMod val="60000"/>
                    <a:lumOff val="40000"/>
                  </a:schemeClr>
                </a:gs>
                <a:gs pos="40000">
                  <a:srgbClr val="00549F"/>
                </a:gs>
                <a:gs pos="100000">
                  <a:schemeClr val="tx2"/>
                </a:gs>
              </a:gsLst>
              <a:lin ang="16200000" scaled="0"/>
              <a:tileRect/>
            </a:gradFill>
            <a:ln w="9525" cap="flat" cmpd="sng" algn="ctr">
              <a:noFill/>
              <a:prstDash val="solid"/>
              <a:round/>
              <a:headEnd type="none" w="med" len="med"/>
              <a:tailEnd type="none" w="med" len="med"/>
            </a:ln>
            <a:effec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r>
                <a:rPr kumimoji="0" lang="en-US" altLang="en-US" sz="1200" b="1" i="0" u="none" strike="noStrike" kern="1200" cap="none" spc="0" normalizeH="0" baseline="0" noProof="0" dirty="0">
                  <a:ln>
                    <a:noFill/>
                  </a:ln>
                  <a:solidFill>
                    <a:srgbClr val="FFD765"/>
                  </a:solidFill>
                  <a:effectLst/>
                  <a:uLnTx/>
                  <a:uFillTx/>
                  <a:latin typeface="Arial" panose="020B0604020202020204" pitchFamily="34" charset="0"/>
                  <a:ea typeface="ＭＳ Ｐゴシック" pitchFamily="112" charset="-128"/>
                  <a:cs typeface="Arial" pitchFamily="34" charset="0"/>
                </a:rPr>
                <a:t>&gt;6 months</a:t>
              </a:r>
            </a:p>
            <a:p>
              <a:pPr marL="623888" marR="0" lvl="0" indent="-158750"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Continued improvement in quality of life</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2,5</a:t>
              </a:r>
            </a:p>
            <a:p>
              <a:pPr marL="623888" marR="0" lvl="0" indent="-158750"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Achieved maximum concentration of red blood cells</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4</a:t>
              </a:r>
            </a:p>
          </p:txBody>
        </p:sp>
        <p:sp>
          <p:nvSpPr>
            <p:cNvPr id="13" name="Flowchart: Merge 24"/>
            <p:cNvSpPr>
              <a:spLocks noChangeArrowheads="1"/>
            </p:cNvSpPr>
            <p:nvPr/>
          </p:nvSpPr>
          <p:spPr bwMode="auto">
            <a:xfrm>
              <a:off x="3480098" y="2824373"/>
              <a:ext cx="2215328" cy="168234"/>
            </a:xfrm>
            <a:prstGeom prst="flowChartMerge">
              <a:avLst/>
            </a:prstGeom>
            <a:gradFill rotWithShape="1">
              <a:gsLst>
                <a:gs pos="0">
                  <a:srgbClr val="000000"/>
                </a:gs>
                <a:gs pos="50000">
                  <a:srgbClr val="7F7F7F"/>
                </a:gs>
                <a:gs pos="100000">
                  <a:srgbClr val="FFFFFF"/>
                </a:gs>
              </a:gsLst>
              <a:lin ang="5400000"/>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endPar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ＭＳ Ｐゴシック" pitchFamily="112" charset="-128"/>
                <a:cs typeface="Arial" pitchFamily="34" charset="0"/>
              </a:endParaRPr>
            </a:p>
          </p:txBody>
        </p:sp>
        <p:sp>
          <p:nvSpPr>
            <p:cNvPr id="14" name="Rectangle 13"/>
            <p:cNvSpPr/>
            <p:nvPr/>
          </p:nvSpPr>
          <p:spPr bwMode="auto">
            <a:xfrm>
              <a:off x="1716088" y="2188364"/>
              <a:ext cx="5761401" cy="685249"/>
            </a:xfrm>
            <a:prstGeom prst="rect">
              <a:avLst/>
            </a:prstGeom>
            <a:gradFill flip="none" rotWithShape="1">
              <a:gsLst>
                <a:gs pos="0">
                  <a:schemeClr val="tx2">
                    <a:lumMod val="60000"/>
                    <a:lumOff val="40000"/>
                  </a:schemeClr>
                </a:gs>
                <a:gs pos="40000">
                  <a:srgbClr val="00549F"/>
                </a:gs>
                <a:gs pos="100000">
                  <a:schemeClr val="tx2"/>
                </a:gs>
              </a:gsLst>
              <a:lin ang="16200000" scaled="0"/>
              <a:tileRect/>
            </a:gradFill>
            <a:ln w="9525" cap="flat" cmpd="sng" algn="ctr">
              <a:noFill/>
              <a:prstDash val="solid"/>
              <a:round/>
              <a:headEnd type="none" w="med" len="med"/>
              <a:tailEnd type="none" w="med" len="med"/>
            </a:ln>
            <a:effec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r>
                <a:rPr kumimoji="0" lang="en-US" altLang="en-US" sz="1200" b="1" i="0" u="none" strike="noStrike" kern="1200" cap="none" spc="0" normalizeH="0" baseline="0" noProof="0" dirty="0">
                  <a:ln>
                    <a:noFill/>
                  </a:ln>
                  <a:solidFill>
                    <a:srgbClr val="FFD765"/>
                  </a:solidFill>
                  <a:effectLst/>
                  <a:uLnTx/>
                  <a:uFillTx/>
                  <a:latin typeface="Arial" panose="020B0604020202020204" pitchFamily="34" charset="0"/>
                  <a:ea typeface="ＭＳ Ｐゴシック" pitchFamily="112" charset="-128"/>
                  <a:cs typeface="Arial" pitchFamily="34" charset="0"/>
                </a:rPr>
                <a:t>Between 2 and 6 months</a:t>
              </a:r>
            </a:p>
            <a:p>
              <a:pPr marL="623888" marR="0" lvl="0" indent="-158750"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Reduction in transfusions</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2</a:t>
              </a:r>
            </a:p>
            <a:p>
              <a:pPr marL="623888" marR="0" lvl="0" indent="-158750"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Stabilization of hemoglobin levels</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2</a:t>
              </a:r>
            </a:p>
          </p:txBody>
        </p:sp>
        <p:sp>
          <p:nvSpPr>
            <p:cNvPr id="16" name="Flowchart: Merge 22"/>
            <p:cNvSpPr>
              <a:spLocks noChangeArrowheads="1"/>
            </p:cNvSpPr>
            <p:nvPr/>
          </p:nvSpPr>
          <p:spPr bwMode="auto">
            <a:xfrm>
              <a:off x="3480098" y="2047485"/>
              <a:ext cx="2215328" cy="168234"/>
            </a:xfrm>
            <a:prstGeom prst="flowChartMerge">
              <a:avLst/>
            </a:prstGeom>
            <a:gradFill rotWithShape="1">
              <a:gsLst>
                <a:gs pos="0">
                  <a:srgbClr val="000000"/>
                </a:gs>
                <a:gs pos="50000">
                  <a:srgbClr val="7F7F7F"/>
                </a:gs>
                <a:gs pos="100000">
                  <a:srgbClr val="FFFFFF"/>
                </a:gs>
              </a:gsLst>
              <a:lin ang="5400000"/>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endPar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ＭＳ Ｐゴシック" pitchFamily="112" charset="-128"/>
                <a:cs typeface="Arial" pitchFamily="34" charset="0"/>
              </a:endParaRPr>
            </a:p>
          </p:txBody>
        </p:sp>
        <p:sp>
          <p:nvSpPr>
            <p:cNvPr id="9" name="Right Arrow 8"/>
            <p:cNvSpPr>
              <a:spLocks noChangeArrowheads="1"/>
            </p:cNvSpPr>
            <p:nvPr/>
          </p:nvSpPr>
          <p:spPr bwMode="auto">
            <a:xfrm rot="5400000">
              <a:off x="5903851" y="2715385"/>
              <a:ext cx="4162096" cy="870399"/>
            </a:xfrm>
            <a:prstGeom prst="rightArrow">
              <a:avLst>
                <a:gd name="adj1" fmla="val 50000"/>
                <a:gd name="adj2" fmla="val 49995"/>
              </a:avLst>
            </a:prstGeom>
            <a:gradFill rotWithShape="1">
              <a:gsLst>
                <a:gs pos="0">
                  <a:srgbClr val="003F77"/>
                </a:gs>
                <a:gs pos="50000">
                  <a:srgbClr val="00549F"/>
                </a:gs>
                <a:gs pos="100000">
                  <a:srgbClr val="2C9CFF"/>
                </a:gs>
              </a:gsLst>
              <a:lin ang="0" scaled="1"/>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0" marR="0" lvl="0" indent="0" algn="l" defTabSz="914400" rtl="0" eaLnBrk="0" fontAlgn="auto" latinLnBrk="0" hangingPunct="0">
                <a:lnSpc>
                  <a:spcPct val="100000"/>
                </a:lnSpc>
                <a:spcBef>
                  <a:spcPts val="300"/>
                </a:spcBef>
                <a:spcAft>
                  <a:spcPts val="0"/>
                </a:spcAft>
                <a:buClr>
                  <a:srgbClr val="FFE38A"/>
                </a:buClr>
                <a:buSzTx/>
                <a:buFontTx/>
                <a:buNone/>
                <a:tabLst/>
                <a:defRPr/>
              </a:pPr>
              <a:r>
                <a:rPr kumimoji="0" lang="en-US" altLang="en-US" sz="1400" b="1" i="0" u="none" strike="noStrike" kern="1200" cap="none" spc="0" normalizeH="0" baseline="0" noProof="0" dirty="0">
                  <a:ln>
                    <a:noFill/>
                  </a:ln>
                  <a:solidFill>
                    <a:srgbClr val="FFD765"/>
                  </a:solidFill>
                  <a:effectLst/>
                  <a:uLnTx/>
                  <a:uFillTx/>
                  <a:latin typeface="Arial" panose="020B0604020202020204" pitchFamily="34" charset="0"/>
                  <a:ea typeface="ＭＳ Ｐゴシック" pitchFamily="112" charset="-128"/>
                  <a:cs typeface="Arial" panose="020B0604020202020204" pitchFamily="34" charset="0"/>
                </a:rPr>
                <a:t>Reduction in thrombotic event rate</a:t>
              </a:r>
              <a:r>
                <a:rPr kumimoji="0" lang="en-US" altLang="en-US" sz="1400" b="1" i="0" u="none" strike="noStrike" kern="1200" cap="none" spc="0" normalizeH="0" baseline="30000" noProof="0" dirty="0">
                  <a:ln>
                    <a:noFill/>
                  </a:ln>
                  <a:solidFill>
                    <a:srgbClr val="FFD765"/>
                  </a:solidFill>
                  <a:effectLst/>
                  <a:uLnTx/>
                  <a:uFillTx/>
                  <a:latin typeface="Arial" panose="020B0604020202020204" pitchFamily="34" charset="0"/>
                  <a:ea typeface="ＭＳ Ｐゴシック" pitchFamily="112" charset="-128"/>
                  <a:cs typeface="Arial" panose="020B0604020202020204" pitchFamily="34" charset="0"/>
                </a:rPr>
                <a:t>7</a:t>
              </a:r>
            </a:p>
          </p:txBody>
        </p:sp>
        <p:sp>
          <p:nvSpPr>
            <p:cNvPr id="15" name="Rectangle 14"/>
            <p:cNvSpPr/>
            <p:nvPr/>
          </p:nvSpPr>
          <p:spPr bwMode="auto">
            <a:xfrm>
              <a:off x="1716088" y="1611169"/>
              <a:ext cx="5761401" cy="491027"/>
            </a:xfrm>
            <a:prstGeom prst="rect">
              <a:avLst/>
            </a:prstGeom>
            <a:gradFill flip="none" rotWithShape="1">
              <a:gsLst>
                <a:gs pos="0">
                  <a:schemeClr val="tx2">
                    <a:lumMod val="60000"/>
                    <a:lumOff val="40000"/>
                  </a:schemeClr>
                </a:gs>
                <a:gs pos="40000">
                  <a:srgbClr val="00549F"/>
                </a:gs>
                <a:gs pos="100000">
                  <a:schemeClr val="tx2"/>
                </a:gs>
              </a:gsLst>
              <a:lin ang="16200000" scaled="0"/>
              <a:tileRect/>
            </a:gradFill>
            <a:ln w="9525" cap="flat" cmpd="sng" algn="ctr">
              <a:noFill/>
              <a:prstDash val="solid"/>
              <a:round/>
              <a:headEnd type="none" w="med" len="med"/>
              <a:tailEnd type="none" w="med" len="med"/>
            </a:ln>
            <a:effec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r>
                <a:rPr kumimoji="0" lang="en-US" altLang="en-US" sz="1200" b="1" i="0" u="none" strike="noStrike" kern="1200" cap="none" spc="0" normalizeH="0" baseline="0" noProof="0" dirty="0">
                  <a:ln>
                    <a:noFill/>
                  </a:ln>
                  <a:solidFill>
                    <a:srgbClr val="FFD765"/>
                  </a:solidFill>
                  <a:effectLst/>
                  <a:uLnTx/>
                  <a:uFillTx/>
                  <a:latin typeface="Arial" panose="020B0604020202020204" pitchFamily="34" charset="0"/>
                  <a:ea typeface="ＭＳ Ｐゴシック" pitchFamily="112" charset="-128"/>
                  <a:cs typeface="Arial" pitchFamily="34" charset="0"/>
                </a:rPr>
                <a:t>Between 2 and 3 weeks</a:t>
              </a:r>
            </a:p>
            <a:p>
              <a:pPr marL="623888" marR="0" lvl="0" indent="-158750"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Improvement in quality of life</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2</a:t>
              </a:r>
            </a:p>
          </p:txBody>
        </p:sp>
        <p:sp>
          <p:nvSpPr>
            <p:cNvPr id="17" name="Flowchart: Merge 23"/>
            <p:cNvSpPr>
              <a:spLocks noChangeArrowheads="1"/>
            </p:cNvSpPr>
            <p:nvPr/>
          </p:nvSpPr>
          <p:spPr bwMode="auto">
            <a:xfrm>
              <a:off x="3480098" y="1516794"/>
              <a:ext cx="2215328" cy="168234"/>
            </a:xfrm>
            <a:prstGeom prst="flowChartMerge">
              <a:avLst/>
            </a:prstGeom>
            <a:gradFill rotWithShape="1">
              <a:gsLst>
                <a:gs pos="0">
                  <a:srgbClr val="000000"/>
                </a:gs>
                <a:gs pos="50000">
                  <a:srgbClr val="7F7F7F"/>
                </a:gs>
                <a:gs pos="100000">
                  <a:srgbClr val="FFFFFF"/>
                </a:gs>
              </a:gsLst>
              <a:lin ang="5400000"/>
            </a:gra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endPar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ＭＳ Ｐゴシック" pitchFamily="112" charset="-128"/>
                <a:cs typeface="Arial" pitchFamily="34" charset="0"/>
              </a:endParaRPr>
            </a:p>
          </p:txBody>
        </p:sp>
        <p:sp>
          <p:nvSpPr>
            <p:cNvPr id="19" name="Rectangle 18"/>
            <p:cNvSpPr/>
            <p:nvPr/>
          </p:nvSpPr>
          <p:spPr bwMode="auto">
            <a:xfrm>
              <a:off x="1716088" y="1066800"/>
              <a:ext cx="5761401" cy="473245"/>
            </a:xfrm>
            <a:prstGeom prst="rect">
              <a:avLst/>
            </a:prstGeom>
            <a:gradFill flip="none" rotWithShape="1">
              <a:gsLst>
                <a:gs pos="0">
                  <a:schemeClr val="tx2">
                    <a:lumMod val="60000"/>
                    <a:lumOff val="40000"/>
                  </a:schemeClr>
                </a:gs>
                <a:gs pos="40000">
                  <a:srgbClr val="00549F"/>
                </a:gs>
                <a:gs pos="100000">
                  <a:schemeClr val="tx2"/>
                </a:gs>
              </a:gsLst>
              <a:lin ang="16200000" scaled="0"/>
              <a:tileRect/>
            </a:gradFill>
            <a:ln w="9525" cap="flat" cmpd="sng" algn="ctr">
              <a:noFill/>
              <a:prstDash val="solid"/>
              <a:round/>
              <a:headEnd type="none" w="med" len="med"/>
              <a:tailEnd type="none" w="med" len="med"/>
            </a:ln>
            <a:effectLst/>
          </p:spPr>
          <p:txBody>
            <a:bodyPr/>
            <a:lstStyle>
              <a:lvl1pPr marL="623888" indent="-158750">
                <a:defRPr>
                  <a:solidFill>
                    <a:schemeClr val="tx1"/>
                  </a:solidFill>
                  <a:latin typeface="Calibri" pitchFamily="34" charset="0"/>
                  <a:ea typeface="ＭＳ Ｐゴシック" pitchFamily="112" charset="-128"/>
                </a:defRPr>
              </a:lvl1pPr>
              <a:lvl2pPr marL="37931725" indent="-37474525">
                <a:defRPr>
                  <a:solidFill>
                    <a:schemeClr val="tx1"/>
                  </a:solidFill>
                  <a:latin typeface="Calibri" pitchFamily="34" charset="0"/>
                  <a:ea typeface="ＭＳ Ｐゴシック" pitchFamily="112" charset="-128"/>
                </a:defRPr>
              </a:lvl2pPr>
              <a:lvl3pPr>
                <a:defRPr>
                  <a:solidFill>
                    <a:schemeClr val="tx1"/>
                  </a:solidFill>
                  <a:latin typeface="Calibri" pitchFamily="34" charset="0"/>
                  <a:ea typeface="ＭＳ Ｐゴシック" pitchFamily="112" charset="-128"/>
                </a:defRPr>
              </a:lvl3pPr>
              <a:lvl4pPr>
                <a:defRPr>
                  <a:solidFill>
                    <a:schemeClr val="tx1"/>
                  </a:solidFill>
                  <a:latin typeface="Calibri" pitchFamily="34" charset="0"/>
                  <a:ea typeface="ＭＳ Ｐゴシック" pitchFamily="112" charset="-128"/>
                </a:defRPr>
              </a:lvl4pPr>
              <a:lvl5pPr>
                <a:defRPr>
                  <a:solidFill>
                    <a:schemeClr val="tx1"/>
                  </a:solidFill>
                  <a:latin typeface="Calibri" pitchFamily="34" charset="0"/>
                  <a:ea typeface="ＭＳ Ｐゴシック" pitchFamily="112" charset="-128"/>
                </a:defRPr>
              </a:lvl5pPr>
              <a:lvl6pPr marL="457200" fontAlgn="base">
                <a:spcBef>
                  <a:spcPct val="0"/>
                </a:spcBef>
                <a:spcAft>
                  <a:spcPct val="0"/>
                </a:spcAft>
                <a:defRPr>
                  <a:solidFill>
                    <a:schemeClr val="tx1"/>
                  </a:solidFill>
                  <a:latin typeface="Calibri" pitchFamily="34" charset="0"/>
                  <a:ea typeface="ＭＳ Ｐゴシック" pitchFamily="112" charset="-128"/>
                </a:defRPr>
              </a:lvl6pPr>
              <a:lvl7pPr marL="914400" fontAlgn="base">
                <a:spcBef>
                  <a:spcPct val="0"/>
                </a:spcBef>
                <a:spcAft>
                  <a:spcPct val="0"/>
                </a:spcAft>
                <a:defRPr>
                  <a:solidFill>
                    <a:schemeClr val="tx1"/>
                  </a:solidFill>
                  <a:latin typeface="Calibri" pitchFamily="34" charset="0"/>
                  <a:ea typeface="ＭＳ Ｐゴシック" pitchFamily="112" charset="-128"/>
                </a:defRPr>
              </a:lvl7pPr>
              <a:lvl8pPr marL="1371600" fontAlgn="base">
                <a:spcBef>
                  <a:spcPct val="0"/>
                </a:spcBef>
                <a:spcAft>
                  <a:spcPct val="0"/>
                </a:spcAft>
                <a:defRPr>
                  <a:solidFill>
                    <a:schemeClr val="tx1"/>
                  </a:solidFill>
                  <a:latin typeface="Calibri" pitchFamily="34" charset="0"/>
                  <a:ea typeface="ＭＳ Ｐゴシック" pitchFamily="112" charset="-128"/>
                </a:defRPr>
              </a:lvl8pPr>
              <a:lvl9pPr marL="1828800" fontAlgn="base">
                <a:spcBef>
                  <a:spcPct val="0"/>
                </a:spcBef>
                <a:spcAft>
                  <a:spcPct val="0"/>
                </a:spcAft>
                <a:defRPr>
                  <a:solidFill>
                    <a:schemeClr val="tx1"/>
                  </a:solidFill>
                  <a:latin typeface="Calibri" pitchFamily="34" charset="0"/>
                  <a:ea typeface="ＭＳ Ｐゴシック" pitchFamily="112" charset="-128"/>
                </a:defRPr>
              </a:lvl9pPr>
            </a:lstStyle>
            <a:p>
              <a:pPr marL="623888" marR="0" lvl="0" indent="-158750" algn="l" defTabSz="914400" rtl="0" eaLnBrk="0" fontAlgn="auto" latinLnBrk="0" hangingPunct="0">
                <a:lnSpc>
                  <a:spcPct val="100000"/>
                </a:lnSpc>
                <a:spcBef>
                  <a:spcPts val="200"/>
                </a:spcBef>
                <a:spcAft>
                  <a:spcPts val="0"/>
                </a:spcAft>
                <a:buClr>
                  <a:srgbClr val="FFE38A"/>
                </a:buClr>
                <a:buSzTx/>
                <a:buFontTx/>
                <a:buNone/>
                <a:tabLst/>
                <a:defRPr/>
              </a:pPr>
              <a:r>
                <a:rPr kumimoji="0" lang="en-US" altLang="en-US" sz="1200" b="1" i="0" u="none" strike="noStrike" kern="1200" cap="none" spc="0" normalizeH="0" baseline="0" noProof="0" dirty="0">
                  <a:ln>
                    <a:noFill/>
                  </a:ln>
                  <a:solidFill>
                    <a:srgbClr val="FFD765"/>
                  </a:solidFill>
                  <a:effectLst/>
                  <a:uLnTx/>
                  <a:uFillTx/>
                  <a:latin typeface="Arial" panose="020B0604020202020204" pitchFamily="34" charset="0"/>
                  <a:ea typeface="ＭＳ Ｐゴシック" pitchFamily="112" charset="-128"/>
                  <a:cs typeface="Arial" pitchFamily="34" charset="0"/>
                </a:rPr>
                <a:t>In 1 week</a:t>
              </a:r>
            </a:p>
            <a:p>
              <a:pPr marL="623888" marR="0" lvl="0" indent="-158750"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pitchFamily="34" charset="0"/>
                  <a:ea typeface="ＭＳ Ｐゴシック" pitchFamily="112" charset="-128"/>
                  <a:cs typeface="Arial" pitchFamily="34" charset="0"/>
                </a:rPr>
                <a:t>Reduction in hemolysis (as measured by LDH)</a:t>
              </a:r>
              <a:r>
                <a:rPr kumimoji="0" lang="en-US" altLang="en-US" sz="1200" b="0" i="0" u="none" strike="noStrike" kern="1200" cap="none" spc="0" normalizeH="0" baseline="30000" noProof="0" dirty="0">
                  <a:ln>
                    <a:noFill/>
                  </a:ln>
                  <a:solidFill>
                    <a:srgbClr val="FFFFFF"/>
                  </a:solidFill>
                  <a:effectLst/>
                  <a:uLnTx/>
                  <a:uFillTx/>
                  <a:latin typeface="Arial" pitchFamily="34" charset="0"/>
                  <a:ea typeface="ＭＳ Ｐゴシック" pitchFamily="112" charset="-128"/>
                  <a:cs typeface="Arial" pitchFamily="34" charset="0"/>
                </a:rPr>
                <a:t>1		</a:t>
              </a:r>
            </a:p>
          </p:txBody>
        </p:sp>
      </p:grpSp>
      <p:sp>
        <p:nvSpPr>
          <p:cNvPr id="2" name="TextBox 1"/>
          <p:cNvSpPr txBox="1"/>
          <p:nvPr/>
        </p:nvSpPr>
        <p:spPr>
          <a:xfrm>
            <a:off x="6659564" y="1584325"/>
            <a:ext cx="1938337" cy="274638"/>
          </a:xfrm>
          <a:prstGeom prst="rect">
            <a:avLst/>
          </a:prstGeom>
          <a:noFill/>
        </p:spPr>
        <p:txBody>
          <a:bodyPr>
            <a:spAutoFit/>
          </a:bodyPr>
          <a:lstStyle/>
          <a:p>
            <a:pPr marL="171450" marR="0" lvl="0" indent="-171450" algn="l" defTabSz="914400" rtl="0" eaLnBrk="1" fontAlgn="auto" latinLnBrk="0" hangingPunct="1">
              <a:lnSpc>
                <a:spcPct val="100000"/>
              </a:lnSpc>
              <a:spcBef>
                <a:spcPts val="0"/>
              </a:spcBef>
              <a:spcAft>
                <a:spcPts val="0"/>
              </a:spcAft>
              <a:buClr>
                <a:srgbClr val="FFE173"/>
              </a:buClr>
              <a:buSzTx/>
              <a:buFont typeface="Wingdings" charset="2"/>
              <a:buChar char="§"/>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a:rPr>
              <a:t>Reduction in fatigue</a:t>
            </a:r>
            <a:r>
              <a:rPr kumimoji="0" lang="en-US" sz="1200" b="0" i="0" u="none" strike="noStrike" kern="1200" cap="none" spc="0" normalizeH="0" baseline="30000" noProof="0" dirty="0">
                <a:ln>
                  <a:noFill/>
                </a:ln>
                <a:solidFill>
                  <a:srgbClr val="FFFFFF"/>
                </a:solidFill>
                <a:effectLst/>
                <a:uLnTx/>
                <a:uFillTx/>
                <a:latin typeface="Arial"/>
                <a:ea typeface="+mn-ea"/>
                <a:cs typeface="Arial"/>
              </a:rPr>
              <a:t>1</a:t>
            </a:r>
          </a:p>
        </p:txBody>
      </p:sp>
      <p:sp>
        <p:nvSpPr>
          <p:cNvPr id="72709" name="TextBox 20"/>
          <p:cNvSpPr txBox="1">
            <a:spLocks noChangeArrowheads="1"/>
          </p:cNvSpPr>
          <p:nvPr/>
        </p:nvSpPr>
        <p:spPr bwMode="auto">
          <a:xfrm>
            <a:off x="6669088" y="2214564"/>
            <a:ext cx="2508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176213" marR="0" lvl="0" indent="-176213"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Improvement in dyspnea</a:t>
            </a:r>
            <a:r>
              <a:rPr kumimoji="0" lang="en-US" altLang="en-US" sz="1200" b="0" i="0" u="none" strike="noStrike" kern="1200" cap="none" spc="0" normalizeH="0" baseline="30000" noProof="0" dirty="0">
                <a:ln>
                  <a:noFill/>
                </a:ln>
                <a:solidFill>
                  <a:srgbClr val="FFFFFF"/>
                </a:solidFill>
                <a:effectLst/>
                <a:uLnTx/>
                <a:uFillTx/>
                <a:latin typeface="Arial" charset="0"/>
                <a:ea typeface="ＭＳ Ｐゴシック" pitchFamily="112" charset="-128"/>
                <a:cs typeface="Arial" charset="0"/>
              </a:rPr>
              <a:t>3</a:t>
            </a:r>
          </a:p>
        </p:txBody>
      </p:sp>
      <p:sp>
        <p:nvSpPr>
          <p:cNvPr id="72710" name="TextBox 21"/>
          <p:cNvSpPr txBox="1">
            <a:spLocks noChangeArrowheads="1"/>
          </p:cNvSpPr>
          <p:nvPr/>
        </p:nvSpPr>
        <p:spPr bwMode="auto">
          <a:xfrm>
            <a:off x="6659564" y="2882900"/>
            <a:ext cx="2509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176213" marR="0" lvl="0" indent="-176213"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Improved or maintained chronic </a:t>
            </a:r>
            <a:r>
              <a:rPr kumimoji="0" lang="en-US" altLang="en-US" sz="1200" b="0" i="0" u="none" strike="noStrike" kern="1200" cap="none" spc="0" normalizeH="0" baseline="0" noProof="0">
                <a:ln>
                  <a:noFill/>
                </a:ln>
                <a:solidFill>
                  <a:srgbClr val="FFFFFF"/>
                </a:solidFill>
                <a:effectLst/>
                <a:uLnTx/>
                <a:uFillTx/>
                <a:latin typeface="Arial" charset="0"/>
                <a:ea typeface="ＭＳ Ｐゴシック" pitchFamily="112" charset="-128"/>
                <a:cs typeface="Arial" charset="0"/>
              </a:rPr>
              <a:t>kidney disease (CKD)</a:t>
            </a:r>
            <a:r>
              <a:rPr kumimoji="0" lang="en-US" altLang="en-US" sz="1200" b="0" i="0" u="none" strike="noStrike" kern="1200" cap="none" spc="0" normalizeH="0" baseline="30000" noProof="0">
                <a:ln>
                  <a:noFill/>
                </a:ln>
                <a:solidFill>
                  <a:srgbClr val="FFFFFF"/>
                </a:solidFill>
                <a:effectLst/>
                <a:uLnTx/>
                <a:uFillTx/>
                <a:latin typeface="Arial" charset="0"/>
                <a:ea typeface="ＭＳ Ｐゴシック" pitchFamily="112" charset="-128"/>
                <a:cs typeface="Arial" charset="0"/>
              </a:rPr>
              <a:t>4</a:t>
            </a:r>
            <a:endParaRPr kumimoji="0" lang="en-US" altLang="en-US" sz="1200" b="0" i="0" u="none" strike="noStrike" kern="1200" cap="none" spc="0" normalizeH="0" baseline="30000" noProof="0" dirty="0">
              <a:ln>
                <a:noFill/>
              </a:ln>
              <a:solidFill>
                <a:srgbClr val="FFFFFF"/>
              </a:solidFill>
              <a:effectLst/>
              <a:uLnTx/>
              <a:uFillTx/>
              <a:latin typeface="Arial" charset="0"/>
              <a:ea typeface="ＭＳ Ｐゴシック" pitchFamily="112" charset="-128"/>
              <a:cs typeface="Arial" charset="0"/>
            </a:endParaRPr>
          </a:p>
        </p:txBody>
      </p:sp>
      <p:sp>
        <p:nvSpPr>
          <p:cNvPr id="3" name="TextBox 2"/>
          <p:cNvSpPr txBox="1"/>
          <p:nvPr/>
        </p:nvSpPr>
        <p:spPr>
          <a:xfrm>
            <a:off x="6659563" y="3802063"/>
            <a:ext cx="2419350" cy="457200"/>
          </a:xfrm>
          <a:prstGeom prst="rect">
            <a:avLst/>
          </a:prstGeom>
          <a:noFill/>
        </p:spPr>
        <p:txBody>
          <a:bodyPr>
            <a:spAutoFit/>
          </a:bodyPr>
          <a:lstStyle/>
          <a:p>
            <a:pPr marL="171450" marR="0" lvl="0" indent="-171450" algn="l" defTabSz="914400" rtl="0" eaLnBrk="1" fontAlgn="auto" latinLnBrk="0" hangingPunct="1">
              <a:lnSpc>
                <a:spcPct val="100000"/>
              </a:lnSpc>
              <a:spcBef>
                <a:spcPts val="0"/>
              </a:spcBef>
              <a:spcAft>
                <a:spcPts val="0"/>
              </a:spcAft>
              <a:buClr>
                <a:srgbClr val="FFE173"/>
              </a:buClr>
              <a:buSzTx/>
              <a:buFont typeface="Wingdings" charset="2"/>
              <a:buChar char="§"/>
              <a:tabLst/>
              <a:defRPr/>
            </a:pPr>
            <a:r>
              <a:rPr kumimoji="0" lang="en-US" sz="1200" b="0" i="0" u="none" strike="noStrike" kern="1200" cap="none" spc="0" normalizeH="0" baseline="0" noProof="0" dirty="0">
                <a:ln>
                  <a:noFill/>
                </a:ln>
                <a:solidFill>
                  <a:srgbClr val="FFFFFF"/>
                </a:solidFill>
                <a:effectLst/>
                <a:uLnTx/>
                <a:uFillTx/>
                <a:latin typeface="Arial"/>
                <a:ea typeface="+mn-ea"/>
                <a:cs typeface="Arial"/>
              </a:rPr>
              <a:t>LDH levels maintained at upper limit of normal</a:t>
            </a:r>
            <a:r>
              <a:rPr kumimoji="0" lang="en-US" sz="1200" b="0" i="0" u="none" strike="noStrike" kern="1200" cap="none" spc="0" normalizeH="0" baseline="30000" noProof="0" dirty="0">
                <a:ln>
                  <a:noFill/>
                </a:ln>
                <a:solidFill>
                  <a:srgbClr val="FFFFFF"/>
                </a:solidFill>
                <a:effectLst/>
                <a:uLnTx/>
                <a:uFillTx/>
                <a:latin typeface="Arial"/>
                <a:ea typeface="+mn-ea"/>
                <a:cs typeface="Arial"/>
              </a:rPr>
              <a:t>1</a:t>
            </a:r>
          </a:p>
        </p:txBody>
      </p:sp>
      <p:sp>
        <p:nvSpPr>
          <p:cNvPr id="72712" name="TextBox 22"/>
          <p:cNvSpPr txBox="1">
            <a:spLocks noChangeArrowheads="1"/>
          </p:cNvSpPr>
          <p:nvPr/>
        </p:nvSpPr>
        <p:spPr bwMode="auto">
          <a:xfrm>
            <a:off x="6659564" y="4754563"/>
            <a:ext cx="25987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7638" indent="-147638"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147638" marR="0" lvl="0" indent="-147638"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Continued improvement of CKD</a:t>
            </a:r>
            <a:r>
              <a:rPr kumimoji="0" lang="en-US" altLang="en-US" sz="1200" b="0" i="0" u="none" strike="noStrike" kern="1200" cap="none" spc="0" normalizeH="0" baseline="30000" noProof="0" dirty="0">
                <a:ln>
                  <a:noFill/>
                </a:ln>
                <a:solidFill>
                  <a:srgbClr val="FFFFFF"/>
                </a:solidFill>
                <a:effectLst/>
                <a:uLnTx/>
                <a:uFillTx/>
                <a:latin typeface="Arial" charset="0"/>
                <a:ea typeface="ＭＳ Ｐゴシック" pitchFamily="112" charset="-128"/>
                <a:cs typeface="Arial" charset="0"/>
              </a:rPr>
              <a:t>6</a:t>
            </a:r>
          </a:p>
          <a:p>
            <a:pPr marL="147638" marR="0" lvl="0" indent="-147638" algn="l" defTabSz="914400" rtl="0" eaLnBrk="0" fontAlgn="auto" latinLnBrk="0" hangingPunct="0">
              <a:lnSpc>
                <a:spcPct val="100000"/>
              </a:lnSpc>
              <a:spcBef>
                <a:spcPts val="200"/>
              </a:spcBef>
              <a:spcAft>
                <a:spcPts val="0"/>
              </a:spcAft>
              <a:buClr>
                <a:srgbClr val="FFD765"/>
              </a:buClr>
              <a:buSzTx/>
              <a:buFont typeface="Wingdings" pitchFamily="2" charset="2"/>
              <a:buChar char="§"/>
              <a:tabLst/>
              <a:defRPr/>
            </a:pPr>
            <a:r>
              <a:rPr kumimoji="0" lang="en-US" altLang="en-US" sz="1200" b="0" i="0" u="none" strike="noStrike" kern="1200" cap="none" spc="0" normalizeH="0" baseline="0" noProof="0" dirty="0">
                <a:ln>
                  <a:noFill/>
                </a:ln>
                <a:solidFill>
                  <a:srgbClr val="FFFFFF"/>
                </a:solidFill>
                <a:effectLst/>
                <a:uLnTx/>
                <a:uFillTx/>
                <a:latin typeface="Arial" charset="0"/>
                <a:ea typeface="ＭＳ Ｐゴシック" pitchFamily="112" charset="-128"/>
                <a:cs typeface="Arial" charset="0"/>
              </a:rPr>
              <a:t>Most adverse events were mild or moderate in severity</a:t>
            </a:r>
            <a:r>
              <a:rPr kumimoji="0" lang="en-US" altLang="en-US" sz="1200" b="0" i="0" u="none" strike="noStrike" kern="1200" cap="none" spc="0" normalizeH="0" baseline="30000" noProof="0" dirty="0">
                <a:ln>
                  <a:noFill/>
                </a:ln>
                <a:solidFill>
                  <a:srgbClr val="FFFFFF"/>
                </a:solidFill>
                <a:effectLst/>
                <a:uLnTx/>
                <a:uFillTx/>
                <a:latin typeface="Arial" charset="0"/>
                <a:ea typeface="ＭＳ Ｐゴシック" pitchFamily="112" charset="-128"/>
                <a:cs typeface="Arial" charset="0"/>
              </a:rPr>
              <a:t>7</a:t>
            </a:r>
          </a:p>
        </p:txBody>
      </p:sp>
      <p:sp>
        <p:nvSpPr>
          <p:cNvPr id="72713" name="TextBox 4"/>
          <p:cNvSpPr txBox="1">
            <a:spLocks noChangeArrowheads="1"/>
          </p:cNvSpPr>
          <p:nvPr/>
        </p:nvSpPr>
        <p:spPr bwMode="auto">
          <a:xfrm>
            <a:off x="1995613" y="6350000"/>
            <a:ext cx="8253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1.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Hillmen</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P et al., 2007.; 2.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Hillmen</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P et al., 2006.; 3. Hill A et al., 2010.; 4.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Hillmen</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P et al., 2010.; 5. Brodsky RA et al., 2008.; 6.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Hillmen</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P </a:t>
            </a:r>
            <a:b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b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et al. 2013.; 7.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Soliris</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eculizumab</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Product Monograph, 2013.; 8. Kelly RJ et al., 2011.</a:t>
            </a:r>
          </a:p>
        </p:txBody>
      </p:sp>
    </p:spTree>
    <p:custDataLst>
      <p:tags r:id="rId1"/>
    </p:custDataLst>
    <p:extLst>
      <p:ext uri="{BB962C8B-B14F-4D97-AF65-F5344CB8AC3E}">
        <p14:creationId xmlns:p14="http://schemas.microsoft.com/office/powerpoint/2010/main" val="366073088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1"/>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pPr>
            <a:r>
              <a:rPr lang="en-US" altLang="en-US" sz="2000" dirty="0">
                <a:solidFill>
                  <a:schemeClr val="bg1"/>
                </a:solidFill>
                <a:latin typeface="Arial" charset="0"/>
              </a:rPr>
              <a:t>Safety and tolerability confirmed in the long-term (36-month) study, with data up to 66 months</a:t>
            </a:r>
          </a:p>
          <a:p>
            <a:pPr eaLnBrk="1" hangingPunct="1">
              <a:spcAft>
                <a:spcPts val="1200"/>
              </a:spcAft>
            </a:pPr>
            <a:r>
              <a:rPr lang="en-US" altLang="en-US" sz="2000" dirty="0">
                <a:solidFill>
                  <a:schemeClr val="bg1"/>
                </a:solidFill>
                <a:latin typeface="Arial" charset="0"/>
              </a:rPr>
              <a:t>No cumulative toxicity was demonstrated during </a:t>
            </a:r>
            <a:r>
              <a:rPr lang="en-US" altLang="en-US" sz="2000" dirty="0" err="1">
                <a:solidFill>
                  <a:schemeClr val="bg1"/>
                </a:solidFill>
                <a:latin typeface="Arial" charset="0"/>
              </a:rPr>
              <a:t>Soliris</a:t>
            </a:r>
            <a:r>
              <a:rPr lang="en-US" altLang="en-US" sz="2000" baseline="30000" dirty="0">
                <a:solidFill>
                  <a:schemeClr val="bg1"/>
                </a:solidFill>
                <a:latin typeface="Arial" charset="0"/>
              </a:rPr>
              <a:t>®</a:t>
            </a:r>
            <a:r>
              <a:rPr lang="en-US" altLang="en-US" sz="2000" dirty="0">
                <a:solidFill>
                  <a:schemeClr val="bg1"/>
                </a:solidFill>
                <a:latin typeface="Arial" charset="0"/>
              </a:rPr>
              <a:t> treatment</a:t>
            </a:r>
          </a:p>
          <a:p>
            <a:pPr eaLnBrk="1" hangingPunct="1">
              <a:spcAft>
                <a:spcPts val="1200"/>
              </a:spcAft>
            </a:pPr>
            <a:r>
              <a:rPr lang="en-US" altLang="en-US" sz="2000" dirty="0">
                <a:solidFill>
                  <a:schemeClr val="bg1"/>
                </a:solidFill>
                <a:latin typeface="Arial" charset="0"/>
              </a:rPr>
              <a:t>Significantly fewer patients with adverse events in the last 26 weeks of treatment compared with the first 26 weeks (p&lt;0.001)</a:t>
            </a:r>
          </a:p>
          <a:p>
            <a:pPr eaLnBrk="1" hangingPunct="1">
              <a:spcAft>
                <a:spcPts val="1200"/>
              </a:spcAft>
            </a:pPr>
            <a:r>
              <a:rPr lang="en-US" altLang="en-US" sz="2000" dirty="0">
                <a:solidFill>
                  <a:schemeClr val="bg1"/>
                </a:solidFill>
                <a:latin typeface="Arial" charset="0"/>
              </a:rPr>
              <a:t>91.3% of adverse events were mild to moderate; the most frequent were headache, </a:t>
            </a:r>
            <a:r>
              <a:rPr lang="en-US" altLang="en-US" sz="2000" dirty="0" err="1">
                <a:solidFill>
                  <a:schemeClr val="bg1"/>
                </a:solidFill>
                <a:latin typeface="Arial" charset="0"/>
              </a:rPr>
              <a:t>nasopharyngitis</a:t>
            </a:r>
            <a:r>
              <a:rPr lang="en-US" altLang="en-US" sz="2000" dirty="0">
                <a:solidFill>
                  <a:schemeClr val="bg1"/>
                </a:solidFill>
                <a:latin typeface="Arial" charset="0"/>
              </a:rPr>
              <a:t> and upper respiratory tract infection</a:t>
            </a:r>
          </a:p>
          <a:p>
            <a:pPr eaLnBrk="1" hangingPunct="1"/>
            <a:r>
              <a:rPr lang="en-US" altLang="en-US" sz="2000" dirty="0">
                <a:solidFill>
                  <a:schemeClr val="bg1"/>
                </a:solidFill>
                <a:latin typeface="Arial" charset="0"/>
              </a:rPr>
              <a:t>Patients must be vaccinated against </a:t>
            </a:r>
            <a:r>
              <a:rPr lang="en-US" altLang="en-US" sz="2000" i="1" dirty="0">
                <a:solidFill>
                  <a:schemeClr val="bg1"/>
                </a:solidFill>
                <a:latin typeface="Arial" charset="0"/>
              </a:rPr>
              <a:t>Neisseria </a:t>
            </a:r>
            <a:r>
              <a:rPr lang="en-US" altLang="en-US" sz="2000" i="1" dirty="0" err="1">
                <a:solidFill>
                  <a:schemeClr val="bg1"/>
                </a:solidFill>
                <a:latin typeface="Arial" charset="0"/>
              </a:rPr>
              <a:t>meningitidis</a:t>
            </a:r>
            <a:r>
              <a:rPr lang="en-US" altLang="en-US" sz="2000" dirty="0">
                <a:solidFill>
                  <a:schemeClr val="bg1"/>
                </a:solidFill>
                <a:latin typeface="Arial" charset="0"/>
              </a:rPr>
              <a:t> at least </a:t>
            </a:r>
            <a:br>
              <a:rPr lang="en-US" altLang="en-US" sz="2000" dirty="0">
                <a:solidFill>
                  <a:schemeClr val="bg1"/>
                </a:solidFill>
                <a:latin typeface="Arial" charset="0"/>
              </a:rPr>
            </a:br>
            <a:r>
              <a:rPr lang="en-US" altLang="en-US" sz="2000" dirty="0">
                <a:solidFill>
                  <a:schemeClr val="bg1"/>
                </a:solidFill>
                <a:latin typeface="Arial" charset="0"/>
              </a:rPr>
              <a:t>2 weeks prior to starting </a:t>
            </a:r>
            <a:r>
              <a:rPr lang="en-US" altLang="en-US" sz="2000" dirty="0" err="1">
                <a:solidFill>
                  <a:schemeClr val="bg1"/>
                </a:solidFill>
                <a:latin typeface="Arial" charset="0"/>
              </a:rPr>
              <a:t>Soliris</a:t>
            </a:r>
            <a:r>
              <a:rPr lang="en-US" altLang="en-US" sz="2000" baseline="30000" dirty="0">
                <a:solidFill>
                  <a:schemeClr val="bg1"/>
                </a:solidFill>
                <a:latin typeface="Arial" charset="0"/>
              </a:rPr>
              <a:t>®</a:t>
            </a:r>
          </a:p>
        </p:txBody>
      </p:sp>
      <p:sp>
        <p:nvSpPr>
          <p:cNvPr id="74755" name="Rectangle 2"/>
          <p:cNvSpPr txBox="1">
            <a:spLocks noRot="1" noChangeArrowheads="1"/>
          </p:cNvSpPr>
          <p:nvPr/>
        </p:nvSpPr>
        <p:spPr bwMode="auto">
          <a:xfrm>
            <a:off x="1985963" y="420688"/>
            <a:ext cx="62404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mn-cs"/>
              </a:rPr>
              <a:t>SOLIRIS</a:t>
            </a:r>
            <a:r>
              <a:rPr kumimoji="0" lang="en-US" altLang="en-US" sz="2400" b="1" i="0" u="none" strike="noStrike" kern="1200" cap="none" spc="0" normalizeH="0" baseline="30000" noProof="0" dirty="0">
                <a:ln>
                  <a:noFill/>
                </a:ln>
                <a:solidFill>
                  <a:srgbClr val="A6A6A6"/>
                </a:solidFill>
                <a:effectLst/>
                <a:uLnTx/>
                <a:uFillTx/>
                <a:latin typeface="Arial" charset="0"/>
                <a:ea typeface="ＭＳ Ｐゴシック" pitchFamily="112" charset="-128"/>
                <a:cs typeface="+mn-cs"/>
              </a:rPr>
              <a:t>®</a:t>
            </a:r>
            <a:r>
              <a:rPr kumimoji="0" lang="en-US" altLang="en-US" sz="2400" b="1" i="0" u="none" strike="noStrike" kern="1200" cap="none" spc="0" normalizeH="0" baseline="0" noProof="0" dirty="0">
                <a:ln>
                  <a:noFill/>
                </a:ln>
                <a:solidFill>
                  <a:srgbClr val="A6A6A6"/>
                </a:solidFill>
                <a:effectLst/>
                <a:uLnTx/>
                <a:uFillTx/>
                <a:latin typeface="Arial" charset="0"/>
                <a:ea typeface="ＭＳ Ｐゴシック" pitchFamily="112" charset="-128"/>
                <a:cs typeface="+mn-cs"/>
              </a:rPr>
              <a:t> SAFETY PROFILE</a:t>
            </a:r>
            <a:endParaRPr kumimoji="0" lang="en-US" altLang="en-US" sz="3200" b="1" i="0" u="none" strike="noStrike" kern="1200" cap="none" spc="0" normalizeH="0" baseline="0" noProof="0" dirty="0">
              <a:ln>
                <a:noFill/>
              </a:ln>
              <a:solidFill>
                <a:srgbClr val="A6A6A6"/>
              </a:solidFill>
              <a:effectLst/>
              <a:uLnTx/>
              <a:uFillTx/>
              <a:latin typeface="Arial" charset="0"/>
              <a:ea typeface="ＭＳ Ｐゴシック" pitchFamily="112" charset="-128"/>
              <a:cs typeface="Arial" charset="0"/>
            </a:endParaRPr>
          </a:p>
        </p:txBody>
      </p:sp>
      <p:sp>
        <p:nvSpPr>
          <p:cNvPr id="74756" name="Text Box 4"/>
          <p:cNvSpPr txBox="1">
            <a:spLocks noChangeArrowheads="1"/>
          </p:cNvSpPr>
          <p:nvPr/>
        </p:nvSpPr>
        <p:spPr bwMode="auto">
          <a:xfrm>
            <a:off x="1990726" y="6516876"/>
            <a:ext cx="816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charset="0"/>
                <a:ea typeface="ＭＳ Ｐゴシック" pitchFamily="112" charset="-128"/>
              </a:defRPr>
            </a:lvl1pPr>
            <a:lvl2pPr marL="37931725" indent="-37474525"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1.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Hillmen</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P et al., 2013.; 2.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Soliris</a:t>
            </a:r>
            <a:r>
              <a:rPr kumimoji="0" lang="en-CA" altLang="en-US" sz="1000" b="0" i="0" u="none" strike="noStrike" kern="1200" cap="none" spc="0" normalizeH="0" baseline="3000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a:t>
            </a:r>
            <a:r>
              <a:rPr kumimoji="0" lang="en-CA" altLang="en-US" sz="10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eculizumab</a:t>
            </a:r>
            <a:r>
              <a:rPr kumimoji="0" lang="en-CA"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12" charset="-128"/>
                <a:cs typeface="Arial" panose="020B0604020202020204" pitchFamily="34" charset="0"/>
              </a:rPr>
              <a:t>) Product Monograph, 2013.</a:t>
            </a:r>
            <a:endParaRPr kumimoji="0" lang="en-US" alt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Tree>
    <p:custDataLst>
      <p:tags r:id="rId1"/>
    </p:custDataLst>
    <p:extLst>
      <p:ext uri="{BB962C8B-B14F-4D97-AF65-F5344CB8AC3E}">
        <p14:creationId xmlns:p14="http://schemas.microsoft.com/office/powerpoint/2010/main" val="18176624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 in PNH</a:t>
            </a:r>
            <a:endParaRPr lang="en-US" dirty="0"/>
          </a:p>
        </p:txBody>
      </p:sp>
      <p:sp>
        <p:nvSpPr>
          <p:cNvPr id="3" name="Content Placeholder 2"/>
          <p:cNvSpPr>
            <a:spLocks noGrp="1"/>
          </p:cNvSpPr>
          <p:nvPr>
            <p:ph idx="1"/>
          </p:nvPr>
        </p:nvSpPr>
        <p:spPr/>
        <p:txBody>
          <a:bodyPr/>
          <a:lstStyle/>
          <a:p>
            <a:r>
              <a:rPr lang="en-US" dirty="0" smtClean="0"/>
              <a:t>AXLN 1210 (</a:t>
            </a:r>
            <a:r>
              <a:rPr lang="en-US" dirty="0" err="1" smtClean="0"/>
              <a:t>ravulizumab</a:t>
            </a:r>
            <a:r>
              <a:rPr lang="en-US" dirty="0" smtClean="0"/>
              <a:t>) demonstrated to be </a:t>
            </a:r>
            <a:r>
              <a:rPr lang="en-US" dirty="0" err="1" smtClean="0"/>
              <a:t>noninferior</a:t>
            </a:r>
            <a:r>
              <a:rPr lang="en-US" dirty="0" smtClean="0"/>
              <a:t> to </a:t>
            </a:r>
            <a:r>
              <a:rPr lang="en-US" dirty="0" err="1" smtClean="0"/>
              <a:t>eculizamab</a:t>
            </a:r>
            <a:r>
              <a:rPr lang="en-US" dirty="0" smtClean="0"/>
              <a:t> and is health Canada approved now AWAITING funding agreements</a:t>
            </a:r>
          </a:p>
          <a:p>
            <a:r>
              <a:rPr lang="en-US" dirty="0" smtClean="0"/>
              <a:t>Advantage Given q 8 weeks with improved quality of life</a:t>
            </a:r>
          </a:p>
          <a:p>
            <a:r>
              <a:rPr lang="en-US" dirty="0" smtClean="0"/>
              <a:t>Other C5 inhibitors subcutaneous, oral : ALL in </a:t>
            </a:r>
            <a:r>
              <a:rPr lang="en-US" dirty="0" err="1" smtClean="0"/>
              <a:t>ClinicalTrials</a:t>
            </a:r>
            <a:endParaRPr lang="en-US" dirty="0" smtClean="0"/>
          </a:p>
          <a:p>
            <a:r>
              <a:rPr lang="en-US" dirty="0" smtClean="0"/>
              <a:t>C3 inhibitors </a:t>
            </a:r>
            <a:r>
              <a:rPr lang="en-US" dirty="0" err="1" smtClean="0"/>
              <a:t>Apellis</a:t>
            </a:r>
            <a:r>
              <a:rPr lang="en-US" dirty="0" smtClean="0"/>
              <a:t> product </a:t>
            </a:r>
            <a:r>
              <a:rPr lang="en-US" dirty="0" err="1" smtClean="0"/>
              <a:t>sq</a:t>
            </a:r>
            <a:r>
              <a:rPr lang="en-US" dirty="0" smtClean="0"/>
              <a:t> twice a week Promising especially for c3 loaders</a:t>
            </a:r>
          </a:p>
          <a:p>
            <a:r>
              <a:rPr lang="en-US" dirty="0" smtClean="0"/>
              <a:t>Factor D inhibition </a:t>
            </a:r>
            <a:r>
              <a:rPr lang="en-US" dirty="0" err="1" smtClean="0"/>
              <a:t>Achillion</a:t>
            </a:r>
            <a:endParaRPr lang="en-US" dirty="0"/>
          </a:p>
        </p:txBody>
      </p:sp>
    </p:spTree>
    <p:extLst>
      <p:ext uri="{BB962C8B-B14F-4D97-AF65-F5344CB8AC3E}">
        <p14:creationId xmlns:p14="http://schemas.microsoft.com/office/powerpoint/2010/main" val="3983285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 for your attention</a:t>
            </a:r>
          </a:p>
          <a:p>
            <a:r>
              <a:rPr lang="en-US" dirty="0" smtClean="0"/>
              <a:t>Questions??</a:t>
            </a:r>
            <a:endParaRPr lang="en-US" dirty="0"/>
          </a:p>
        </p:txBody>
      </p:sp>
    </p:spTree>
    <p:extLst>
      <p:ext uri="{BB962C8B-B14F-4D97-AF65-F5344CB8AC3E}">
        <p14:creationId xmlns:p14="http://schemas.microsoft.com/office/powerpoint/2010/main" val="249314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Bone Marrow</a:t>
            </a:r>
          </a:p>
        </p:txBody>
      </p:sp>
      <p:pic>
        <p:nvPicPr>
          <p:cNvPr id="11267" name="Picture 5" descr="Aplastic%20anem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65463" y="2692401"/>
            <a:ext cx="3327400" cy="2371725"/>
          </a:xfrm>
          <a:noFill/>
        </p:spPr>
      </p:pic>
      <p:pic>
        <p:nvPicPr>
          <p:cNvPr id="11268" name="Picture 6" descr="rcd%20aplastic%20anem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19964" y="2246313"/>
            <a:ext cx="1963737" cy="3238500"/>
          </a:xfrm>
          <a:noFill/>
        </p:spPr>
      </p:pic>
    </p:spTree>
    <p:extLst>
      <p:ext uri="{BB962C8B-B14F-4D97-AF65-F5344CB8AC3E}">
        <p14:creationId xmlns:p14="http://schemas.microsoft.com/office/powerpoint/2010/main" val="3745141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Lab Ancillary tests</a:t>
            </a:r>
          </a:p>
        </p:txBody>
      </p:sp>
      <p:sp>
        <p:nvSpPr>
          <p:cNvPr id="12291" name="Rectangle 3"/>
          <p:cNvSpPr>
            <a:spLocks noGrp="1" noChangeArrowheads="1"/>
          </p:cNvSpPr>
          <p:nvPr>
            <p:ph type="body" idx="1"/>
          </p:nvPr>
        </p:nvSpPr>
        <p:spPr/>
        <p:txBody>
          <a:bodyPr>
            <a:normAutofit fontScale="92500" lnSpcReduction="20000"/>
          </a:bodyPr>
          <a:lstStyle/>
          <a:p>
            <a:pPr eaLnBrk="1" hangingPunct="1"/>
            <a:r>
              <a:rPr lang="en-US" altLang="en-US" sz="2400" dirty="0"/>
              <a:t>Bone marrow biopsy to rule out </a:t>
            </a:r>
            <a:r>
              <a:rPr lang="en-US" altLang="en-US" sz="2400" dirty="0" err="1"/>
              <a:t>hypoplastic</a:t>
            </a:r>
            <a:r>
              <a:rPr lang="en-US" altLang="en-US" sz="2400" dirty="0"/>
              <a:t> MDS</a:t>
            </a:r>
          </a:p>
          <a:p>
            <a:pPr eaLnBrk="1" hangingPunct="1"/>
            <a:r>
              <a:rPr lang="en-US" altLang="en-US" sz="2400" dirty="0"/>
              <a:t>Cytogenetics to rule out MDS &amp; congenital disorder </a:t>
            </a:r>
            <a:r>
              <a:rPr lang="en-US" altLang="en-US" sz="2400" dirty="0" err="1"/>
              <a:t>Fanconi’s</a:t>
            </a:r>
            <a:r>
              <a:rPr lang="en-US" altLang="en-US" sz="2400" dirty="0"/>
              <a:t> </a:t>
            </a:r>
            <a:r>
              <a:rPr lang="en-US" altLang="en-US" sz="2400" dirty="0" smtClean="0"/>
              <a:t>Anemia</a:t>
            </a:r>
          </a:p>
          <a:p>
            <a:pPr eaLnBrk="1" hangingPunct="1"/>
            <a:r>
              <a:rPr lang="en-US" altLang="en-US" sz="2400" dirty="0" smtClean="0"/>
              <a:t>NGS for </a:t>
            </a:r>
            <a:r>
              <a:rPr lang="en-US" altLang="en-US" sz="2400" dirty="0" err="1" smtClean="0"/>
              <a:t>Fanconis</a:t>
            </a:r>
            <a:r>
              <a:rPr lang="en-US" altLang="en-US" sz="2400" dirty="0" smtClean="0"/>
              <a:t> and myeloid genetic </a:t>
            </a:r>
            <a:r>
              <a:rPr lang="en-US" altLang="en-US" sz="2400" dirty="0" err="1" smtClean="0"/>
              <a:t>abn</a:t>
            </a:r>
            <a:endParaRPr lang="en-US" altLang="en-US" sz="2400" dirty="0"/>
          </a:p>
          <a:p>
            <a:pPr eaLnBrk="1" hangingPunct="1"/>
            <a:r>
              <a:rPr lang="en-US" altLang="en-US" sz="2400" dirty="0"/>
              <a:t>Flow cytometry (CD55 &amp; CD59) to rule out PNH</a:t>
            </a:r>
          </a:p>
          <a:p>
            <a:pPr eaLnBrk="1" hangingPunct="1"/>
            <a:r>
              <a:rPr lang="en-US" altLang="en-US" sz="2400" dirty="0"/>
              <a:t>Liver function tests</a:t>
            </a:r>
          </a:p>
          <a:p>
            <a:pPr eaLnBrk="1" hangingPunct="1"/>
            <a:r>
              <a:rPr lang="en-US" altLang="en-US" sz="2400" dirty="0"/>
              <a:t>Flow cytometry to rule out  Large Granular Lymphocyte leukemia, Hairy Cell Leukemia</a:t>
            </a:r>
          </a:p>
          <a:p>
            <a:pPr eaLnBrk="1" hangingPunct="1"/>
            <a:r>
              <a:rPr lang="en-US" altLang="en-US" sz="2400" dirty="0"/>
              <a:t>HLA typing for BMT </a:t>
            </a:r>
          </a:p>
          <a:p>
            <a:pPr lvl="1" eaLnBrk="1" hangingPunct="1"/>
            <a:r>
              <a:rPr lang="en-US" altLang="en-US" sz="2200" dirty="0"/>
              <a:t>increased DR15 in AA &amp; PNH patients</a:t>
            </a:r>
          </a:p>
        </p:txBody>
      </p:sp>
    </p:spTree>
    <p:extLst>
      <p:ext uri="{BB962C8B-B14F-4D97-AF65-F5344CB8AC3E}">
        <p14:creationId xmlns:p14="http://schemas.microsoft.com/office/powerpoint/2010/main" val="241586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Pathogenesis</a:t>
            </a:r>
          </a:p>
        </p:txBody>
      </p:sp>
      <p:sp>
        <p:nvSpPr>
          <p:cNvPr id="13315" name="Rectangle 3"/>
          <p:cNvSpPr>
            <a:spLocks noGrp="1" noChangeArrowheads="1"/>
          </p:cNvSpPr>
          <p:nvPr>
            <p:ph type="body" idx="1"/>
          </p:nvPr>
        </p:nvSpPr>
        <p:spPr>
          <a:xfrm>
            <a:off x="2438400" y="1676401"/>
            <a:ext cx="7772400" cy="4422775"/>
          </a:xfrm>
        </p:spPr>
        <p:txBody>
          <a:bodyPr/>
          <a:lstStyle/>
          <a:p>
            <a:pPr eaLnBrk="1" hangingPunct="1"/>
            <a:r>
              <a:rPr lang="en-US" altLang="en-US" smtClean="0"/>
              <a:t>Primary defect or damage to stem cell or less commonly microenvironment</a:t>
            </a:r>
          </a:p>
          <a:p>
            <a:pPr eaLnBrk="1" hangingPunct="1"/>
            <a:r>
              <a:rPr lang="en-US" altLang="en-US" smtClean="0"/>
              <a:t>Evidence for immune mechanism: </a:t>
            </a:r>
          </a:p>
          <a:p>
            <a:pPr lvl="1" eaLnBrk="1" hangingPunct="1"/>
            <a:r>
              <a:rPr lang="en-US" altLang="en-US" smtClean="0"/>
              <a:t>Autologous engraftment after allogeneic transplant</a:t>
            </a:r>
          </a:p>
          <a:p>
            <a:pPr lvl="1" eaLnBrk="1" hangingPunct="1"/>
            <a:r>
              <a:rPr lang="en-US" altLang="en-US" smtClean="0"/>
              <a:t>Failure of engraftment with syngeneic transplant</a:t>
            </a:r>
          </a:p>
          <a:p>
            <a:pPr lvl="1" eaLnBrk="1" hangingPunct="1"/>
            <a:r>
              <a:rPr lang="en-US" altLang="en-US" smtClean="0"/>
              <a:t>Response to immunosuppressive therapy</a:t>
            </a:r>
          </a:p>
          <a:p>
            <a:pPr eaLnBrk="1" hangingPunct="1"/>
            <a:endParaRPr lang="en-US" altLang="en-US" smtClean="0"/>
          </a:p>
        </p:txBody>
      </p:sp>
    </p:spTree>
    <p:extLst>
      <p:ext uri="{BB962C8B-B14F-4D97-AF65-F5344CB8AC3E}">
        <p14:creationId xmlns:p14="http://schemas.microsoft.com/office/powerpoint/2010/main" val="2502833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Aplastic anemia (AA) is an immune-mediated attack of hematopoietic stem cells, leading to bone marrow destruction</a:t>
            </a:r>
          </a:p>
        </p:txBody>
      </p:sp>
      <p:sp>
        <p:nvSpPr>
          <p:cNvPr id="4" name="Text Placeholder 3"/>
          <p:cNvSpPr>
            <a:spLocks noGrp="1"/>
          </p:cNvSpPr>
          <p:nvPr>
            <p:ph type="body" sz="quarter" idx="12"/>
          </p:nvPr>
        </p:nvSpPr>
        <p:spPr>
          <a:xfrm>
            <a:off x="399228" y="6096462"/>
            <a:ext cx="5379272" cy="393783"/>
          </a:xfrm>
        </p:spPr>
        <p:txBody>
          <a:bodyPr>
            <a:noAutofit/>
          </a:bodyPr>
          <a:lstStyle/>
          <a:p>
            <a:r>
              <a:rPr lang="en-US" dirty="0">
                <a:solidFill>
                  <a:srgbClr val="595959"/>
                </a:solidFill>
              </a:rPr>
              <a:t>CD, cluster of differentiation; HSC, hematopoietic stem cell; IFN, interferon; </a:t>
            </a:r>
            <a:br>
              <a:rPr lang="en-US" dirty="0">
                <a:solidFill>
                  <a:srgbClr val="595959"/>
                </a:solidFill>
              </a:rPr>
            </a:br>
            <a:r>
              <a:rPr lang="en-US" dirty="0">
                <a:solidFill>
                  <a:srgbClr val="595959"/>
                </a:solidFill>
              </a:rPr>
              <a:t>IRF, interferon regulatory factor; NO, nitric oxide; NOS, nitric oxide synthase; </a:t>
            </a:r>
            <a:br>
              <a:rPr lang="en-US" dirty="0">
                <a:solidFill>
                  <a:srgbClr val="595959"/>
                </a:solidFill>
              </a:rPr>
            </a:br>
            <a:r>
              <a:rPr lang="en-US" dirty="0">
                <a:solidFill>
                  <a:srgbClr val="595959"/>
                </a:solidFill>
              </a:rPr>
              <a:t>TNF, tumor necrosis factor</a:t>
            </a:r>
            <a:endParaRPr lang="en-GB" dirty="0">
              <a:solidFill>
                <a:srgbClr val="595959"/>
              </a:solidFill>
            </a:endParaRPr>
          </a:p>
        </p:txBody>
      </p:sp>
      <p:sp>
        <p:nvSpPr>
          <p:cNvPr id="5" name="Text Placeholder 4"/>
          <p:cNvSpPr>
            <a:spLocks noGrp="1"/>
          </p:cNvSpPr>
          <p:nvPr>
            <p:ph type="body" sz="quarter" idx="13"/>
          </p:nvPr>
        </p:nvSpPr>
        <p:spPr>
          <a:xfrm>
            <a:off x="6331132" y="6183546"/>
            <a:ext cx="5501035" cy="393783"/>
          </a:xfrm>
        </p:spPr>
        <p:txBody>
          <a:bodyPr>
            <a:noAutofit/>
          </a:bodyPr>
          <a:lstStyle/>
          <a:p>
            <a:r>
              <a:rPr lang="en-US" dirty="0">
                <a:solidFill>
                  <a:srgbClr val="595959"/>
                </a:solidFill>
              </a:rPr>
              <a:t>1. Young NS &amp; Maciejewski J. </a:t>
            </a:r>
            <a:r>
              <a:rPr lang="en-US" i="1" dirty="0">
                <a:solidFill>
                  <a:srgbClr val="595959"/>
                </a:solidFill>
              </a:rPr>
              <a:t>N Engl J Med </a:t>
            </a:r>
            <a:r>
              <a:rPr lang="en-US" dirty="0">
                <a:solidFill>
                  <a:srgbClr val="595959"/>
                </a:solidFill>
              </a:rPr>
              <a:t>1997;336:1365</a:t>
            </a:r>
            <a:r>
              <a:rPr lang="en-US" dirty="0">
                <a:solidFill>
                  <a:srgbClr val="595959"/>
                </a:solidFill>
                <a:cs typeface="Arial"/>
              </a:rPr>
              <a:t>–1372</a:t>
            </a:r>
            <a:r>
              <a:rPr lang="en-US" dirty="0">
                <a:solidFill>
                  <a:srgbClr val="595959"/>
                </a:solidFill>
              </a:rPr>
              <a:t>; </a:t>
            </a:r>
            <a:br>
              <a:rPr lang="en-US" dirty="0">
                <a:solidFill>
                  <a:srgbClr val="595959"/>
                </a:solidFill>
              </a:rPr>
            </a:br>
            <a:r>
              <a:rPr lang="en-US" dirty="0">
                <a:solidFill>
                  <a:srgbClr val="595959"/>
                </a:solidFill>
              </a:rPr>
              <a:t>2. Young NS </a:t>
            </a:r>
            <a:r>
              <a:rPr lang="en-US" i="1" dirty="0">
                <a:solidFill>
                  <a:srgbClr val="595959"/>
                </a:solidFill>
              </a:rPr>
              <a:t>et al. </a:t>
            </a:r>
            <a:r>
              <a:rPr lang="en-GB" i="1" dirty="0">
                <a:solidFill>
                  <a:srgbClr val="595959"/>
                </a:solidFill>
              </a:rPr>
              <a:t>Curr Opin Hematol</a:t>
            </a:r>
            <a:r>
              <a:rPr lang="en-GB" dirty="0">
                <a:solidFill>
                  <a:srgbClr val="595959"/>
                </a:solidFill>
              </a:rPr>
              <a:t> 2008;15:162</a:t>
            </a:r>
            <a:r>
              <a:rPr lang="en-GB" dirty="0">
                <a:solidFill>
                  <a:srgbClr val="595959"/>
                </a:solidFill>
                <a:cs typeface="Arial"/>
              </a:rPr>
              <a:t>–168; 3. </a:t>
            </a:r>
            <a:r>
              <a:rPr lang="en-US" dirty="0">
                <a:solidFill>
                  <a:srgbClr val="595959"/>
                </a:solidFill>
              </a:rPr>
              <a:t>University of Minnesota Medical Center, Fairview, </a:t>
            </a:r>
            <a:r>
              <a:rPr lang="en-US" dirty="0">
                <a:solidFill>
                  <a:srgbClr val="595959"/>
                </a:solidFill>
                <a:hlinkClick r:id="rId2"/>
              </a:rPr>
              <a:t>https://www.fairview.org/HealthLibrary/Article/40317</a:t>
            </a:r>
            <a:r>
              <a:rPr lang="en-US" dirty="0">
                <a:solidFill>
                  <a:srgbClr val="595959"/>
                </a:solidFill>
              </a:rPr>
              <a:t> </a:t>
            </a:r>
            <a:endParaRPr lang="en-GB" dirty="0">
              <a:solidFill>
                <a:srgbClr val="595959"/>
              </a:solidFill>
            </a:endParaRPr>
          </a:p>
        </p:txBody>
      </p:sp>
      <p:grpSp>
        <p:nvGrpSpPr>
          <p:cNvPr id="7" name="Group 6"/>
          <p:cNvGrpSpPr/>
          <p:nvPr/>
        </p:nvGrpSpPr>
        <p:grpSpPr>
          <a:xfrm>
            <a:off x="399229" y="1174425"/>
            <a:ext cx="7663511" cy="4625394"/>
            <a:chOff x="939492" y="661137"/>
            <a:chExt cx="7294563" cy="4757792"/>
          </a:xfrm>
        </p:grpSpPr>
        <p:sp>
          <p:nvSpPr>
            <p:cNvPr id="8" name="Text Placeholder 3"/>
            <p:cNvSpPr txBox="1">
              <a:spLocks/>
            </p:cNvSpPr>
            <p:nvPr/>
          </p:nvSpPr>
          <p:spPr>
            <a:xfrm>
              <a:off x="939493" y="661137"/>
              <a:ext cx="7294562" cy="374777"/>
            </a:xfrm>
            <a:prstGeom prst="rect">
              <a:avLst/>
            </a:prstGeom>
            <a:solidFill>
              <a:schemeClr val="accent1"/>
            </a:solidFill>
            <a:ln w="28575">
              <a:noFill/>
            </a:ln>
            <a:effectLst>
              <a:outerShdw blurRad="50800" dist="25400" dir="5400000" algn="t" rotWithShape="0">
                <a:prstClr val="black">
                  <a:alpha val="40000"/>
                </a:prstClr>
              </a:outerShdw>
            </a:effectLst>
          </p:spPr>
          <p:txBody>
            <a:bodyPr vert="horz" lIns="121920" tIns="60960" rIns="121920" bIns="60960" rtlCol="0" anchor="ctr">
              <a:noAutofit/>
            </a:bodyPr>
            <a:lstStyle>
              <a:lvl1pPr marL="266700" indent="-266700" algn="l" defTabSz="685800" rtl="0" eaLnBrk="1" latinLnBrk="0" hangingPunct="1">
                <a:lnSpc>
                  <a:spcPct val="95000"/>
                </a:lnSpc>
                <a:spcBef>
                  <a:spcPts val="0"/>
                </a:spcBef>
                <a:spcAft>
                  <a:spcPts val="750"/>
                </a:spcAft>
                <a:buClr>
                  <a:schemeClr val="accent1"/>
                </a:buClr>
                <a:buSzPct val="120000"/>
                <a:buFont typeface="Wingdings" panose="05000000000000000000" pitchFamily="2" charset="2"/>
                <a:buChar char="§"/>
                <a:defRPr sz="2000" b="0" kern="1200">
                  <a:solidFill>
                    <a:schemeClr val="tx1"/>
                  </a:solidFill>
                  <a:latin typeface="+mn-lt"/>
                  <a:ea typeface="+mn-ea"/>
                  <a:cs typeface="+mn-cs"/>
                </a:defRPr>
              </a:lvl1pPr>
              <a:lvl2pPr marL="358775" indent="-222250"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800" b="0" kern="1200">
                  <a:solidFill>
                    <a:schemeClr val="tx1"/>
                  </a:solidFill>
                  <a:latin typeface="+mn-lt"/>
                  <a:ea typeface="+mn-ea"/>
                  <a:cs typeface="+mn-cs"/>
                </a:defRPr>
              </a:lvl2pPr>
              <a:lvl3pPr marL="449263" indent="-180975" algn="l" defTabSz="694135"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600" b="0" kern="1200">
                  <a:solidFill>
                    <a:schemeClr val="tx1"/>
                  </a:solidFill>
                  <a:latin typeface="+mn-lt"/>
                  <a:ea typeface="+mn-ea"/>
                  <a:cs typeface="+mn-cs"/>
                </a:defRPr>
              </a:lvl3pPr>
              <a:lvl4pPr marL="625475" indent="-220663"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200" b="0" kern="1200">
                  <a:solidFill>
                    <a:schemeClr val="tx1"/>
                  </a:solidFill>
                  <a:latin typeface="+mn-lt"/>
                  <a:ea typeface="+mn-ea"/>
                  <a:cs typeface="+mn-cs"/>
                </a:defRPr>
              </a:lvl4pPr>
              <a:lvl5pPr marL="715963" indent="-180975"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000" b="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914377" rtl="0" eaLnBrk="1" fontAlgn="auto" latinLnBrk="0" hangingPunct="1">
                <a:lnSpc>
                  <a:spcPct val="150000"/>
                </a:lnSpc>
                <a:spcBef>
                  <a:spcPts val="800"/>
                </a:spcBef>
                <a:spcAft>
                  <a:spcPts val="1000"/>
                </a:spcAft>
                <a:buClr>
                  <a:srgbClr val="1C7DAD"/>
                </a:buClr>
                <a:buSzPct val="120000"/>
                <a:buFont typeface="Wingdings" panose="05000000000000000000" pitchFamily="2" charset="2"/>
                <a:buNone/>
                <a:tabLst/>
                <a:defRPr/>
              </a:pPr>
              <a:r>
                <a:rPr kumimoji="0" lang="en-US" sz="1467" b="0" i="0" u="none" strike="noStrike" kern="1200" cap="none" spc="0" normalizeH="0" baseline="0" noProof="0" dirty="0">
                  <a:ln>
                    <a:noFill/>
                  </a:ln>
                  <a:solidFill>
                    <a:srgbClr val="FFFFFF"/>
                  </a:solidFill>
                  <a:effectLst/>
                  <a:uLnTx/>
                  <a:uFillTx/>
                  <a:latin typeface="Arial"/>
                  <a:ea typeface="+mn-ea"/>
                  <a:cs typeface="+mn-cs"/>
                </a:rPr>
                <a:t>Proposed pathophysiology of aplastic anemia</a:t>
              </a:r>
              <a:r>
                <a:rPr kumimoji="0" lang="en-US" sz="1467" b="0" i="0" u="none" strike="noStrike" kern="1200" cap="none" spc="0" normalizeH="0" baseline="30000" noProof="0" dirty="0">
                  <a:ln>
                    <a:noFill/>
                  </a:ln>
                  <a:solidFill>
                    <a:srgbClr val="FFFFFF"/>
                  </a:solidFill>
                  <a:effectLst/>
                  <a:uLnTx/>
                  <a:uFillTx/>
                  <a:latin typeface="Arial"/>
                  <a:ea typeface="+mn-ea"/>
                  <a:cs typeface="+mn-cs"/>
                </a:rPr>
                <a:t>1</a:t>
              </a:r>
            </a:p>
          </p:txBody>
        </p:sp>
        <p:pic>
          <p:nvPicPr>
            <p:cNvPr id="9" name="Picture Placeholder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39492" y="1101128"/>
              <a:ext cx="7294562" cy="3314371"/>
            </a:xfrm>
            <a:prstGeom prst="rect">
              <a:avLst/>
            </a:prstGeom>
            <a:effectLst>
              <a:outerShdw blurRad="50800" dist="25400" dir="5400000" algn="t" rotWithShape="0">
                <a:prstClr val="black">
                  <a:alpha val="40000"/>
                </a:prstClr>
              </a:outerShdw>
            </a:effectLst>
          </p:spPr>
        </p:pic>
        <p:sp>
          <p:nvSpPr>
            <p:cNvPr id="10" name="Rectangle 9"/>
            <p:cNvSpPr/>
            <p:nvPr/>
          </p:nvSpPr>
          <p:spPr>
            <a:xfrm>
              <a:off x="939493" y="4459672"/>
              <a:ext cx="7294562" cy="959257"/>
            </a:xfrm>
            <a:prstGeom prst="rect">
              <a:avLst/>
            </a:prstGeom>
            <a:solidFill>
              <a:schemeClr val="accent1"/>
            </a:solidFill>
            <a:ln w="28575">
              <a:noFill/>
            </a:ln>
            <a:effectLst>
              <a:outerShdw blurRad="50800" dist="25400" dir="5400000" algn="t" rotWithShape="0">
                <a:prstClr val="black">
                  <a:alpha val="40000"/>
                </a:prstClr>
              </a:outerShdw>
            </a:effectLst>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An immune response, led by an expanded cytotoxic T cell population, targets HSCs and progenitor cells</a:t>
              </a:r>
              <a:r>
                <a:rPr kumimoji="0" lang="en-US" sz="1400" b="1" i="0" u="none" strike="noStrike" kern="1200" cap="none" spc="0" normalizeH="0" baseline="30000" noProof="0" dirty="0">
                  <a:ln>
                    <a:noFill/>
                  </a:ln>
                  <a:solidFill>
                    <a:srgbClr val="FFFFFF"/>
                  </a:solidFill>
                  <a:effectLst/>
                  <a:uLnTx/>
                  <a:uFillTx/>
                  <a:latin typeface="Arial"/>
                  <a:ea typeface="+mn-ea"/>
                  <a:cs typeface="+mn-cs"/>
                </a:rPr>
                <a:t>2</a:t>
              </a:r>
              <a:endParaRPr kumimoji="0" lang="en-US" sz="1333" b="1" i="0" u="none" strike="noStrike" kern="1200" cap="none" spc="0" normalizeH="0" baseline="30000" noProof="0" dirty="0">
                <a:ln>
                  <a:noFill/>
                </a:ln>
                <a:solidFill>
                  <a:srgbClr val="FFFFFF"/>
                </a:solidFill>
                <a:effectLst/>
                <a:uLnTx/>
                <a:uFillTx/>
                <a:latin typeface="Arial"/>
                <a:ea typeface="+mn-ea"/>
                <a:cs typeface="+mn-cs"/>
              </a:endParaRPr>
            </a:p>
            <a:p>
              <a:pPr marL="311143" marR="0" lvl="1" indent="-311143" algn="l" defTabSz="1219170" rtl="0" eaLnBrk="0" fontAlgn="base" latinLnBrk="0" hangingPunct="0">
                <a:lnSpc>
                  <a:spcPct val="95000"/>
                </a:lnSpc>
                <a:spcBef>
                  <a:spcPts val="0"/>
                </a:spcBef>
                <a:spcAft>
                  <a:spcPct val="0"/>
                </a:spcAft>
                <a:buClrTx/>
                <a:buSzPct val="110000"/>
                <a:buFont typeface="Wingdings"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ＭＳ Ｐゴシック" charset="0"/>
                </a:rPr>
                <a:t>Directed at CD34</a:t>
              </a:r>
              <a:r>
                <a:rPr kumimoji="0" lang="en-US" sz="1400" b="1" i="0" u="none" strike="noStrike" kern="1200" cap="none" spc="0" normalizeH="0" baseline="30000" noProof="0" dirty="0">
                  <a:ln>
                    <a:noFill/>
                  </a:ln>
                  <a:solidFill>
                    <a:srgbClr val="FFFFFF"/>
                  </a:solidFill>
                  <a:effectLst/>
                  <a:uLnTx/>
                  <a:uFillTx/>
                  <a:latin typeface="Arial"/>
                  <a:ea typeface="+mn-ea"/>
                  <a:cs typeface="ＭＳ Ｐゴシック" charset="0"/>
                </a:rPr>
                <a:t>+</a:t>
              </a:r>
              <a:r>
                <a:rPr kumimoji="0" lang="en-US" sz="1400" b="1" i="0" u="none" strike="noStrike" kern="1200" cap="none" spc="0" normalizeH="0" baseline="0" noProof="0" dirty="0">
                  <a:ln>
                    <a:noFill/>
                  </a:ln>
                  <a:solidFill>
                    <a:srgbClr val="FFFFFF"/>
                  </a:solidFill>
                  <a:effectLst/>
                  <a:uLnTx/>
                  <a:uFillTx/>
                  <a:latin typeface="Arial"/>
                  <a:ea typeface="+mn-ea"/>
                  <a:cs typeface="ＭＳ Ｐゴシック" charset="0"/>
                </a:rPr>
                <a:t> cells</a:t>
              </a:r>
              <a:r>
                <a:rPr kumimoji="0" lang="en-US" sz="1400" b="1" i="0" u="none" strike="noStrike" kern="1200" cap="none" spc="0" normalizeH="0" baseline="30000" noProof="0" dirty="0">
                  <a:ln>
                    <a:noFill/>
                  </a:ln>
                  <a:solidFill>
                    <a:srgbClr val="FFFFFF"/>
                  </a:solidFill>
                  <a:effectLst/>
                  <a:uLnTx/>
                  <a:uFillTx/>
                  <a:latin typeface="Arial"/>
                  <a:ea typeface="+mn-ea"/>
                  <a:cs typeface="ＭＳ Ｐゴシック" charset="0"/>
                </a:rPr>
                <a:t>2</a:t>
              </a:r>
            </a:p>
            <a:p>
              <a:pPr marL="311143" marR="0" lvl="1" indent="-311143" algn="l" defTabSz="1219170" rtl="0" eaLnBrk="0" fontAlgn="base" latinLnBrk="0" hangingPunct="0">
                <a:lnSpc>
                  <a:spcPct val="95000"/>
                </a:lnSpc>
                <a:spcBef>
                  <a:spcPts val="0"/>
                </a:spcBef>
                <a:spcAft>
                  <a:spcPct val="0"/>
                </a:spcAft>
                <a:buClrTx/>
                <a:buSzPct val="110000"/>
                <a:buFont typeface="Wingdings" pitchFamily="2" charset="2"/>
                <a:buChar char="§"/>
                <a:tabLst/>
                <a:defRPr/>
              </a:pPr>
              <a:r>
                <a:rPr kumimoji="0" lang="en-US" sz="1400" b="1" i="0" u="none" strike="noStrike" kern="1200" cap="none" spc="0" normalizeH="0" baseline="0" noProof="0" dirty="0">
                  <a:ln>
                    <a:noFill/>
                  </a:ln>
                  <a:solidFill>
                    <a:srgbClr val="FFFFFF"/>
                  </a:solidFill>
                  <a:effectLst/>
                  <a:uLnTx/>
                  <a:uFillTx/>
                  <a:latin typeface="Arial"/>
                  <a:ea typeface="+mn-ea"/>
                  <a:cs typeface="ＭＳ Ｐゴシック" charset="0"/>
                </a:rPr>
                <a:t>T cells induce apoptosis and hematopoietic failure</a:t>
              </a:r>
              <a:r>
                <a:rPr kumimoji="0" lang="en-US" sz="1400" b="1" i="0" u="none" strike="noStrike" kern="1200" cap="none" spc="0" normalizeH="0" baseline="30000" noProof="0" dirty="0">
                  <a:ln>
                    <a:noFill/>
                  </a:ln>
                  <a:solidFill>
                    <a:srgbClr val="FFFFFF"/>
                  </a:solidFill>
                  <a:effectLst/>
                  <a:uLnTx/>
                  <a:uFillTx/>
                  <a:latin typeface="Arial"/>
                  <a:ea typeface="+mn-ea"/>
                  <a:cs typeface="ＭＳ Ｐゴシック" charset="0"/>
                </a:rPr>
                <a:t>2</a:t>
              </a:r>
            </a:p>
          </p:txBody>
        </p:sp>
      </p:grpSp>
      <p:grpSp>
        <p:nvGrpSpPr>
          <p:cNvPr id="15" name="Group 14"/>
          <p:cNvGrpSpPr/>
          <p:nvPr/>
        </p:nvGrpSpPr>
        <p:grpSpPr>
          <a:xfrm>
            <a:off x="9769801" y="1140359"/>
            <a:ext cx="1825761" cy="4858323"/>
            <a:chOff x="7327350" y="874862"/>
            <a:chExt cx="1369321" cy="3643742"/>
          </a:xfrm>
        </p:grpSpPr>
        <p:pic>
          <p:nvPicPr>
            <p:cNvPr id="11" name="Picture Placeholder 3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gray">
            <a:xfrm>
              <a:off x="7341900" y="2963124"/>
              <a:ext cx="1354771" cy="1555480"/>
            </a:xfrm>
            <a:prstGeom prst="rect">
              <a:avLst/>
            </a:prstGeom>
            <a:noFill/>
            <a:ln w="9525">
              <a:noFill/>
              <a:miter lim="800000"/>
              <a:headEnd/>
              <a:tailEnd/>
            </a:ln>
            <a:effectLst>
              <a:outerShdw blurRad="50800" dist="25400" dir="5400000" algn="t" rotWithShape="0">
                <a:prstClr val="black">
                  <a:alpha val="40000"/>
                </a:prstClr>
              </a:outerShdw>
            </a:effectLst>
          </p:spPr>
        </p:pic>
        <p:pic>
          <p:nvPicPr>
            <p:cNvPr id="12" name="Picture Placeholder 3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gray">
            <a:xfrm>
              <a:off x="7327350" y="1035617"/>
              <a:ext cx="1369321" cy="1562542"/>
            </a:xfrm>
            <a:prstGeom prst="rect">
              <a:avLst/>
            </a:prstGeom>
            <a:noFill/>
            <a:ln w="9525">
              <a:noFill/>
              <a:miter lim="800000"/>
              <a:headEnd/>
              <a:tailEnd/>
            </a:ln>
            <a:effectLst>
              <a:outerShdw blurRad="50800" dist="25400" dir="5400000" algn="t" rotWithShape="0">
                <a:prstClr val="black">
                  <a:alpha val="40000"/>
                </a:prstClr>
              </a:outerShdw>
            </a:effectLst>
          </p:spPr>
        </p:pic>
        <p:sp>
          <p:nvSpPr>
            <p:cNvPr id="13" name="Text Placeholder 3"/>
            <p:cNvSpPr txBox="1">
              <a:spLocks/>
            </p:cNvSpPr>
            <p:nvPr/>
          </p:nvSpPr>
          <p:spPr>
            <a:xfrm>
              <a:off x="7406034" y="874862"/>
              <a:ext cx="1226501" cy="276204"/>
            </a:xfrm>
            <a:prstGeom prst="rect">
              <a:avLst/>
            </a:prstGeom>
            <a:solidFill>
              <a:schemeClr val="accent1"/>
            </a:solidFill>
            <a:ln w="28575">
              <a:noFill/>
            </a:ln>
            <a:effectLst>
              <a:outerShdw blurRad="50800" dist="25400" dir="5400000" algn="t" rotWithShape="0">
                <a:prstClr val="black">
                  <a:alpha val="40000"/>
                </a:prstClr>
              </a:outerShdw>
            </a:effectLst>
          </p:spPr>
          <p:txBody>
            <a:bodyPr vert="horz" lIns="121920" tIns="60960" rIns="121920" bIns="60960" rtlCol="0" anchor="ctr">
              <a:noAutofit/>
            </a:bodyPr>
            <a:lstStyle>
              <a:lvl1pPr marL="266700" indent="-266700" algn="l" defTabSz="685800" rtl="0" eaLnBrk="1" latinLnBrk="0" hangingPunct="1">
                <a:lnSpc>
                  <a:spcPct val="95000"/>
                </a:lnSpc>
                <a:spcBef>
                  <a:spcPts val="0"/>
                </a:spcBef>
                <a:spcAft>
                  <a:spcPts val="750"/>
                </a:spcAft>
                <a:buClr>
                  <a:schemeClr val="accent1"/>
                </a:buClr>
                <a:buSzPct val="120000"/>
                <a:buFont typeface="Wingdings" panose="05000000000000000000" pitchFamily="2" charset="2"/>
                <a:buChar char="§"/>
                <a:defRPr sz="2000" b="0" kern="1200">
                  <a:solidFill>
                    <a:schemeClr val="tx1"/>
                  </a:solidFill>
                  <a:latin typeface="+mn-lt"/>
                  <a:ea typeface="+mn-ea"/>
                  <a:cs typeface="+mn-cs"/>
                </a:defRPr>
              </a:lvl1pPr>
              <a:lvl2pPr marL="358775" indent="-222250"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800" b="0" kern="1200">
                  <a:solidFill>
                    <a:schemeClr val="tx1"/>
                  </a:solidFill>
                  <a:latin typeface="+mn-lt"/>
                  <a:ea typeface="+mn-ea"/>
                  <a:cs typeface="+mn-cs"/>
                </a:defRPr>
              </a:lvl2pPr>
              <a:lvl3pPr marL="449263" indent="-180975" algn="l" defTabSz="694135"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600" b="0" kern="1200">
                  <a:solidFill>
                    <a:schemeClr val="tx1"/>
                  </a:solidFill>
                  <a:latin typeface="+mn-lt"/>
                  <a:ea typeface="+mn-ea"/>
                  <a:cs typeface="+mn-cs"/>
                </a:defRPr>
              </a:lvl3pPr>
              <a:lvl4pPr marL="625475" indent="-220663"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200" b="0" kern="1200">
                  <a:solidFill>
                    <a:schemeClr val="tx1"/>
                  </a:solidFill>
                  <a:latin typeface="+mn-lt"/>
                  <a:ea typeface="+mn-ea"/>
                  <a:cs typeface="+mn-cs"/>
                </a:defRPr>
              </a:lvl4pPr>
              <a:lvl5pPr marL="715963" indent="-180975"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000" b="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914377" rtl="0" eaLnBrk="1" fontAlgn="auto" latinLnBrk="0" hangingPunct="1">
                <a:lnSpc>
                  <a:spcPct val="150000"/>
                </a:lnSpc>
                <a:spcBef>
                  <a:spcPts val="800"/>
                </a:spcBef>
                <a:spcAft>
                  <a:spcPts val="1000"/>
                </a:spcAft>
                <a:buClr>
                  <a:srgbClr val="1C7DAD"/>
                </a:buClr>
                <a:buSzPct val="120000"/>
                <a:buFont typeface="Wingdings" panose="05000000000000000000" pitchFamily="2" charset="2"/>
                <a:buNone/>
                <a:tabLst/>
                <a:defRPr/>
              </a:pPr>
              <a:r>
                <a:rPr kumimoji="0" lang="en-US" sz="1067" b="0" i="0" u="none" strike="noStrike" kern="1200" cap="none" spc="0" normalizeH="0" baseline="0" noProof="0" dirty="0">
                  <a:ln>
                    <a:noFill/>
                  </a:ln>
                  <a:solidFill>
                    <a:srgbClr val="FFFFFF"/>
                  </a:solidFill>
                  <a:effectLst/>
                  <a:uLnTx/>
                  <a:uFillTx/>
                  <a:latin typeface="Arial"/>
                  <a:ea typeface="+mn-ea"/>
                  <a:cs typeface="+mn-cs"/>
                </a:rPr>
                <a:t>Healthy bone marrow</a:t>
              </a:r>
              <a:r>
                <a:rPr kumimoji="0" lang="en-US" sz="1067" b="0" i="0" u="none" strike="noStrike" kern="1200" cap="none" spc="0" normalizeH="0" baseline="30000" noProof="0" dirty="0">
                  <a:ln>
                    <a:noFill/>
                  </a:ln>
                  <a:solidFill>
                    <a:srgbClr val="FFFFFF"/>
                  </a:solidFill>
                  <a:effectLst/>
                  <a:uLnTx/>
                  <a:uFillTx/>
                  <a:latin typeface="Arial"/>
                  <a:ea typeface="+mn-ea"/>
                  <a:cs typeface="+mn-cs"/>
                </a:rPr>
                <a:t>3</a:t>
              </a:r>
            </a:p>
          </p:txBody>
        </p:sp>
        <p:sp>
          <p:nvSpPr>
            <p:cNvPr id="14" name="Text Placeholder 3"/>
            <p:cNvSpPr txBox="1">
              <a:spLocks/>
            </p:cNvSpPr>
            <p:nvPr/>
          </p:nvSpPr>
          <p:spPr>
            <a:xfrm>
              <a:off x="7399932" y="2781818"/>
              <a:ext cx="1226501" cy="273145"/>
            </a:xfrm>
            <a:prstGeom prst="rect">
              <a:avLst/>
            </a:prstGeom>
            <a:solidFill>
              <a:schemeClr val="accent1"/>
            </a:solidFill>
            <a:ln w="28575">
              <a:noFill/>
            </a:ln>
            <a:effectLst>
              <a:outerShdw blurRad="50800" dist="25400" dir="5400000" algn="t" rotWithShape="0">
                <a:prstClr val="black">
                  <a:alpha val="40000"/>
                </a:prstClr>
              </a:outerShdw>
            </a:effectLst>
          </p:spPr>
          <p:txBody>
            <a:bodyPr vert="horz" lIns="121920" tIns="60960" rIns="121920" bIns="60960" rtlCol="0" anchor="ctr">
              <a:normAutofit fontScale="77500" lnSpcReduction="20000"/>
            </a:bodyPr>
            <a:lstStyle>
              <a:lvl1pPr marL="266700" indent="-266700" algn="l" defTabSz="685800" rtl="0" eaLnBrk="1" latinLnBrk="0" hangingPunct="1">
                <a:lnSpc>
                  <a:spcPct val="95000"/>
                </a:lnSpc>
                <a:spcBef>
                  <a:spcPts val="0"/>
                </a:spcBef>
                <a:spcAft>
                  <a:spcPts val="750"/>
                </a:spcAft>
                <a:buClr>
                  <a:schemeClr val="accent1"/>
                </a:buClr>
                <a:buSzPct val="120000"/>
                <a:buFont typeface="Wingdings" panose="05000000000000000000" pitchFamily="2" charset="2"/>
                <a:buChar char="§"/>
                <a:defRPr sz="2000" b="0" kern="1200">
                  <a:solidFill>
                    <a:schemeClr val="tx1"/>
                  </a:solidFill>
                  <a:latin typeface="+mn-lt"/>
                  <a:ea typeface="+mn-ea"/>
                  <a:cs typeface="+mn-cs"/>
                </a:defRPr>
              </a:lvl1pPr>
              <a:lvl2pPr marL="358775" indent="-222250"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800" b="0" kern="1200">
                  <a:solidFill>
                    <a:schemeClr val="tx1"/>
                  </a:solidFill>
                  <a:latin typeface="+mn-lt"/>
                  <a:ea typeface="+mn-ea"/>
                  <a:cs typeface="+mn-cs"/>
                </a:defRPr>
              </a:lvl2pPr>
              <a:lvl3pPr marL="449263" indent="-180975" algn="l" defTabSz="694135"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600" b="0" kern="1200">
                  <a:solidFill>
                    <a:schemeClr val="tx1"/>
                  </a:solidFill>
                  <a:latin typeface="+mn-lt"/>
                  <a:ea typeface="+mn-ea"/>
                  <a:cs typeface="+mn-cs"/>
                </a:defRPr>
              </a:lvl3pPr>
              <a:lvl4pPr marL="625475" indent="-220663"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200" b="0" kern="1200">
                  <a:solidFill>
                    <a:schemeClr val="tx1"/>
                  </a:solidFill>
                  <a:latin typeface="+mn-lt"/>
                  <a:ea typeface="+mn-ea"/>
                  <a:cs typeface="+mn-cs"/>
                </a:defRPr>
              </a:lvl4pPr>
              <a:lvl5pPr marL="715963" indent="-180975" algn="l" defTabSz="685800" rtl="0" eaLnBrk="1" latinLnBrk="0" hangingPunct="1">
                <a:lnSpc>
                  <a:spcPct val="95000"/>
                </a:lnSpc>
                <a:spcBef>
                  <a:spcPts val="0"/>
                </a:spcBef>
                <a:spcAft>
                  <a:spcPts val="750"/>
                </a:spcAft>
                <a:buClr>
                  <a:schemeClr val="accent1"/>
                </a:buClr>
                <a:buSzPct val="120000"/>
                <a:buFont typeface="Arial" panose="020B0604020202020204" pitchFamily="34" charset="0"/>
                <a:buChar char="»"/>
                <a:defRPr sz="1000" b="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914377" rtl="0" eaLnBrk="1" fontAlgn="auto" latinLnBrk="0" hangingPunct="1">
                <a:lnSpc>
                  <a:spcPct val="150000"/>
                </a:lnSpc>
                <a:spcBef>
                  <a:spcPts val="800"/>
                </a:spcBef>
                <a:spcAft>
                  <a:spcPts val="1000"/>
                </a:spcAft>
                <a:buClr>
                  <a:srgbClr val="1C7DAD"/>
                </a:buClr>
                <a:buSzPct val="120000"/>
                <a:buFont typeface="Wingdings" panose="05000000000000000000" pitchFamily="2" charset="2"/>
                <a:buNone/>
                <a:tabLst/>
                <a:defRPr/>
              </a:pPr>
              <a:r>
                <a:rPr kumimoji="0" lang="en-US" sz="1333" b="0" i="0" u="none" strike="noStrike" kern="1200" cap="none" spc="0" normalizeH="0" baseline="0" noProof="0" dirty="0">
                  <a:ln>
                    <a:noFill/>
                  </a:ln>
                  <a:solidFill>
                    <a:srgbClr val="FFFFFF"/>
                  </a:solidFill>
                  <a:effectLst/>
                  <a:uLnTx/>
                  <a:uFillTx/>
                  <a:latin typeface="Arial"/>
                  <a:ea typeface="+mn-ea"/>
                  <a:cs typeface="+mn-cs"/>
                </a:rPr>
                <a:t>Aplastic bone marrow</a:t>
              </a:r>
              <a:r>
                <a:rPr kumimoji="0" lang="en-US" sz="1333" b="0" i="0" u="none" strike="noStrike" kern="1200" cap="none" spc="0" normalizeH="0" baseline="30000" noProof="0" dirty="0">
                  <a:ln>
                    <a:noFill/>
                  </a:ln>
                  <a:solidFill>
                    <a:srgbClr val="FFFFFF"/>
                  </a:solidFill>
                  <a:effectLst/>
                  <a:uLnTx/>
                  <a:uFillTx/>
                  <a:latin typeface="Arial"/>
                  <a:ea typeface="+mn-ea"/>
                  <a:cs typeface="+mn-cs"/>
                </a:rPr>
                <a:t>3</a:t>
              </a:r>
            </a:p>
          </p:txBody>
        </p:sp>
      </p:grpSp>
      <p:sp>
        <p:nvSpPr>
          <p:cNvPr id="17" name="AutoShape 5"/>
          <p:cNvSpPr>
            <a:spLocks noChangeArrowheads="1"/>
          </p:cNvSpPr>
          <p:nvPr/>
        </p:nvSpPr>
        <p:spPr bwMode="gray">
          <a:xfrm rot="5400000">
            <a:off x="8027649" y="2696760"/>
            <a:ext cx="1370145" cy="1926856"/>
          </a:xfrm>
          <a:prstGeom prst="upArrow">
            <a:avLst>
              <a:gd name="adj1" fmla="val 57296"/>
              <a:gd name="adj2" fmla="val 62796"/>
            </a:avLst>
          </a:prstGeom>
          <a:gradFill rotWithShape="1">
            <a:gsLst>
              <a:gs pos="0">
                <a:schemeClr val="tx1"/>
              </a:gs>
              <a:gs pos="100000">
                <a:srgbClr val="D6ECFF">
                  <a:gamma/>
                  <a:tint val="33333"/>
                  <a:invGamma/>
                  <a:alpha val="0"/>
                </a:srgbClr>
              </a:gs>
            </a:gsLst>
            <a:lin ang="5400000" scaled="1"/>
          </a:gradFill>
          <a:ln w="9525" algn="ctr">
            <a:noFill/>
            <a:miter lim="800000"/>
            <a:headEnd/>
            <a:tailEnd/>
          </a:ln>
          <a:effec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orbel"/>
              <a:ea typeface="+mn-ea"/>
              <a:cs typeface=""/>
            </a:endParaRPr>
          </a:p>
        </p:txBody>
      </p:sp>
    </p:spTree>
    <p:extLst>
      <p:ext uri="{BB962C8B-B14F-4D97-AF65-F5344CB8AC3E}">
        <p14:creationId xmlns:p14="http://schemas.microsoft.com/office/powerpoint/2010/main" val="20794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Etiology</a:t>
            </a:r>
          </a:p>
        </p:txBody>
      </p:sp>
      <p:sp>
        <p:nvSpPr>
          <p:cNvPr id="14339" name="Rectangle 3"/>
          <p:cNvSpPr>
            <a:spLocks noGrp="1" noChangeArrowheads="1"/>
          </p:cNvSpPr>
          <p:nvPr>
            <p:ph type="body" idx="1"/>
          </p:nvPr>
        </p:nvSpPr>
        <p:spPr/>
        <p:txBody>
          <a:bodyPr/>
          <a:lstStyle/>
          <a:p>
            <a:pPr eaLnBrk="1" hangingPunct="1"/>
            <a:r>
              <a:rPr lang="en-US" altLang="en-US" smtClean="0"/>
              <a:t>Idiopathic 40 – 70 %</a:t>
            </a:r>
          </a:p>
          <a:p>
            <a:pPr eaLnBrk="1" hangingPunct="1"/>
            <a:r>
              <a:rPr lang="en-US" altLang="en-US" smtClean="0"/>
              <a:t>Constitutional</a:t>
            </a:r>
          </a:p>
          <a:p>
            <a:pPr eaLnBrk="1" hangingPunct="1"/>
            <a:r>
              <a:rPr lang="en-US" altLang="en-US" smtClean="0"/>
              <a:t>Irradiation (&gt; 7Gy Irreversible: &gt;5Gy 50%)</a:t>
            </a:r>
          </a:p>
          <a:p>
            <a:pPr eaLnBrk="1" hangingPunct="1"/>
            <a:r>
              <a:rPr lang="en-US" altLang="en-US" smtClean="0"/>
              <a:t>Drugs</a:t>
            </a:r>
          </a:p>
          <a:p>
            <a:pPr eaLnBrk="1" hangingPunct="1"/>
            <a:r>
              <a:rPr lang="en-US" altLang="en-US" smtClean="0"/>
              <a:t>Toxins</a:t>
            </a:r>
          </a:p>
          <a:p>
            <a:pPr eaLnBrk="1" hangingPunct="1"/>
            <a:r>
              <a:rPr lang="en-US" altLang="en-US" smtClean="0"/>
              <a:t>Infections (Hepatitis, Mono , Parvo)</a:t>
            </a:r>
          </a:p>
          <a:p>
            <a:pPr eaLnBrk="1" hangingPunct="1"/>
            <a:r>
              <a:rPr lang="en-US" altLang="en-US" smtClean="0"/>
              <a:t>Pregnancy</a:t>
            </a:r>
          </a:p>
          <a:p>
            <a:pPr eaLnBrk="1" hangingPunct="1"/>
            <a:r>
              <a:rPr lang="en-US" altLang="en-US" smtClean="0"/>
              <a:t>PNH</a:t>
            </a:r>
          </a:p>
        </p:txBody>
      </p:sp>
    </p:spTree>
    <p:extLst>
      <p:ext uri="{BB962C8B-B14F-4D97-AF65-F5344CB8AC3E}">
        <p14:creationId xmlns:p14="http://schemas.microsoft.com/office/powerpoint/2010/main" val="2321766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2_Revolade EHA symposium 2016 Slide Template">
  <a:themeElements>
    <a:clrScheme name="Custom 77">
      <a:dk1>
        <a:srgbClr val="000000"/>
      </a:dk1>
      <a:lt1>
        <a:srgbClr val="FFFFFF"/>
      </a:lt1>
      <a:dk2>
        <a:srgbClr val="595959"/>
      </a:dk2>
      <a:lt2>
        <a:srgbClr val="FFFFFF"/>
      </a:lt2>
      <a:accent1>
        <a:srgbClr val="1C7DAD"/>
      </a:accent1>
      <a:accent2>
        <a:srgbClr val="55C8EC"/>
      </a:accent2>
      <a:accent3>
        <a:srgbClr val="0D3E56"/>
      </a:accent3>
      <a:accent4>
        <a:srgbClr val="9B9B9B"/>
      </a:accent4>
      <a:accent5>
        <a:srgbClr val="FE7F00"/>
      </a:accent5>
      <a:accent6>
        <a:srgbClr val="4BB41C"/>
      </a:accent6>
      <a:hlink>
        <a:srgbClr val="00A8E9"/>
      </a:hlink>
      <a:folHlink>
        <a:srgbClr val="1F459D"/>
      </a:folHlink>
    </a:clrScheme>
    <a:fontScheme name="Custom 1">
      <a:majorFont>
        <a:latin typeface="Arial"/>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Sas pas generic template_DRAFT" id="{E4DF7553-C2D2-4F54-BAB4-83A5C8FBB2DE}" vid="{673AF675-B96A-4F84-ACEA-1BECE5BE05CC}"/>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TotalTime>
  <Words>4240</Words>
  <Application>Microsoft Office PowerPoint</Application>
  <PresentationFormat>Widescreen</PresentationFormat>
  <Paragraphs>797</Paragraphs>
  <Slides>47</Slides>
  <Notes>24</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68" baseType="lpstr">
      <vt:lpstr>MS PGothic</vt:lpstr>
      <vt:lpstr>MS PGothic</vt:lpstr>
      <vt:lpstr>AdvHelv_R</vt:lpstr>
      <vt:lpstr>Arial</vt:lpstr>
      <vt:lpstr>Arial Narrow</vt:lpstr>
      <vt:lpstr>Arial Unicode MS</vt:lpstr>
      <vt:lpstr>Calibri</vt:lpstr>
      <vt:lpstr>Century Gothic</vt:lpstr>
      <vt:lpstr>Corbel</vt:lpstr>
      <vt:lpstr>Kochi Mincho</vt:lpstr>
      <vt:lpstr>Symbol</vt:lpstr>
      <vt:lpstr>Tahoma</vt:lpstr>
      <vt:lpstr>Times New Roman</vt:lpstr>
      <vt:lpstr>Verdana</vt:lpstr>
      <vt:lpstr>Wingdings</vt:lpstr>
      <vt:lpstr>Wingdings 3</vt:lpstr>
      <vt:lpstr>Wisp</vt:lpstr>
      <vt:lpstr>2_Revolade EHA symposium 2016 Slide Template</vt:lpstr>
      <vt:lpstr>2_Office Theme</vt:lpstr>
      <vt:lpstr>1_Office Theme</vt:lpstr>
      <vt:lpstr>Worksheet</vt:lpstr>
      <vt:lpstr>Aplastic anemia and PNH</vt:lpstr>
      <vt:lpstr>Disclosures</vt:lpstr>
      <vt:lpstr>Aplastic Anemia</vt:lpstr>
      <vt:lpstr>Presentation</vt:lpstr>
      <vt:lpstr>Bone Marrow</vt:lpstr>
      <vt:lpstr>Lab Ancillary tests</vt:lpstr>
      <vt:lpstr>Pathogenesis</vt:lpstr>
      <vt:lpstr>Aplastic anemia (AA) is an immune-mediated attack of hematopoietic stem cells, leading to bone marrow destruction</vt:lpstr>
      <vt:lpstr>Etiology</vt:lpstr>
      <vt:lpstr>What are the treatment options for SAA?</vt:lpstr>
      <vt:lpstr>Immunosuppressive therapy is an effective treatment for patients ineligible for HSCT</vt:lpstr>
      <vt:lpstr>Pathogenesis</vt:lpstr>
      <vt:lpstr>Treatment failure</vt:lpstr>
      <vt:lpstr>Patients may become refractory to IST, requiring efficacious second-line treatments: Eltrombopag</vt:lpstr>
      <vt:lpstr>Eltrombopag remains efficacious in ‘real-world’ clinical practice</vt:lpstr>
      <vt:lpstr>Regular assessment of somatic mutations with eltrombopag treatment may help identify risk of disease progression</vt:lpstr>
      <vt:lpstr>Monitoring for cytogenetic abnormalities and progression to MDS/AML, and BM fibrosis</vt:lpstr>
      <vt:lpstr>Eltrombopag as a first-line treatment option for SAA (1)</vt:lpstr>
      <vt:lpstr>Townsley DM et al. N Engl J Med 2017;376:1540-1550.</vt:lpstr>
      <vt:lpstr>BMT</vt:lpstr>
      <vt:lpstr>Summary</vt:lpstr>
      <vt:lpstr>PowerPoint Presentation</vt:lpstr>
      <vt:lpstr>PNH: A CHRONIC, DISABLING, AND  LIFE-THREATENING DISEASE</vt:lpstr>
      <vt:lpstr>PowerPoint Presentation</vt:lpstr>
      <vt:lpstr>PowerPoint Presentation</vt:lpstr>
      <vt:lpstr>CHRONIC UNCONTROLLED COMPLEMENT ACTIVATION LEADS TO DEVASTATING CONSEQUENCES</vt:lpstr>
      <vt:lpstr>CLINICAL FEATURES OF PNH</vt:lpstr>
      <vt:lpstr>TYPICAL PRESENTATION OF PNH</vt:lpstr>
      <vt:lpstr>CLINICAL FEATURES OF PNH:  INTRAVASCULAR HEMOLYSIS</vt:lpstr>
      <vt:lpstr>CLINICAL FEATURES OF PNH:  THROMBOSIS</vt:lpstr>
      <vt:lpstr>CLINICAL FEATURES OF PNH: BONE MARROW FAILURE</vt:lpstr>
      <vt:lpstr>WHAT DOES PNH HAVE TO DO WITH APLASTIC ANEMIA AND MDS?</vt:lpstr>
      <vt:lpstr>OTHER CLINICAL FEATURES OF PNH</vt:lpstr>
      <vt:lpstr>KIDNEY DISEASE IN PNH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ECULIZUMAB: COMPELLING LONG-TERM  CLINICAL BENEFITS IN PNH PATIENTS</vt:lpstr>
      <vt:lpstr>PowerPoint Presentation</vt:lpstr>
      <vt:lpstr>PowerPoint Presentation</vt:lpstr>
      <vt:lpstr>What is new in PNH</vt:lpstr>
      <vt:lpstr>PowerPoint Presentation</vt:lpstr>
    </vt:vector>
  </TitlesOfParts>
  <Company>FOMD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Aplastic anemia and PNH</dc:title>
  <dc:creator>Loree Larratt</dc:creator>
  <cp:lastModifiedBy>Carol Fazari</cp:lastModifiedBy>
  <cp:revision>6</cp:revision>
  <dcterms:created xsi:type="dcterms:W3CDTF">2019-10-14T23:06:26Z</dcterms:created>
  <dcterms:modified xsi:type="dcterms:W3CDTF">2019-10-15T14:18:50Z</dcterms:modified>
</cp:coreProperties>
</file>