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3" r:id="rId6"/>
    <p:sldId id="264" r:id="rId7"/>
    <p:sldId id="265" r:id="rId8"/>
    <p:sldId id="266" r:id="rId9"/>
    <p:sldId id="268" r:id="rId10"/>
    <p:sldId id="272" r:id="rId11"/>
    <p:sldId id="329" r:id="rId12"/>
    <p:sldId id="277" r:id="rId13"/>
    <p:sldId id="280" r:id="rId14"/>
    <p:sldId id="327" r:id="rId15"/>
    <p:sldId id="278" r:id="rId16"/>
    <p:sldId id="281" r:id="rId17"/>
    <p:sldId id="283" r:id="rId18"/>
    <p:sldId id="290" r:id="rId19"/>
    <p:sldId id="291" r:id="rId20"/>
    <p:sldId id="299" r:id="rId21"/>
    <p:sldId id="328" r:id="rId22"/>
    <p:sldId id="304" r:id="rId23"/>
    <p:sldId id="306" r:id="rId24"/>
    <p:sldId id="308" r:id="rId25"/>
    <p:sldId id="307" r:id="rId26"/>
    <p:sldId id="309" r:id="rId27"/>
    <p:sldId id="310" r:id="rId28"/>
    <p:sldId id="311" r:id="rId29"/>
    <p:sldId id="324" r:id="rId30"/>
    <p:sldId id="322" r:id="rId31"/>
    <p:sldId id="313" r:id="rId32"/>
    <p:sldId id="318" r:id="rId33"/>
    <p:sldId id="314" r:id="rId34"/>
    <p:sldId id="315" r:id="rId35"/>
    <p:sldId id="316" r:id="rId36"/>
    <p:sldId id="320" r:id="rId37"/>
    <p:sldId id="323" r:id="rId38"/>
    <p:sldId id="326" r:id="rId39"/>
    <p:sldId id="305" r:id="rId40"/>
    <p:sldId id="260"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38" autoAdjust="0"/>
    <p:restoredTop sz="68375" autoAdjust="0"/>
  </p:normalViewPr>
  <p:slideViewPr>
    <p:cSldViewPr>
      <p:cViewPr>
        <p:scale>
          <a:sx n="64" d="100"/>
          <a:sy n="64" d="100"/>
        </p:scale>
        <p:origin x="2520" y="48"/>
      </p:cViewPr>
      <p:guideLst>
        <p:guide orient="horz" pos="2160"/>
        <p:guide pos="2880"/>
      </p:guideLst>
    </p:cSldViewPr>
  </p:slideViewPr>
  <p:outlineViewPr>
    <p:cViewPr>
      <p:scale>
        <a:sx n="33" d="100"/>
        <a:sy n="33" d="100"/>
      </p:scale>
      <p:origin x="0" y="244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9868D-EEBA-44D9-92B8-778932BAFEA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212A2461-4708-4CC4-93A7-66F21CDA5332}">
      <dgm:prSet phldrT="[Text]"/>
      <dgm:spPr/>
      <dgm:t>
        <a:bodyPr/>
        <a:lstStyle/>
        <a:p>
          <a:r>
            <a:rPr lang="fr-CA" noProof="0" dirty="0" smtClean="0"/>
            <a:t>Congénitaux </a:t>
          </a:r>
          <a:endParaRPr lang="fr-CA" noProof="0" dirty="0"/>
        </a:p>
      </dgm:t>
    </dgm:pt>
    <dgm:pt modelId="{037E7F6A-9414-4541-A40B-BEA1BF71DE55}" type="parTrans" cxnId="{E1F948D8-C119-4C49-B627-FD1047378D1F}">
      <dgm:prSet/>
      <dgm:spPr/>
      <dgm:t>
        <a:bodyPr/>
        <a:lstStyle/>
        <a:p>
          <a:endParaRPr lang="en-US"/>
        </a:p>
      </dgm:t>
    </dgm:pt>
    <dgm:pt modelId="{F9573B44-B8C5-4E9C-9C5B-99637718393A}" type="sibTrans" cxnId="{E1F948D8-C119-4C49-B627-FD1047378D1F}">
      <dgm:prSet/>
      <dgm:spPr/>
      <dgm:t>
        <a:bodyPr/>
        <a:lstStyle/>
        <a:p>
          <a:endParaRPr lang="en-US"/>
        </a:p>
      </dgm:t>
    </dgm:pt>
    <dgm:pt modelId="{681672B4-66A7-4DE9-8740-B2EBEE8A2705}">
      <dgm:prSet custT="1"/>
      <dgm:spPr/>
      <dgm:t>
        <a:bodyPr/>
        <a:lstStyle/>
        <a:p>
          <a:r>
            <a:rPr lang="fr-CA" sz="2000" noProof="0" dirty="0" smtClean="0"/>
            <a:t>Anémie de Fanconi </a:t>
          </a:r>
          <a:endParaRPr lang="fr-CA" sz="2000" noProof="0" dirty="0"/>
        </a:p>
      </dgm:t>
    </dgm:pt>
    <dgm:pt modelId="{014C7A5D-8420-4E16-AB7D-6C9CADD63B1E}" type="parTrans" cxnId="{9EEAABCF-3384-49D2-B9BD-4AA14FC56D3D}">
      <dgm:prSet/>
      <dgm:spPr/>
      <dgm:t>
        <a:bodyPr/>
        <a:lstStyle/>
        <a:p>
          <a:endParaRPr lang="fr-CA"/>
        </a:p>
      </dgm:t>
    </dgm:pt>
    <dgm:pt modelId="{C1E9D136-2E38-4586-92E3-FCC6FD16A46E}" type="sibTrans" cxnId="{9EEAABCF-3384-49D2-B9BD-4AA14FC56D3D}">
      <dgm:prSet/>
      <dgm:spPr/>
      <dgm:t>
        <a:bodyPr/>
        <a:lstStyle/>
        <a:p>
          <a:endParaRPr lang="fr-CA"/>
        </a:p>
      </dgm:t>
    </dgm:pt>
    <dgm:pt modelId="{53B689E0-1449-458D-A2AB-4873E6600F03}">
      <dgm:prSet custT="1"/>
      <dgm:spPr/>
      <dgm:t>
        <a:bodyPr/>
        <a:lstStyle/>
        <a:p>
          <a:r>
            <a:rPr lang="fr-CA" sz="2000" noProof="0" dirty="0" smtClean="0"/>
            <a:t>Anémie de Diamond- Blackfan</a:t>
          </a:r>
          <a:endParaRPr lang="fr-CA" sz="2000" noProof="0" dirty="0"/>
        </a:p>
      </dgm:t>
    </dgm:pt>
    <dgm:pt modelId="{7A05D76C-AF86-4523-B941-8F2003EDDD80}" type="parTrans" cxnId="{B95F8EAC-969D-44D9-9EEF-331F707C8273}">
      <dgm:prSet/>
      <dgm:spPr/>
      <dgm:t>
        <a:bodyPr/>
        <a:lstStyle/>
        <a:p>
          <a:endParaRPr lang="fr-CA"/>
        </a:p>
      </dgm:t>
    </dgm:pt>
    <dgm:pt modelId="{D4C6786D-9D69-48C2-A22F-17BBE454167D}" type="sibTrans" cxnId="{B95F8EAC-969D-44D9-9EEF-331F707C8273}">
      <dgm:prSet/>
      <dgm:spPr/>
      <dgm:t>
        <a:bodyPr/>
        <a:lstStyle/>
        <a:p>
          <a:endParaRPr lang="fr-CA"/>
        </a:p>
      </dgm:t>
    </dgm:pt>
    <dgm:pt modelId="{809EAF9B-C614-4C8D-8378-D8F7A03A6B91}">
      <dgm:prSet custT="1"/>
      <dgm:spPr/>
      <dgm:t>
        <a:bodyPr/>
        <a:lstStyle/>
        <a:p>
          <a:r>
            <a:rPr lang="fr-CA" sz="2000" noProof="0" dirty="0" smtClean="0"/>
            <a:t>Dyskératose congénitale </a:t>
          </a:r>
          <a:endParaRPr lang="fr-CA" sz="2000" noProof="0" dirty="0"/>
        </a:p>
      </dgm:t>
    </dgm:pt>
    <dgm:pt modelId="{07FF8EEE-E0A6-4390-B326-CBA4A17F85D5}" type="parTrans" cxnId="{713315D9-B9AD-48A8-9C07-EC870E05F2FF}">
      <dgm:prSet/>
      <dgm:spPr/>
      <dgm:t>
        <a:bodyPr/>
        <a:lstStyle/>
        <a:p>
          <a:endParaRPr lang="fr-CA"/>
        </a:p>
      </dgm:t>
    </dgm:pt>
    <dgm:pt modelId="{8AE3168B-E3BE-4CF4-AB13-C7E2DF2DB138}" type="sibTrans" cxnId="{713315D9-B9AD-48A8-9C07-EC870E05F2FF}">
      <dgm:prSet/>
      <dgm:spPr/>
      <dgm:t>
        <a:bodyPr/>
        <a:lstStyle/>
        <a:p>
          <a:endParaRPr lang="fr-CA"/>
        </a:p>
      </dgm:t>
    </dgm:pt>
    <dgm:pt modelId="{76C14242-98E7-4397-A045-1E9444C3CA81}">
      <dgm:prSet/>
      <dgm:spPr/>
      <dgm:t>
        <a:bodyPr/>
        <a:lstStyle/>
        <a:p>
          <a:r>
            <a:rPr lang="fr-CA" noProof="0" dirty="0" smtClean="0"/>
            <a:t>Acquis </a:t>
          </a:r>
          <a:endParaRPr lang="fr-CA" noProof="0" dirty="0"/>
        </a:p>
      </dgm:t>
    </dgm:pt>
    <dgm:pt modelId="{EB6414EB-D9DC-4937-AB87-AAF79B5F6203}" type="parTrans" cxnId="{321A4D49-98C5-4C9A-9EA4-1502998EC1C4}">
      <dgm:prSet/>
      <dgm:spPr/>
      <dgm:t>
        <a:bodyPr/>
        <a:lstStyle/>
        <a:p>
          <a:endParaRPr lang="fr-CA"/>
        </a:p>
      </dgm:t>
    </dgm:pt>
    <dgm:pt modelId="{88A5F0B1-1315-4BCD-8040-518ACAC96E83}" type="sibTrans" cxnId="{321A4D49-98C5-4C9A-9EA4-1502998EC1C4}">
      <dgm:prSet/>
      <dgm:spPr/>
      <dgm:t>
        <a:bodyPr/>
        <a:lstStyle/>
        <a:p>
          <a:endParaRPr lang="fr-CA"/>
        </a:p>
      </dgm:t>
    </dgm:pt>
    <dgm:pt modelId="{E2B6D4BD-B5CB-4EA0-9EF8-F21B99B3CE36}">
      <dgm:prSet custT="1"/>
      <dgm:spPr/>
      <dgm:t>
        <a:bodyPr/>
        <a:lstStyle/>
        <a:p>
          <a:r>
            <a:rPr lang="fr-CA" sz="2000" noProof="0" dirty="0" smtClean="0"/>
            <a:t>Anémie aplasique acquise </a:t>
          </a:r>
          <a:endParaRPr lang="fr-CA" sz="2000" noProof="0" dirty="0"/>
        </a:p>
      </dgm:t>
    </dgm:pt>
    <dgm:pt modelId="{6A4BB7A4-48E5-43C2-89E5-D1C76069495A}" type="parTrans" cxnId="{9F18E6E5-D96A-4588-B979-800C50BC548F}">
      <dgm:prSet/>
      <dgm:spPr/>
      <dgm:t>
        <a:bodyPr/>
        <a:lstStyle/>
        <a:p>
          <a:endParaRPr lang="fr-CA"/>
        </a:p>
      </dgm:t>
    </dgm:pt>
    <dgm:pt modelId="{127F32E6-5CD1-47DE-B99D-5BA721A476F4}" type="sibTrans" cxnId="{9F18E6E5-D96A-4588-B979-800C50BC548F}">
      <dgm:prSet/>
      <dgm:spPr/>
      <dgm:t>
        <a:bodyPr/>
        <a:lstStyle/>
        <a:p>
          <a:endParaRPr lang="fr-CA"/>
        </a:p>
      </dgm:t>
    </dgm:pt>
    <dgm:pt modelId="{5454A902-3AE0-48C7-80CC-5FB69378E720}">
      <dgm:prSet custT="1"/>
      <dgm:spPr/>
      <dgm:t>
        <a:bodyPr/>
        <a:lstStyle/>
        <a:p>
          <a:r>
            <a:rPr lang="fr-CA" sz="2000" noProof="0" dirty="0" smtClean="0"/>
            <a:t>Syndromes myélodysplasiques (SMD) </a:t>
          </a:r>
          <a:endParaRPr lang="fr-CA" sz="2000" noProof="0" dirty="0"/>
        </a:p>
      </dgm:t>
    </dgm:pt>
    <dgm:pt modelId="{77C70EAB-4F17-4A23-AD86-6DBF9089099D}" type="parTrans" cxnId="{1598A429-30EF-43FD-B05A-8FEC2DE79683}">
      <dgm:prSet/>
      <dgm:spPr/>
      <dgm:t>
        <a:bodyPr/>
        <a:lstStyle/>
        <a:p>
          <a:endParaRPr lang="fr-CA"/>
        </a:p>
      </dgm:t>
    </dgm:pt>
    <dgm:pt modelId="{BCBC39BD-AFB8-49B9-9A2C-5EBF6F7E6F8F}" type="sibTrans" cxnId="{1598A429-30EF-43FD-B05A-8FEC2DE79683}">
      <dgm:prSet/>
      <dgm:spPr/>
      <dgm:t>
        <a:bodyPr/>
        <a:lstStyle/>
        <a:p>
          <a:endParaRPr lang="fr-CA"/>
        </a:p>
      </dgm:t>
    </dgm:pt>
    <dgm:pt modelId="{ECA9726A-91E6-41D1-84A5-E3F81F4E88AD}">
      <dgm:prSet custT="1"/>
      <dgm:spPr/>
      <dgm:t>
        <a:bodyPr/>
        <a:lstStyle/>
        <a:p>
          <a:r>
            <a:rPr lang="fr-CA" sz="2000" noProof="0" dirty="0" smtClean="0"/>
            <a:t>Hémoglobinurie paroxystique nocturne (HPN) </a:t>
          </a:r>
          <a:endParaRPr lang="fr-CA" sz="2000" noProof="0" dirty="0"/>
        </a:p>
      </dgm:t>
    </dgm:pt>
    <dgm:pt modelId="{6E190A51-137A-46E0-AAC1-49B8C42582E8}" type="parTrans" cxnId="{20A3A08B-5F30-41E6-8BC6-0292C2FE41A0}">
      <dgm:prSet/>
      <dgm:spPr/>
      <dgm:t>
        <a:bodyPr/>
        <a:lstStyle/>
        <a:p>
          <a:endParaRPr lang="fr-CA"/>
        </a:p>
      </dgm:t>
    </dgm:pt>
    <dgm:pt modelId="{B0A5C413-E4E0-47D4-BCC3-B2C87443051F}" type="sibTrans" cxnId="{20A3A08B-5F30-41E6-8BC6-0292C2FE41A0}">
      <dgm:prSet/>
      <dgm:spPr/>
      <dgm:t>
        <a:bodyPr/>
        <a:lstStyle/>
        <a:p>
          <a:endParaRPr lang="fr-CA"/>
        </a:p>
      </dgm:t>
    </dgm:pt>
    <dgm:pt modelId="{C664E4F9-C7F0-4B19-8225-F63807A56A7B}" type="pres">
      <dgm:prSet presAssocID="{B909868D-EEBA-44D9-92B8-778932BAFEA6}" presName="Name0" presStyleCnt="0">
        <dgm:presLayoutVars>
          <dgm:dir/>
          <dgm:animLvl val="lvl"/>
          <dgm:resizeHandles val="exact"/>
        </dgm:presLayoutVars>
      </dgm:prSet>
      <dgm:spPr/>
      <dgm:t>
        <a:bodyPr/>
        <a:lstStyle/>
        <a:p>
          <a:endParaRPr lang="en-US"/>
        </a:p>
      </dgm:t>
    </dgm:pt>
    <dgm:pt modelId="{FF39F616-03F7-4F11-BCC0-555E86245387}" type="pres">
      <dgm:prSet presAssocID="{212A2461-4708-4CC4-93A7-66F21CDA5332}" presName="composite" presStyleCnt="0"/>
      <dgm:spPr/>
    </dgm:pt>
    <dgm:pt modelId="{4A866B69-EA83-4E75-953D-D73B0C24D8C2}" type="pres">
      <dgm:prSet presAssocID="{212A2461-4708-4CC4-93A7-66F21CDA5332}" presName="parTx" presStyleLbl="alignNode1" presStyleIdx="0" presStyleCnt="2">
        <dgm:presLayoutVars>
          <dgm:chMax val="0"/>
          <dgm:chPref val="0"/>
          <dgm:bulletEnabled val="1"/>
        </dgm:presLayoutVars>
      </dgm:prSet>
      <dgm:spPr/>
      <dgm:t>
        <a:bodyPr/>
        <a:lstStyle/>
        <a:p>
          <a:endParaRPr lang="en-US"/>
        </a:p>
      </dgm:t>
    </dgm:pt>
    <dgm:pt modelId="{2C1C1ACC-0717-432A-9EF8-CEA0EDCE1618}" type="pres">
      <dgm:prSet presAssocID="{212A2461-4708-4CC4-93A7-66F21CDA5332}" presName="desTx" presStyleLbl="alignAccFollowNode1" presStyleIdx="0" presStyleCnt="2">
        <dgm:presLayoutVars>
          <dgm:bulletEnabled val="1"/>
        </dgm:presLayoutVars>
      </dgm:prSet>
      <dgm:spPr/>
      <dgm:t>
        <a:bodyPr/>
        <a:lstStyle/>
        <a:p>
          <a:endParaRPr lang="en-US"/>
        </a:p>
      </dgm:t>
    </dgm:pt>
    <dgm:pt modelId="{C4451CBF-159F-40FB-89FB-8A76B0F21DED}" type="pres">
      <dgm:prSet presAssocID="{F9573B44-B8C5-4E9C-9C5B-99637718393A}" presName="space" presStyleCnt="0"/>
      <dgm:spPr/>
    </dgm:pt>
    <dgm:pt modelId="{5A0464AD-CAFC-4CFD-85A8-2F3B8429F2D2}" type="pres">
      <dgm:prSet presAssocID="{76C14242-98E7-4397-A045-1E9444C3CA81}" presName="composite" presStyleCnt="0"/>
      <dgm:spPr/>
    </dgm:pt>
    <dgm:pt modelId="{3FAD7F98-FC38-4936-8FCB-3132FD3F8B4E}" type="pres">
      <dgm:prSet presAssocID="{76C14242-98E7-4397-A045-1E9444C3CA81}" presName="parTx" presStyleLbl="alignNode1" presStyleIdx="1" presStyleCnt="2">
        <dgm:presLayoutVars>
          <dgm:chMax val="0"/>
          <dgm:chPref val="0"/>
          <dgm:bulletEnabled val="1"/>
        </dgm:presLayoutVars>
      </dgm:prSet>
      <dgm:spPr/>
      <dgm:t>
        <a:bodyPr/>
        <a:lstStyle/>
        <a:p>
          <a:endParaRPr lang="fr-CA"/>
        </a:p>
      </dgm:t>
    </dgm:pt>
    <dgm:pt modelId="{DEB14126-B4F3-4BDF-A8F2-34ECDBD3A50E}" type="pres">
      <dgm:prSet presAssocID="{76C14242-98E7-4397-A045-1E9444C3CA81}" presName="desTx" presStyleLbl="alignAccFollowNode1" presStyleIdx="1" presStyleCnt="2">
        <dgm:presLayoutVars>
          <dgm:bulletEnabled val="1"/>
        </dgm:presLayoutVars>
      </dgm:prSet>
      <dgm:spPr/>
      <dgm:t>
        <a:bodyPr/>
        <a:lstStyle/>
        <a:p>
          <a:endParaRPr lang="fr-CA"/>
        </a:p>
      </dgm:t>
    </dgm:pt>
  </dgm:ptLst>
  <dgm:cxnLst>
    <dgm:cxn modelId="{20A3A08B-5F30-41E6-8BC6-0292C2FE41A0}" srcId="{76C14242-98E7-4397-A045-1E9444C3CA81}" destId="{ECA9726A-91E6-41D1-84A5-E3F81F4E88AD}" srcOrd="2" destOrd="0" parTransId="{6E190A51-137A-46E0-AAC1-49B8C42582E8}" sibTransId="{B0A5C413-E4E0-47D4-BCC3-B2C87443051F}"/>
    <dgm:cxn modelId="{F5974321-F708-48FB-85FD-E5339D523AA7}" type="presOf" srcId="{53B689E0-1449-458D-A2AB-4873E6600F03}" destId="{2C1C1ACC-0717-432A-9EF8-CEA0EDCE1618}" srcOrd="0" destOrd="1" presId="urn:microsoft.com/office/officeart/2005/8/layout/hList1"/>
    <dgm:cxn modelId="{AFF04921-5A0B-494E-BDF4-193E37EBD122}" type="presOf" srcId="{B909868D-EEBA-44D9-92B8-778932BAFEA6}" destId="{C664E4F9-C7F0-4B19-8225-F63807A56A7B}" srcOrd="0" destOrd="0" presId="urn:microsoft.com/office/officeart/2005/8/layout/hList1"/>
    <dgm:cxn modelId="{321A4D49-98C5-4C9A-9EA4-1502998EC1C4}" srcId="{B909868D-EEBA-44D9-92B8-778932BAFEA6}" destId="{76C14242-98E7-4397-A045-1E9444C3CA81}" srcOrd="1" destOrd="0" parTransId="{EB6414EB-D9DC-4937-AB87-AAF79B5F6203}" sibTransId="{88A5F0B1-1315-4BCD-8040-518ACAC96E83}"/>
    <dgm:cxn modelId="{9EEAABCF-3384-49D2-B9BD-4AA14FC56D3D}" srcId="{212A2461-4708-4CC4-93A7-66F21CDA5332}" destId="{681672B4-66A7-4DE9-8740-B2EBEE8A2705}" srcOrd="0" destOrd="0" parTransId="{014C7A5D-8420-4E16-AB7D-6C9CADD63B1E}" sibTransId="{C1E9D136-2E38-4586-92E3-FCC6FD16A46E}"/>
    <dgm:cxn modelId="{9F18E6E5-D96A-4588-B979-800C50BC548F}" srcId="{76C14242-98E7-4397-A045-1E9444C3CA81}" destId="{E2B6D4BD-B5CB-4EA0-9EF8-F21B99B3CE36}" srcOrd="0" destOrd="0" parTransId="{6A4BB7A4-48E5-43C2-89E5-D1C76069495A}" sibTransId="{127F32E6-5CD1-47DE-B99D-5BA721A476F4}"/>
    <dgm:cxn modelId="{9C7C4100-5489-4803-A792-B699FCEECF0A}" type="presOf" srcId="{809EAF9B-C614-4C8D-8378-D8F7A03A6B91}" destId="{2C1C1ACC-0717-432A-9EF8-CEA0EDCE1618}" srcOrd="0" destOrd="2" presId="urn:microsoft.com/office/officeart/2005/8/layout/hList1"/>
    <dgm:cxn modelId="{1598A429-30EF-43FD-B05A-8FEC2DE79683}" srcId="{76C14242-98E7-4397-A045-1E9444C3CA81}" destId="{5454A902-3AE0-48C7-80CC-5FB69378E720}" srcOrd="1" destOrd="0" parTransId="{77C70EAB-4F17-4A23-AD86-6DBF9089099D}" sibTransId="{BCBC39BD-AFB8-49B9-9A2C-5EBF6F7E6F8F}"/>
    <dgm:cxn modelId="{AF6248E7-3254-47C1-8C39-6E7E5190215A}" type="presOf" srcId="{681672B4-66A7-4DE9-8740-B2EBEE8A2705}" destId="{2C1C1ACC-0717-432A-9EF8-CEA0EDCE1618}" srcOrd="0" destOrd="0" presId="urn:microsoft.com/office/officeart/2005/8/layout/hList1"/>
    <dgm:cxn modelId="{1C8599F1-026C-42BF-8E30-CD9E49391AFE}" type="presOf" srcId="{212A2461-4708-4CC4-93A7-66F21CDA5332}" destId="{4A866B69-EA83-4E75-953D-D73B0C24D8C2}" srcOrd="0" destOrd="0" presId="urn:microsoft.com/office/officeart/2005/8/layout/hList1"/>
    <dgm:cxn modelId="{74324E35-80C4-4EF0-A80F-6563C8BF232F}" type="presOf" srcId="{76C14242-98E7-4397-A045-1E9444C3CA81}" destId="{3FAD7F98-FC38-4936-8FCB-3132FD3F8B4E}" srcOrd="0" destOrd="0" presId="urn:microsoft.com/office/officeart/2005/8/layout/hList1"/>
    <dgm:cxn modelId="{713315D9-B9AD-48A8-9C07-EC870E05F2FF}" srcId="{212A2461-4708-4CC4-93A7-66F21CDA5332}" destId="{809EAF9B-C614-4C8D-8378-D8F7A03A6B91}" srcOrd="2" destOrd="0" parTransId="{07FF8EEE-E0A6-4390-B326-CBA4A17F85D5}" sibTransId="{8AE3168B-E3BE-4CF4-AB13-C7E2DF2DB138}"/>
    <dgm:cxn modelId="{B95F8EAC-969D-44D9-9EEF-331F707C8273}" srcId="{212A2461-4708-4CC4-93A7-66F21CDA5332}" destId="{53B689E0-1449-458D-A2AB-4873E6600F03}" srcOrd="1" destOrd="0" parTransId="{7A05D76C-AF86-4523-B941-8F2003EDDD80}" sibTransId="{D4C6786D-9D69-48C2-A22F-17BBE454167D}"/>
    <dgm:cxn modelId="{1A7F7BC5-592B-4F7D-B8EF-738961F84932}" type="presOf" srcId="{5454A902-3AE0-48C7-80CC-5FB69378E720}" destId="{DEB14126-B4F3-4BDF-A8F2-34ECDBD3A50E}" srcOrd="0" destOrd="1" presId="urn:microsoft.com/office/officeart/2005/8/layout/hList1"/>
    <dgm:cxn modelId="{9580A360-0B75-47DA-BC74-FCCD09D7283F}" type="presOf" srcId="{E2B6D4BD-B5CB-4EA0-9EF8-F21B99B3CE36}" destId="{DEB14126-B4F3-4BDF-A8F2-34ECDBD3A50E}" srcOrd="0" destOrd="0" presId="urn:microsoft.com/office/officeart/2005/8/layout/hList1"/>
    <dgm:cxn modelId="{33288523-5B49-47A4-941E-BE6F9731A38A}" type="presOf" srcId="{ECA9726A-91E6-41D1-84A5-E3F81F4E88AD}" destId="{DEB14126-B4F3-4BDF-A8F2-34ECDBD3A50E}" srcOrd="0" destOrd="2" presId="urn:microsoft.com/office/officeart/2005/8/layout/hList1"/>
    <dgm:cxn modelId="{E1F948D8-C119-4C49-B627-FD1047378D1F}" srcId="{B909868D-EEBA-44D9-92B8-778932BAFEA6}" destId="{212A2461-4708-4CC4-93A7-66F21CDA5332}" srcOrd="0" destOrd="0" parTransId="{037E7F6A-9414-4541-A40B-BEA1BF71DE55}" sibTransId="{F9573B44-B8C5-4E9C-9C5B-99637718393A}"/>
    <dgm:cxn modelId="{1A0BF985-EF63-4937-8E87-3FAD6F516498}" type="presParOf" srcId="{C664E4F9-C7F0-4B19-8225-F63807A56A7B}" destId="{FF39F616-03F7-4F11-BCC0-555E86245387}" srcOrd="0" destOrd="0" presId="urn:microsoft.com/office/officeart/2005/8/layout/hList1"/>
    <dgm:cxn modelId="{C0691712-85D0-4A01-82D4-A222AB6F2F49}" type="presParOf" srcId="{FF39F616-03F7-4F11-BCC0-555E86245387}" destId="{4A866B69-EA83-4E75-953D-D73B0C24D8C2}" srcOrd="0" destOrd="0" presId="urn:microsoft.com/office/officeart/2005/8/layout/hList1"/>
    <dgm:cxn modelId="{512B4643-6F68-4B08-8824-93FD89339DB5}" type="presParOf" srcId="{FF39F616-03F7-4F11-BCC0-555E86245387}" destId="{2C1C1ACC-0717-432A-9EF8-CEA0EDCE1618}" srcOrd="1" destOrd="0" presId="urn:microsoft.com/office/officeart/2005/8/layout/hList1"/>
    <dgm:cxn modelId="{F88CAA5C-2AD7-4D53-B3FE-27A5414A0583}" type="presParOf" srcId="{C664E4F9-C7F0-4B19-8225-F63807A56A7B}" destId="{C4451CBF-159F-40FB-89FB-8A76B0F21DED}" srcOrd="1" destOrd="0" presId="urn:microsoft.com/office/officeart/2005/8/layout/hList1"/>
    <dgm:cxn modelId="{2CF506DD-2E09-45B6-B013-F0798B3FBB3E}" type="presParOf" srcId="{C664E4F9-C7F0-4B19-8225-F63807A56A7B}" destId="{5A0464AD-CAFC-4CFD-85A8-2F3B8429F2D2}" srcOrd="2" destOrd="0" presId="urn:microsoft.com/office/officeart/2005/8/layout/hList1"/>
    <dgm:cxn modelId="{E5814CCA-FDFE-4911-9EB3-34877FEF939C}" type="presParOf" srcId="{5A0464AD-CAFC-4CFD-85A8-2F3B8429F2D2}" destId="{3FAD7F98-FC38-4936-8FCB-3132FD3F8B4E}" srcOrd="0" destOrd="0" presId="urn:microsoft.com/office/officeart/2005/8/layout/hList1"/>
    <dgm:cxn modelId="{76EEF7F1-28B4-47CE-BD44-908D9302F60C}" type="presParOf" srcId="{5A0464AD-CAFC-4CFD-85A8-2F3B8429F2D2}" destId="{DEB14126-B4F3-4BDF-A8F2-34ECDBD3A50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03AAB-B326-4C83-BB1E-85A2632B0030}"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1E0063FF-6EAD-4F8D-9D08-8D19BA184351}">
      <dgm:prSet phldrT="[Text]"/>
      <dgm:spPr/>
      <dgm:t>
        <a:bodyPr/>
        <a:lstStyle/>
        <a:p>
          <a:r>
            <a:rPr lang="fr-CA" noProof="0" dirty="0" smtClean="0"/>
            <a:t>SMD </a:t>
          </a:r>
          <a:r>
            <a:rPr lang="fr-CA" i="1" noProof="0" dirty="0" smtClean="0"/>
            <a:t>de novo </a:t>
          </a:r>
          <a:endParaRPr lang="fr-CA" i="1" noProof="0" dirty="0"/>
        </a:p>
      </dgm:t>
    </dgm:pt>
    <dgm:pt modelId="{01356DDE-B6AD-4F69-A49A-07FFF39977D6}" type="parTrans" cxnId="{130DEEFE-FADF-492B-B66E-C7934FE83013}">
      <dgm:prSet/>
      <dgm:spPr/>
      <dgm:t>
        <a:bodyPr/>
        <a:lstStyle/>
        <a:p>
          <a:endParaRPr lang="en-US"/>
        </a:p>
      </dgm:t>
    </dgm:pt>
    <dgm:pt modelId="{24627AED-9A79-4561-A94A-EA6B95F04FE2}" type="sibTrans" cxnId="{130DEEFE-FADF-492B-B66E-C7934FE83013}">
      <dgm:prSet/>
      <dgm:spPr/>
      <dgm:t>
        <a:bodyPr/>
        <a:lstStyle/>
        <a:p>
          <a:endParaRPr lang="en-US"/>
        </a:p>
      </dgm:t>
    </dgm:pt>
    <dgm:pt modelId="{028182AF-1AF6-4C1A-A8A5-3F4D530B74C2}">
      <dgm:prSet/>
      <dgm:spPr/>
      <dgm:t>
        <a:bodyPr/>
        <a:lstStyle/>
        <a:p>
          <a:r>
            <a:rPr lang="fr-CA" noProof="0" dirty="0" smtClean="0"/>
            <a:t>Idiopathique </a:t>
          </a:r>
          <a:endParaRPr lang="fr-CA" noProof="0" dirty="0"/>
        </a:p>
      </dgm:t>
    </dgm:pt>
    <dgm:pt modelId="{F56F4300-69AF-49BA-A15F-9A4EE3D77E12}" type="parTrans" cxnId="{3A247329-FD32-488E-A9FA-E10EE4462B8A}">
      <dgm:prSet/>
      <dgm:spPr/>
      <dgm:t>
        <a:bodyPr/>
        <a:lstStyle/>
        <a:p>
          <a:endParaRPr lang="fr-CA"/>
        </a:p>
      </dgm:t>
    </dgm:pt>
    <dgm:pt modelId="{C1CB7D14-5E86-4D29-8AF6-0986BCAFF7CF}" type="sibTrans" cxnId="{3A247329-FD32-488E-A9FA-E10EE4462B8A}">
      <dgm:prSet/>
      <dgm:spPr/>
      <dgm:t>
        <a:bodyPr/>
        <a:lstStyle/>
        <a:p>
          <a:endParaRPr lang="fr-CA"/>
        </a:p>
      </dgm:t>
    </dgm:pt>
    <dgm:pt modelId="{08B99679-CEAA-4CC0-A0ED-734D033C2F93}">
      <dgm:prSet/>
      <dgm:spPr/>
      <dgm:t>
        <a:bodyPr/>
        <a:lstStyle/>
        <a:p>
          <a:r>
            <a:rPr lang="fr-CA" noProof="0" dirty="0" smtClean="0"/>
            <a:t>Exposition environnementale</a:t>
          </a:r>
          <a:endParaRPr lang="fr-CA" noProof="0" dirty="0"/>
        </a:p>
      </dgm:t>
    </dgm:pt>
    <dgm:pt modelId="{C4AC927F-346A-4A6D-99C9-8CB6DD643CD8}" type="parTrans" cxnId="{3B5C4378-B58D-440A-943F-4D74E66D15B4}">
      <dgm:prSet/>
      <dgm:spPr/>
      <dgm:t>
        <a:bodyPr/>
        <a:lstStyle/>
        <a:p>
          <a:endParaRPr lang="fr-CA"/>
        </a:p>
      </dgm:t>
    </dgm:pt>
    <dgm:pt modelId="{5617A977-3DDB-4394-B8F8-A569C36F5EE7}" type="sibTrans" cxnId="{3B5C4378-B58D-440A-943F-4D74E66D15B4}">
      <dgm:prSet/>
      <dgm:spPr/>
      <dgm:t>
        <a:bodyPr/>
        <a:lstStyle/>
        <a:p>
          <a:endParaRPr lang="fr-CA"/>
        </a:p>
      </dgm:t>
    </dgm:pt>
    <dgm:pt modelId="{2F0173F5-39EA-499C-9173-19EE484905F7}">
      <dgm:prSet/>
      <dgm:spPr/>
      <dgm:t>
        <a:bodyPr/>
        <a:lstStyle/>
        <a:p>
          <a:r>
            <a:rPr lang="fr-CA" noProof="0" dirty="0" smtClean="0"/>
            <a:t>Benzène, solvants, produits chimiques agricoles</a:t>
          </a:r>
          <a:endParaRPr lang="fr-CA" noProof="0" dirty="0"/>
        </a:p>
      </dgm:t>
    </dgm:pt>
    <dgm:pt modelId="{8DD5AFA9-E903-494F-9E10-DF0490F7E396}" type="parTrans" cxnId="{3AE7BB0B-880C-4C6F-ADDC-0FB51DACA04A}">
      <dgm:prSet/>
      <dgm:spPr/>
      <dgm:t>
        <a:bodyPr/>
        <a:lstStyle/>
        <a:p>
          <a:endParaRPr lang="fr-CA"/>
        </a:p>
      </dgm:t>
    </dgm:pt>
    <dgm:pt modelId="{74DA20E8-792D-4A09-80AA-77088F37AE4D}" type="sibTrans" cxnId="{3AE7BB0B-880C-4C6F-ADDC-0FB51DACA04A}">
      <dgm:prSet/>
      <dgm:spPr/>
      <dgm:t>
        <a:bodyPr/>
        <a:lstStyle/>
        <a:p>
          <a:endParaRPr lang="fr-CA"/>
        </a:p>
      </dgm:t>
    </dgm:pt>
    <dgm:pt modelId="{0B4FE77A-7819-4389-A675-58E6694ADC3E}">
      <dgm:prSet/>
      <dgm:spPr/>
      <dgm:t>
        <a:bodyPr/>
        <a:lstStyle/>
        <a:p>
          <a:r>
            <a:rPr lang="fr-CA" noProof="0" dirty="0" smtClean="0"/>
            <a:t>Tabagisme </a:t>
          </a:r>
          <a:endParaRPr lang="fr-CA" noProof="0" dirty="0"/>
        </a:p>
      </dgm:t>
    </dgm:pt>
    <dgm:pt modelId="{F212B6D8-BF97-4793-A160-3A10337895B9}" type="parTrans" cxnId="{FC65D06A-05AA-4957-BEA0-F246552ABCC2}">
      <dgm:prSet/>
      <dgm:spPr/>
      <dgm:t>
        <a:bodyPr/>
        <a:lstStyle/>
        <a:p>
          <a:endParaRPr lang="fr-CA"/>
        </a:p>
      </dgm:t>
    </dgm:pt>
    <dgm:pt modelId="{471C039E-D00E-4054-A274-05971045E9CC}" type="sibTrans" cxnId="{FC65D06A-05AA-4957-BEA0-F246552ABCC2}">
      <dgm:prSet/>
      <dgm:spPr/>
      <dgm:t>
        <a:bodyPr/>
        <a:lstStyle/>
        <a:p>
          <a:endParaRPr lang="fr-CA"/>
        </a:p>
      </dgm:t>
    </dgm:pt>
    <dgm:pt modelId="{4F3F766D-27D5-4235-B271-C6FF5DBBF567}">
      <dgm:prSet/>
      <dgm:spPr/>
      <dgm:t>
        <a:bodyPr/>
        <a:lstStyle/>
        <a:p>
          <a:r>
            <a:rPr lang="fr-CA" noProof="0" dirty="0" smtClean="0"/>
            <a:t>Troubles auto-immuns</a:t>
          </a:r>
          <a:endParaRPr lang="fr-CA" noProof="0" dirty="0"/>
        </a:p>
      </dgm:t>
    </dgm:pt>
    <dgm:pt modelId="{FF1E2F93-3066-46B3-A3CF-06EAD7EB220A}" type="parTrans" cxnId="{FF14E60B-DF67-42AB-8647-7AF19155A6F5}">
      <dgm:prSet/>
      <dgm:spPr/>
      <dgm:t>
        <a:bodyPr/>
        <a:lstStyle/>
        <a:p>
          <a:endParaRPr lang="fr-CA"/>
        </a:p>
      </dgm:t>
    </dgm:pt>
    <dgm:pt modelId="{3DE388F0-4A59-491A-A600-639E3E547EB4}" type="sibTrans" cxnId="{FF14E60B-DF67-42AB-8647-7AF19155A6F5}">
      <dgm:prSet/>
      <dgm:spPr/>
      <dgm:t>
        <a:bodyPr/>
        <a:lstStyle/>
        <a:p>
          <a:endParaRPr lang="fr-CA"/>
        </a:p>
      </dgm:t>
    </dgm:pt>
    <dgm:pt modelId="{6015F314-CFE8-49BF-88B7-D00053070429}">
      <dgm:prSet/>
      <dgm:spPr/>
      <dgm:t>
        <a:bodyPr/>
        <a:lstStyle/>
        <a:p>
          <a:r>
            <a:rPr lang="fr-CA" noProof="0" dirty="0" smtClean="0"/>
            <a:t>Maladies virales </a:t>
          </a:r>
          <a:endParaRPr lang="fr-CA" noProof="0" dirty="0"/>
        </a:p>
      </dgm:t>
    </dgm:pt>
    <dgm:pt modelId="{80015FCD-8F9A-4A5C-8011-90FE867EB633}" type="parTrans" cxnId="{FAD90AD2-F8E3-4B85-8807-FC89F3CBCCCD}">
      <dgm:prSet/>
      <dgm:spPr/>
      <dgm:t>
        <a:bodyPr/>
        <a:lstStyle/>
        <a:p>
          <a:endParaRPr lang="fr-CA"/>
        </a:p>
      </dgm:t>
    </dgm:pt>
    <dgm:pt modelId="{0978F1C4-ADB1-4AC6-8297-55457837A12E}" type="sibTrans" cxnId="{FAD90AD2-F8E3-4B85-8807-FC89F3CBCCCD}">
      <dgm:prSet/>
      <dgm:spPr/>
      <dgm:t>
        <a:bodyPr/>
        <a:lstStyle/>
        <a:p>
          <a:endParaRPr lang="fr-CA"/>
        </a:p>
      </dgm:t>
    </dgm:pt>
    <dgm:pt modelId="{278519C7-DADE-4DED-BF57-D1FEE5307ED7}">
      <dgm:prSet/>
      <dgm:spPr/>
      <dgm:t>
        <a:bodyPr/>
        <a:lstStyle/>
        <a:p>
          <a:r>
            <a:rPr lang="fr-CA" noProof="0" dirty="0" smtClean="0"/>
            <a:t>Anomalies génétiques héréditaires</a:t>
          </a:r>
          <a:endParaRPr lang="fr-CA" noProof="0" dirty="0"/>
        </a:p>
      </dgm:t>
    </dgm:pt>
    <dgm:pt modelId="{6E27F4CF-937B-4674-BCCB-C05AB044623A}" type="parTrans" cxnId="{547EF473-1120-40F0-8263-76114B179F18}">
      <dgm:prSet/>
      <dgm:spPr/>
      <dgm:t>
        <a:bodyPr/>
        <a:lstStyle/>
        <a:p>
          <a:endParaRPr lang="fr-CA"/>
        </a:p>
      </dgm:t>
    </dgm:pt>
    <dgm:pt modelId="{38E2E8F5-DF6A-4E1F-A970-FFE669342D84}" type="sibTrans" cxnId="{547EF473-1120-40F0-8263-76114B179F18}">
      <dgm:prSet/>
      <dgm:spPr/>
      <dgm:t>
        <a:bodyPr/>
        <a:lstStyle/>
        <a:p>
          <a:endParaRPr lang="fr-CA"/>
        </a:p>
      </dgm:t>
    </dgm:pt>
    <dgm:pt modelId="{0AA9DB7C-335C-4375-A551-1F85DE66EE16}">
      <dgm:prSet/>
      <dgm:spPr/>
      <dgm:t>
        <a:bodyPr/>
        <a:lstStyle/>
        <a:p>
          <a:r>
            <a:rPr lang="fr-CA" noProof="0" dirty="0" smtClean="0"/>
            <a:t>Autres maladies hématologiques bénignes </a:t>
          </a:r>
          <a:endParaRPr lang="fr-CA" noProof="0" dirty="0"/>
        </a:p>
      </dgm:t>
    </dgm:pt>
    <dgm:pt modelId="{4153AA02-1C1B-47C1-97D0-83C513F59EC3}" type="parTrans" cxnId="{ABBD0407-D44A-4807-856F-9C1CF862C0EA}">
      <dgm:prSet/>
      <dgm:spPr/>
      <dgm:t>
        <a:bodyPr/>
        <a:lstStyle/>
        <a:p>
          <a:endParaRPr lang="fr-CA"/>
        </a:p>
      </dgm:t>
    </dgm:pt>
    <dgm:pt modelId="{E8F73505-7241-4A9F-BF0A-2CBBCC3D0E10}" type="sibTrans" cxnId="{ABBD0407-D44A-4807-856F-9C1CF862C0EA}">
      <dgm:prSet/>
      <dgm:spPr/>
      <dgm:t>
        <a:bodyPr/>
        <a:lstStyle/>
        <a:p>
          <a:endParaRPr lang="fr-CA"/>
        </a:p>
      </dgm:t>
    </dgm:pt>
    <dgm:pt modelId="{B79664B1-CCFA-4E8F-A564-2FBC8A8AE426}">
      <dgm:prSet/>
      <dgm:spPr/>
      <dgm:t>
        <a:bodyPr/>
        <a:lstStyle/>
        <a:p>
          <a:r>
            <a:rPr lang="fr-CA" noProof="0" dirty="0" smtClean="0"/>
            <a:t>SMD lié à un traitement</a:t>
          </a:r>
          <a:endParaRPr lang="fr-CA" noProof="0" dirty="0"/>
        </a:p>
      </dgm:t>
    </dgm:pt>
    <dgm:pt modelId="{48E1FFEA-B534-46B0-9FD3-479A5E5BFD9D}" type="parTrans" cxnId="{AE8CF64F-E7A3-4AC6-8714-51B219F65C4A}">
      <dgm:prSet/>
      <dgm:spPr/>
      <dgm:t>
        <a:bodyPr/>
        <a:lstStyle/>
        <a:p>
          <a:endParaRPr lang="fr-CA"/>
        </a:p>
      </dgm:t>
    </dgm:pt>
    <dgm:pt modelId="{20FF5858-B08F-4D56-9E8C-51B19DD59081}" type="sibTrans" cxnId="{AE8CF64F-E7A3-4AC6-8714-51B219F65C4A}">
      <dgm:prSet/>
      <dgm:spPr/>
      <dgm:t>
        <a:bodyPr/>
        <a:lstStyle/>
        <a:p>
          <a:endParaRPr lang="fr-CA"/>
        </a:p>
      </dgm:t>
    </dgm:pt>
    <dgm:pt modelId="{FEDC4C9C-F456-4F78-BAB3-B587A634152A}">
      <dgm:prSet/>
      <dgm:spPr/>
      <dgm:t>
        <a:bodyPr/>
        <a:lstStyle/>
        <a:p>
          <a:r>
            <a:rPr lang="fr-CA" noProof="0" dirty="0" smtClean="0"/>
            <a:t>Chimiothérapie</a:t>
          </a:r>
          <a:endParaRPr lang="fr-CA" noProof="0" dirty="0"/>
        </a:p>
      </dgm:t>
    </dgm:pt>
    <dgm:pt modelId="{BAAB4136-138C-4028-94A1-ECACC10E9076}" type="parTrans" cxnId="{544EE8E7-C4B6-4873-AF3C-C12763BEE749}">
      <dgm:prSet/>
      <dgm:spPr/>
      <dgm:t>
        <a:bodyPr/>
        <a:lstStyle/>
        <a:p>
          <a:endParaRPr lang="fr-CA"/>
        </a:p>
      </dgm:t>
    </dgm:pt>
    <dgm:pt modelId="{1FDC7F68-899C-4949-AE46-BC76758B06A1}" type="sibTrans" cxnId="{544EE8E7-C4B6-4873-AF3C-C12763BEE749}">
      <dgm:prSet/>
      <dgm:spPr/>
      <dgm:t>
        <a:bodyPr/>
        <a:lstStyle/>
        <a:p>
          <a:endParaRPr lang="fr-CA"/>
        </a:p>
      </dgm:t>
    </dgm:pt>
    <dgm:pt modelId="{A0F623AD-A295-4FCC-B75A-07B4DFCABD6F}">
      <dgm:prSet/>
      <dgm:spPr/>
      <dgm:t>
        <a:bodyPr/>
        <a:lstStyle/>
        <a:p>
          <a:r>
            <a:rPr lang="fr-CA" noProof="0" dirty="0" smtClean="0"/>
            <a:t>Radiothérapie </a:t>
          </a:r>
          <a:endParaRPr lang="fr-CA" noProof="0" dirty="0"/>
        </a:p>
      </dgm:t>
    </dgm:pt>
    <dgm:pt modelId="{531EF641-286D-45C6-A1B3-41F946A55519}" type="parTrans" cxnId="{2D324066-4D9B-44F4-9996-419B474E8133}">
      <dgm:prSet/>
      <dgm:spPr/>
      <dgm:t>
        <a:bodyPr/>
        <a:lstStyle/>
        <a:p>
          <a:endParaRPr lang="fr-CA"/>
        </a:p>
      </dgm:t>
    </dgm:pt>
    <dgm:pt modelId="{48BCC416-A5DB-45C8-8868-9153243FA5DD}" type="sibTrans" cxnId="{2D324066-4D9B-44F4-9996-419B474E8133}">
      <dgm:prSet/>
      <dgm:spPr/>
      <dgm:t>
        <a:bodyPr/>
        <a:lstStyle/>
        <a:p>
          <a:endParaRPr lang="fr-CA"/>
        </a:p>
      </dgm:t>
    </dgm:pt>
    <dgm:pt modelId="{1592D168-5950-4FB4-81CD-60FF77268CC7}" type="pres">
      <dgm:prSet presAssocID="{87403AAB-B326-4C83-BB1E-85A2632B0030}" presName="Name0" presStyleCnt="0">
        <dgm:presLayoutVars>
          <dgm:dir/>
          <dgm:animLvl val="lvl"/>
          <dgm:resizeHandles val="exact"/>
        </dgm:presLayoutVars>
      </dgm:prSet>
      <dgm:spPr/>
      <dgm:t>
        <a:bodyPr/>
        <a:lstStyle/>
        <a:p>
          <a:endParaRPr lang="en-US"/>
        </a:p>
      </dgm:t>
    </dgm:pt>
    <dgm:pt modelId="{73EB5921-A1F9-4B77-A357-4DB57CF85837}" type="pres">
      <dgm:prSet presAssocID="{1E0063FF-6EAD-4F8D-9D08-8D19BA184351}" presName="composite" presStyleCnt="0"/>
      <dgm:spPr/>
    </dgm:pt>
    <dgm:pt modelId="{7D93C2F3-7D2E-4EB4-9F1C-BDC04E9A2A87}" type="pres">
      <dgm:prSet presAssocID="{1E0063FF-6EAD-4F8D-9D08-8D19BA184351}" presName="parTx" presStyleLbl="alignNode1" presStyleIdx="0" presStyleCnt="2">
        <dgm:presLayoutVars>
          <dgm:chMax val="0"/>
          <dgm:chPref val="0"/>
          <dgm:bulletEnabled val="1"/>
        </dgm:presLayoutVars>
      </dgm:prSet>
      <dgm:spPr/>
      <dgm:t>
        <a:bodyPr/>
        <a:lstStyle/>
        <a:p>
          <a:endParaRPr lang="en-US"/>
        </a:p>
      </dgm:t>
    </dgm:pt>
    <dgm:pt modelId="{7123C85F-E157-4391-A391-ED1FC3973D10}" type="pres">
      <dgm:prSet presAssocID="{1E0063FF-6EAD-4F8D-9D08-8D19BA184351}" presName="desTx" presStyleLbl="alignAccFollowNode1" presStyleIdx="0" presStyleCnt="2">
        <dgm:presLayoutVars>
          <dgm:bulletEnabled val="1"/>
        </dgm:presLayoutVars>
      </dgm:prSet>
      <dgm:spPr/>
      <dgm:t>
        <a:bodyPr/>
        <a:lstStyle/>
        <a:p>
          <a:endParaRPr lang="en-US"/>
        </a:p>
      </dgm:t>
    </dgm:pt>
    <dgm:pt modelId="{335A3205-C0A1-4EBE-8BA6-E623F37402F2}" type="pres">
      <dgm:prSet presAssocID="{24627AED-9A79-4561-A94A-EA6B95F04FE2}" presName="space" presStyleCnt="0"/>
      <dgm:spPr/>
    </dgm:pt>
    <dgm:pt modelId="{17035B75-DF8C-40E7-8850-72033FE4F85B}" type="pres">
      <dgm:prSet presAssocID="{B79664B1-CCFA-4E8F-A564-2FBC8A8AE426}" presName="composite" presStyleCnt="0"/>
      <dgm:spPr/>
    </dgm:pt>
    <dgm:pt modelId="{32B45327-F665-4D64-8E5F-8DD0686BC2E0}" type="pres">
      <dgm:prSet presAssocID="{B79664B1-CCFA-4E8F-A564-2FBC8A8AE426}" presName="parTx" presStyleLbl="alignNode1" presStyleIdx="1" presStyleCnt="2">
        <dgm:presLayoutVars>
          <dgm:chMax val="0"/>
          <dgm:chPref val="0"/>
          <dgm:bulletEnabled val="1"/>
        </dgm:presLayoutVars>
      </dgm:prSet>
      <dgm:spPr/>
      <dgm:t>
        <a:bodyPr/>
        <a:lstStyle/>
        <a:p>
          <a:endParaRPr lang="fr-CA"/>
        </a:p>
      </dgm:t>
    </dgm:pt>
    <dgm:pt modelId="{4AC70499-8C96-4E4C-AFA8-9CDC043DE93C}" type="pres">
      <dgm:prSet presAssocID="{B79664B1-CCFA-4E8F-A564-2FBC8A8AE426}" presName="desTx" presStyleLbl="alignAccFollowNode1" presStyleIdx="1" presStyleCnt="2">
        <dgm:presLayoutVars>
          <dgm:bulletEnabled val="1"/>
        </dgm:presLayoutVars>
      </dgm:prSet>
      <dgm:spPr/>
      <dgm:t>
        <a:bodyPr/>
        <a:lstStyle/>
        <a:p>
          <a:endParaRPr lang="fr-CA"/>
        </a:p>
      </dgm:t>
    </dgm:pt>
  </dgm:ptLst>
  <dgm:cxnLst>
    <dgm:cxn modelId="{7449A6DE-E213-4FD3-A5B7-8444A68D5167}" type="presOf" srcId="{A0F623AD-A295-4FCC-B75A-07B4DFCABD6F}" destId="{4AC70499-8C96-4E4C-AFA8-9CDC043DE93C}" srcOrd="0" destOrd="1" presId="urn:microsoft.com/office/officeart/2005/8/layout/hList1"/>
    <dgm:cxn modelId="{CBCAA4EB-E914-4C9F-BF69-3F9B5762F900}" type="presOf" srcId="{0AA9DB7C-335C-4375-A551-1F85DE66EE16}" destId="{7123C85F-E157-4391-A391-ED1FC3973D10}" srcOrd="0" destOrd="7" presId="urn:microsoft.com/office/officeart/2005/8/layout/hList1"/>
    <dgm:cxn modelId="{FAD90AD2-F8E3-4B85-8807-FC89F3CBCCCD}" srcId="{1E0063FF-6EAD-4F8D-9D08-8D19BA184351}" destId="{6015F314-CFE8-49BF-88B7-D00053070429}" srcOrd="4" destOrd="0" parTransId="{80015FCD-8F9A-4A5C-8011-90FE867EB633}" sibTransId="{0978F1C4-ADB1-4AC6-8297-55457837A12E}"/>
    <dgm:cxn modelId="{ABBD0407-D44A-4807-856F-9C1CF862C0EA}" srcId="{1E0063FF-6EAD-4F8D-9D08-8D19BA184351}" destId="{0AA9DB7C-335C-4375-A551-1F85DE66EE16}" srcOrd="6" destOrd="0" parTransId="{4153AA02-1C1B-47C1-97D0-83C513F59EC3}" sibTransId="{E8F73505-7241-4A9F-BF0A-2CBBCC3D0E10}"/>
    <dgm:cxn modelId="{56A0B75A-07FD-44FB-A7D2-1150796639F4}" type="presOf" srcId="{FEDC4C9C-F456-4F78-BAB3-B587A634152A}" destId="{4AC70499-8C96-4E4C-AFA8-9CDC043DE93C}" srcOrd="0" destOrd="0" presId="urn:microsoft.com/office/officeart/2005/8/layout/hList1"/>
    <dgm:cxn modelId="{FF14E60B-DF67-42AB-8647-7AF19155A6F5}" srcId="{1E0063FF-6EAD-4F8D-9D08-8D19BA184351}" destId="{4F3F766D-27D5-4235-B271-C6FF5DBBF567}" srcOrd="3" destOrd="0" parTransId="{FF1E2F93-3066-46B3-A3CF-06EAD7EB220A}" sibTransId="{3DE388F0-4A59-491A-A600-639E3E547EB4}"/>
    <dgm:cxn modelId="{AE8CF64F-E7A3-4AC6-8714-51B219F65C4A}" srcId="{87403AAB-B326-4C83-BB1E-85A2632B0030}" destId="{B79664B1-CCFA-4E8F-A564-2FBC8A8AE426}" srcOrd="1" destOrd="0" parTransId="{48E1FFEA-B534-46B0-9FD3-479A5E5BFD9D}" sibTransId="{20FF5858-B08F-4D56-9E8C-51B19DD59081}"/>
    <dgm:cxn modelId="{3B78C779-36FB-47E9-B0B6-12362F476187}" type="presOf" srcId="{B79664B1-CCFA-4E8F-A564-2FBC8A8AE426}" destId="{32B45327-F665-4D64-8E5F-8DD0686BC2E0}" srcOrd="0" destOrd="0" presId="urn:microsoft.com/office/officeart/2005/8/layout/hList1"/>
    <dgm:cxn modelId="{EF0773F6-97D0-4DF3-9F13-F68D828FE716}" type="presOf" srcId="{278519C7-DADE-4DED-BF57-D1FEE5307ED7}" destId="{7123C85F-E157-4391-A391-ED1FC3973D10}" srcOrd="0" destOrd="6" presId="urn:microsoft.com/office/officeart/2005/8/layout/hList1"/>
    <dgm:cxn modelId="{37D66C0D-C35E-48D7-93F6-C0B91ABA5524}" type="presOf" srcId="{0B4FE77A-7819-4389-A675-58E6694ADC3E}" destId="{7123C85F-E157-4391-A391-ED1FC3973D10}" srcOrd="0" destOrd="3" presId="urn:microsoft.com/office/officeart/2005/8/layout/hList1"/>
    <dgm:cxn modelId="{3A247329-FD32-488E-A9FA-E10EE4462B8A}" srcId="{1E0063FF-6EAD-4F8D-9D08-8D19BA184351}" destId="{028182AF-1AF6-4C1A-A8A5-3F4D530B74C2}" srcOrd="0" destOrd="0" parTransId="{F56F4300-69AF-49BA-A15F-9A4EE3D77E12}" sibTransId="{C1CB7D14-5E86-4D29-8AF6-0986BCAFF7CF}"/>
    <dgm:cxn modelId="{D8DE4568-27CF-487E-A513-8FCDC860AF51}" type="presOf" srcId="{08B99679-CEAA-4CC0-A0ED-734D033C2F93}" destId="{7123C85F-E157-4391-A391-ED1FC3973D10}" srcOrd="0" destOrd="1" presId="urn:microsoft.com/office/officeart/2005/8/layout/hList1"/>
    <dgm:cxn modelId="{2D324066-4D9B-44F4-9996-419B474E8133}" srcId="{B79664B1-CCFA-4E8F-A564-2FBC8A8AE426}" destId="{A0F623AD-A295-4FCC-B75A-07B4DFCABD6F}" srcOrd="1" destOrd="0" parTransId="{531EF641-286D-45C6-A1B3-41F946A55519}" sibTransId="{48BCC416-A5DB-45C8-8868-9153243FA5DD}"/>
    <dgm:cxn modelId="{1259C62A-2D20-455C-826C-502997424492}" type="presOf" srcId="{87403AAB-B326-4C83-BB1E-85A2632B0030}" destId="{1592D168-5950-4FB4-81CD-60FF77268CC7}" srcOrd="0" destOrd="0" presId="urn:microsoft.com/office/officeart/2005/8/layout/hList1"/>
    <dgm:cxn modelId="{AEBB8DA5-8CE5-442B-83FC-B0B26D66C60B}" type="presOf" srcId="{028182AF-1AF6-4C1A-A8A5-3F4D530B74C2}" destId="{7123C85F-E157-4391-A391-ED1FC3973D10}" srcOrd="0" destOrd="0" presId="urn:microsoft.com/office/officeart/2005/8/layout/hList1"/>
    <dgm:cxn modelId="{F31FFE2A-BF44-4229-AED4-E6E387E1CE5A}" type="presOf" srcId="{6015F314-CFE8-49BF-88B7-D00053070429}" destId="{7123C85F-E157-4391-A391-ED1FC3973D10}" srcOrd="0" destOrd="5" presId="urn:microsoft.com/office/officeart/2005/8/layout/hList1"/>
    <dgm:cxn modelId="{3AE7BB0B-880C-4C6F-ADDC-0FB51DACA04A}" srcId="{08B99679-CEAA-4CC0-A0ED-734D033C2F93}" destId="{2F0173F5-39EA-499C-9173-19EE484905F7}" srcOrd="0" destOrd="0" parTransId="{8DD5AFA9-E903-494F-9E10-DF0490F7E396}" sibTransId="{74DA20E8-792D-4A09-80AA-77088F37AE4D}"/>
    <dgm:cxn modelId="{DF0A20DD-0EEB-4184-B98E-F5A216A8EC82}" type="presOf" srcId="{4F3F766D-27D5-4235-B271-C6FF5DBBF567}" destId="{7123C85F-E157-4391-A391-ED1FC3973D10}" srcOrd="0" destOrd="4" presId="urn:microsoft.com/office/officeart/2005/8/layout/hList1"/>
    <dgm:cxn modelId="{544EE8E7-C4B6-4873-AF3C-C12763BEE749}" srcId="{B79664B1-CCFA-4E8F-A564-2FBC8A8AE426}" destId="{FEDC4C9C-F456-4F78-BAB3-B587A634152A}" srcOrd="0" destOrd="0" parTransId="{BAAB4136-138C-4028-94A1-ECACC10E9076}" sibTransId="{1FDC7F68-899C-4949-AE46-BC76758B06A1}"/>
    <dgm:cxn modelId="{FC65D06A-05AA-4957-BEA0-F246552ABCC2}" srcId="{1E0063FF-6EAD-4F8D-9D08-8D19BA184351}" destId="{0B4FE77A-7819-4389-A675-58E6694ADC3E}" srcOrd="2" destOrd="0" parTransId="{F212B6D8-BF97-4793-A160-3A10337895B9}" sibTransId="{471C039E-D00E-4054-A274-05971045E9CC}"/>
    <dgm:cxn modelId="{130DEEFE-FADF-492B-B66E-C7934FE83013}" srcId="{87403AAB-B326-4C83-BB1E-85A2632B0030}" destId="{1E0063FF-6EAD-4F8D-9D08-8D19BA184351}" srcOrd="0" destOrd="0" parTransId="{01356DDE-B6AD-4F69-A49A-07FFF39977D6}" sibTransId="{24627AED-9A79-4561-A94A-EA6B95F04FE2}"/>
    <dgm:cxn modelId="{547EF473-1120-40F0-8263-76114B179F18}" srcId="{1E0063FF-6EAD-4F8D-9D08-8D19BA184351}" destId="{278519C7-DADE-4DED-BF57-D1FEE5307ED7}" srcOrd="5" destOrd="0" parTransId="{6E27F4CF-937B-4674-BCCB-C05AB044623A}" sibTransId="{38E2E8F5-DF6A-4E1F-A970-FFE669342D84}"/>
    <dgm:cxn modelId="{EA053386-0C83-4DBC-8644-89523EA0F509}" type="presOf" srcId="{2F0173F5-39EA-499C-9173-19EE484905F7}" destId="{7123C85F-E157-4391-A391-ED1FC3973D10}" srcOrd="0" destOrd="2" presId="urn:microsoft.com/office/officeart/2005/8/layout/hList1"/>
    <dgm:cxn modelId="{8FA0AB48-436E-4DEE-9A8F-4B83ACFB2289}" type="presOf" srcId="{1E0063FF-6EAD-4F8D-9D08-8D19BA184351}" destId="{7D93C2F3-7D2E-4EB4-9F1C-BDC04E9A2A87}" srcOrd="0" destOrd="0" presId="urn:microsoft.com/office/officeart/2005/8/layout/hList1"/>
    <dgm:cxn modelId="{3B5C4378-B58D-440A-943F-4D74E66D15B4}" srcId="{1E0063FF-6EAD-4F8D-9D08-8D19BA184351}" destId="{08B99679-CEAA-4CC0-A0ED-734D033C2F93}" srcOrd="1" destOrd="0" parTransId="{C4AC927F-346A-4A6D-99C9-8CB6DD643CD8}" sibTransId="{5617A977-3DDB-4394-B8F8-A569C36F5EE7}"/>
    <dgm:cxn modelId="{BD0BB639-286C-4C45-B91C-0B1894437211}" type="presParOf" srcId="{1592D168-5950-4FB4-81CD-60FF77268CC7}" destId="{73EB5921-A1F9-4B77-A357-4DB57CF85837}" srcOrd="0" destOrd="0" presId="urn:microsoft.com/office/officeart/2005/8/layout/hList1"/>
    <dgm:cxn modelId="{458C3649-27FD-4B7F-A89F-BF2128D90232}" type="presParOf" srcId="{73EB5921-A1F9-4B77-A357-4DB57CF85837}" destId="{7D93C2F3-7D2E-4EB4-9F1C-BDC04E9A2A87}" srcOrd="0" destOrd="0" presId="urn:microsoft.com/office/officeart/2005/8/layout/hList1"/>
    <dgm:cxn modelId="{03FA91CC-69BC-4E89-BB28-F5C9D682036C}" type="presParOf" srcId="{73EB5921-A1F9-4B77-A357-4DB57CF85837}" destId="{7123C85F-E157-4391-A391-ED1FC3973D10}" srcOrd="1" destOrd="0" presId="urn:microsoft.com/office/officeart/2005/8/layout/hList1"/>
    <dgm:cxn modelId="{EDC07D57-450D-4476-BA4E-426A9CDCB7B8}" type="presParOf" srcId="{1592D168-5950-4FB4-81CD-60FF77268CC7}" destId="{335A3205-C0A1-4EBE-8BA6-E623F37402F2}" srcOrd="1" destOrd="0" presId="urn:microsoft.com/office/officeart/2005/8/layout/hList1"/>
    <dgm:cxn modelId="{364F3983-4CED-4D41-9088-B0CBFB1E122D}" type="presParOf" srcId="{1592D168-5950-4FB4-81CD-60FF77268CC7}" destId="{17035B75-DF8C-40E7-8850-72033FE4F85B}" srcOrd="2" destOrd="0" presId="urn:microsoft.com/office/officeart/2005/8/layout/hList1"/>
    <dgm:cxn modelId="{DB80CFD7-A593-478A-99C9-3B206A146BAF}" type="presParOf" srcId="{17035B75-DF8C-40E7-8850-72033FE4F85B}" destId="{32B45327-F665-4D64-8E5F-8DD0686BC2E0}" srcOrd="0" destOrd="0" presId="urn:microsoft.com/office/officeart/2005/8/layout/hList1"/>
    <dgm:cxn modelId="{3160043E-4030-477C-B4A2-98F73B7DD2C3}" type="presParOf" srcId="{17035B75-DF8C-40E7-8850-72033FE4F85B}" destId="{4AC70499-8C96-4E4C-AFA8-9CDC043DE93C}"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13F499-C3EE-474F-B2A1-E3ECC8C455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A5801BE-4BA6-40E5-A69C-65CB55601C1E}">
      <dgm:prSet phldrT="[Text]" custT="1"/>
      <dgm:spPr/>
      <dgm:t>
        <a:bodyPr/>
        <a:lstStyle/>
        <a:p>
          <a:r>
            <a:rPr lang="fr-CA" sz="2400" noProof="0" dirty="0" smtClean="0"/>
            <a:t>Analyses sanguines </a:t>
          </a:r>
          <a:endParaRPr lang="fr-CA" sz="2400" noProof="0" dirty="0"/>
        </a:p>
      </dgm:t>
    </dgm:pt>
    <dgm:pt modelId="{FA371ADA-5141-4773-9B77-121BA93528B5}" type="parTrans" cxnId="{8C8B1C9C-891A-494F-BB1F-0BD5C2125447}">
      <dgm:prSet/>
      <dgm:spPr/>
      <dgm:t>
        <a:bodyPr/>
        <a:lstStyle/>
        <a:p>
          <a:endParaRPr lang="en-US"/>
        </a:p>
      </dgm:t>
    </dgm:pt>
    <dgm:pt modelId="{F67A5DC6-B0EC-4D80-9080-36F639D40C4B}" type="sibTrans" cxnId="{8C8B1C9C-891A-494F-BB1F-0BD5C2125447}">
      <dgm:prSet/>
      <dgm:spPr/>
      <dgm:t>
        <a:bodyPr/>
        <a:lstStyle/>
        <a:p>
          <a:endParaRPr lang="en-US"/>
        </a:p>
      </dgm:t>
    </dgm:pt>
    <dgm:pt modelId="{7DA618C0-7216-4C99-B30C-8279D11C816C}">
      <dgm:prSet/>
      <dgm:spPr/>
      <dgm:t>
        <a:bodyPr/>
        <a:lstStyle/>
        <a:p>
          <a:r>
            <a:rPr lang="fr-CA" noProof="0" dirty="0" smtClean="0"/>
            <a:t>Batterie de tests sanguins initiaux pour les SMD : </a:t>
          </a:r>
          <a:endParaRPr lang="fr-CA" noProof="0" dirty="0"/>
        </a:p>
      </dgm:t>
    </dgm:pt>
    <dgm:pt modelId="{1D534294-FCCB-4FA2-BA99-0AF6BD27FFB8}" type="parTrans" cxnId="{79F44E2A-AAA6-4693-ACD3-958875E1538C}">
      <dgm:prSet/>
      <dgm:spPr/>
      <dgm:t>
        <a:bodyPr/>
        <a:lstStyle/>
        <a:p>
          <a:endParaRPr lang="fr-CA"/>
        </a:p>
      </dgm:t>
    </dgm:pt>
    <dgm:pt modelId="{DBA09805-01E6-460B-94D1-C1553663F6B5}" type="sibTrans" cxnId="{79F44E2A-AAA6-4693-ACD3-958875E1538C}">
      <dgm:prSet/>
      <dgm:spPr/>
      <dgm:t>
        <a:bodyPr/>
        <a:lstStyle/>
        <a:p>
          <a:endParaRPr lang="fr-CA"/>
        </a:p>
      </dgm:t>
    </dgm:pt>
    <dgm:pt modelId="{FC5D1E56-26A9-497D-A68B-952A5BADF899}">
      <dgm:prSet/>
      <dgm:spPr/>
      <dgm:t>
        <a:bodyPr/>
        <a:lstStyle/>
        <a:p>
          <a:r>
            <a:rPr lang="fr-CA" noProof="0" dirty="0" smtClean="0"/>
            <a:t>FSC, frottis sanguin, numération des réticulocytes, fer, capacité totale de fixation du fer, ferritine, taux de  LDH, taux d’ÉPO</a:t>
          </a:r>
          <a:endParaRPr lang="fr-CA" noProof="0" dirty="0"/>
        </a:p>
      </dgm:t>
    </dgm:pt>
    <dgm:pt modelId="{329A9413-2620-4D55-B9B7-D69E0F330E4D}" type="parTrans" cxnId="{15EB36DC-4335-403E-9D33-2882DDDE989B}">
      <dgm:prSet/>
      <dgm:spPr/>
      <dgm:t>
        <a:bodyPr/>
        <a:lstStyle/>
        <a:p>
          <a:endParaRPr lang="fr-CA"/>
        </a:p>
      </dgm:t>
    </dgm:pt>
    <dgm:pt modelId="{F69B4D76-19CE-40F9-8A64-B0B5E12B96C5}" type="sibTrans" cxnId="{15EB36DC-4335-403E-9D33-2882DDDE989B}">
      <dgm:prSet/>
      <dgm:spPr/>
      <dgm:t>
        <a:bodyPr/>
        <a:lstStyle/>
        <a:p>
          <a:endParaRPr lang="fr-CA"/>
        </a:p>
      </dgm:t>
    </dgm:pt>
    <dgm:pt modelId="{409A32D6-864F-4354-86F9-2F86F10A2D55}">
      <dgm:prSet/>
      <dgm:spPr/>
      <dgm:t>
        <a:bodyPr/>
        <a:lstStyle/>
        <a:p>
          <a:r>
            <a:rPr lang="fr-CA" noProof="0" dirty="0" smtClean="0"/>
            <a:t>Batterie de tests initiaux pour écarter d'autres causes de cytopénies </a:t>
          </a:r>
          <a:endParaRPr lang="fr-CA" noProof="0" dirty="0"/>
        </a:p>
      </dgm:t>
    </dgm:pt>
    <dgm:pt modelId="{E3BB7952-8F22-4875-BDA9-DBFD2130D860}" type="parTrans" cxnId="{E7892940-D1AD-427D-8EAE-7C485009027B}">
      <dgm:prSet/>
      <dgm:spPr/>
      <dgm:t>
        <a:bodyPr/>
        <a:lstStyle/>
        <a:p>
          <a:endParaRPr lang="fr-CA"/>
        </a:p>
      </dgm:t>
    </dgm:pt>
    <dgm:pt modelId="{85C5B165-A0F8-4C12-9D09-ABBC28C53BD5}" type="sibTrans" cxnId="{E7892940-D1AD-427D-8EAE-7C485009027B}">
      <dgm:prSet/>
      <dgm:spPr/>
      <dgm:t>
        <a:bodyPr/>
        <a:lstStyle/>
        <a:p>
          <a:endParaRPr lang="fr-CA"/>
        </a:p>
      </dgm:t>
    </dgm:pt>
    <dgm:pt modelId="{22D2D809-1F4C-433A-9957-A79C42BD2F91}">
      <dgm:prSet/>
      <dgm:spPr/>
      <dgm:t>
        <a:bodyPr/>
        <a:lstStyle/>
        <a:p>
          <a:r>
            <a:rPr lang="fr-CA" noProof="0" dirty="0" smtClean="0"/>
            <a:t>Frottis de sang périphérique </a:t>
          </a:r>
          <a:endParaRPr lang="fr-CA" noProof="0" dirty="0"/>
        </a:p>
      </dgm:t>
    </dgm:pt>
    <dgm:pt modelId="{E90DF963-EC3C-4DAA-864A-654DC1697319}" type="parTrans" cxnId="{7D9AB94C-5DC0-4AFD-B650-365454BBD411}">
      <dgm:prSet/>
      <dgm:spPr/>
      <dgm:t>
        <a:bodyPr/>
        <a:lstStyle/>
        <a:p>
          <a:endParaRPr lang="fr-CA"/>
        </a:p>
      </dgm:t>
    </dgm:pt>
    <dgm:pt modelId="{99592BAE-6D94-4320-BF9D-11BFB1E13A9F}" type="sibTrans" cxnId="{7D9AB94C-5DC0-4AFD-B650-365454BBD411}">
      <dgm:prSet/>
      <dgm:spPr/>
      <dgm:t>
        <a:bodyPr/>
        <a:lstStyle/>
        <a:p>
          <a:endParaRPr lang="fr-CA"/>
        </a:p>
      </dgm:t>
    </dgm:pt>
    <dgm:pt modelId="{AFD92B5D-E8D3-4132-A26E-2B4780A35AE6}">
      <dgm:prSet/>
      <dgm:spPr/>
      <dgm:t>
        <a:bodyPr/>
        <a:lstStyle/>
        <a:p>
          <a:r>
            <a:rPr lang="fr-CA" noProof="0" dirty="0" smtClean="0"/>
            <a:t>Dysplasie affectant les globules rouges, les globules blancs et les plaquettes </a:t>
          </a:r>
          <a:endParaRPr lang="fr-CA" noProof="0" dirty="0"/>
        </a:p>
      </dgm:t>
    </dgm:pt>
    <dgm:pt modelId="{AE4A1002-F71F-4B37-BA3B-60255B38A801}" type="parTrans" cxnId="{1D9A16B3-12B4-4F91-A063-2E6C537A7C6F}">
      <dgm:prSet/>
      <dgm:spPr/>
      <dgm:t>
        <a:bodyPr/>
        <a:lstStyle/>
        <a:p>
          <a:endParaRPr lang="fr-CA"/>
        </a:p>
      </dgm:t>
    </dgm:pt>
    <dgm:pt modelId="{F9CE528B-D827-4AC1-9386-C7E86393AC2C}" type="sibTrans" cxnId="{1D9A16B3-12B4-4F91-A063-2E6C537A7C6F}">
      <dgm:prSet/>
      <dgm:spPr/>
      <dgm:t>
        <a:bodyPr/>
        <a:lstStyle/>
        <a:p>
          <a:endParaRPr lang="fr-CA"/>
        </a:p>
      </dgm:t>
    </dgm:pt>
    <dgm:pt modelId="{1D179352-9F39-40D7-9FB7-786F9E1C369A}">
      <dgm:prSet/>
      <dgm:spPr/>
      <dgm:t>
        <a:bodyPr/>
        <a:lstStyle/>
        <a:p>
          <a:r>
            <a:rPr lang="fr-CA" noProof="0" dirty="0" smtClean="0"/>
            <a:t>Ponction et biopsie de moelle osseuse</a:t>
          </a:r>
          <a:endParaRPr lang="fr-CA" noProof="0" dirty="0"/>
        </a:p>
      </dgm:t>
    </dgm:pt>
    <dgm:pt modelId="{F9907CC9-7FCD-4E8A-B775-6E3874553EEC}" type="parTrans" cxnId="{582A30BE-99EB-4412-840B-241741008011}">
      <dgm:prSet/>
      <dgm:spPr/>
      <dgm:t>
        <a:bodyPr/>
        <a:lstStyle/>
        <a:p>
          <a:endParaRPr lang="fr-CA"/>
        </a:p>
      </dgm:t>
    </dgm:pt>
    <dgm:pt modelId="{349B599B-E707-4767-AA52-2B37AC1EA630}" type="sibTrans" cxnId="{582A30BE-99EB-4412-840B-241741008011}">
      <dgm:prSet/>
      <dgm:spPr/>
      <dgm:t>
        <a:bodyPr/>
        <a:lstStyle/>
        <a:p>
          <a:endParaRPr lang="fr-CA"/>
        </a:p>
      </dgm:t>
    </dgm:pt>
    <dgm:pt modelId="{C222C254-F0E2-41DA-B440-B5DD57B7EC9B}">
      <dgm:prSet/>
      <dgm:spPr/>
      <dgm:t>
        <a:bodyPr/>
        <a:lstStyle/>
        <a:p>
          <a:r>
            <a:rPr lang="fr-CA" noProof="0" dirty="0" smtClean="0"/>
            <a:t>La ponction permettra d’évaluer la morphologie des précurseurs et des blastes hématopoïétiques et les anomalies cytogénétiques (identification de chromosomes anormaux (p. ex., del 5q-) et pronostic) </a:t>
          </a:r>
          <a:endParaRPr lang="fr-CA" noProof="0" dirty="0"/>
        </a:p>
      </dgm:t>
    </dgm:pt>
    <dgm:pt modelId="{0F5C8AB0-9BD6-4049-B597-43674E1E81ED}" type="parTrans" cxnId="{6A5C3FF1-CF42-4914-8194-57AB20035D57}">
      <dgm:prSet/>
      <dgm:spPr/>
      <dgm:t>
        <a:bodyPr/>
        <a:lstStyle/>
        <a:p>
          <a:endParaRPr lang="fr-CA"/>
        </a:p>
      </dgm:t>
    </dgm:pt>
    <dgm:pt modelId="{1F2EEA22-BBA0-4C39-A67F-11032AA481E2}" type="sibTrans" cxnId="{6A5C3FF1-CF42-4914-8194-57AB20035D57}">
      <dgm:prSet/>
      <dgm:spPr/>
      <dgm:t>
        <a:bodyPr/>
        <a:lstStyle/>
        <a:p>
          <a:endParaRPr lang="fr-CA"/>
        </a:p>
      </dgm:t>
    </dgm:pt>
    <dgm:pt modelId="{71F162AC-24E7-4E2E-B4F2-6E6D860CEE03}">
      <dgm:prSet/>
      <dgm:spPr/>
      <dgm:t>
        <a:bodyPr/>
        <a:lstStyle/>
        <a:p>
          <a:r>
            <a:rPr lang="fr-CA" noProof="0" dirty="0" smtClean="0"/>
            <a:t>La biopsie montre la cellularité (moelle osseuse habituellement hyper-, parfois hypocellulaire dans les SMD) </a:t>
          </a:r>
          <a:endParaRPr lang="fr-CA" noProof="0" dirty="0"/>
        </a:p>
      </dgm:t>
    </dgm:pt>
    <dgm:pt modelId="{46C259E1-55BE-40BF-A62E-63C2C6D9207F}" type="parTrans" cxnId="{6C944C16-00E4-41E0-A81A-2A67684A570C}">
      <dgm:prSet/>
      <dgm:spPr/>
      <dgm:t>
        <a:bodyPr/>
        <a:lstStyle/>
        <a:p>
          <a:endParaRPr lang="fr-CA"/>
        </a:p>
      </dgm:t>
    </dgm:pt>
    <dgm:pt modelId="{CE05033F-4829-43FD-A17D-C4172439F673}" type="sibTrans" cxnId="{6C944C16-00E4-41E0-A81A-2A67684A570C}">
      <dgm:prSet/>
      <dgm:spPr/>
      <dgm:t>
        <a:bodyPr/>
        <a:lstStyle/>
        <a:p>
          <a:endParaRPr lang="fr-CA"/>
        </a:p>
      </dgm:t>
    </dgm:pt>
    <dgm:pt modelId="{C78B3A4A-6670-4166-8220-426B297F40E3}">
      <dgm:prSet/>
      <dgm:spPr/>
      <dgm:t>
        <a:bodyPr/>
        <a:lstStyle/>
        <a:p>
          <a:r>
            <a:rPr lang="fr-CA" noProof="0" dirty="0" smtClean="0"/>
            <a:t>Cytométrie en flux </a:t>
          </a:r>
          <a:endParaRPr lang="fr-CA" noProof="0" dirty="0"/>
        </a:p>
      </dgm:t>
    </dgm:pt>
    <dgm:pt modelId="{4F40B043-BE98-4306-AF26-130D197F218B}" type="parTrans" cxnId="{517E55DB-A5D9-4B50-8678-DC64B40CED2C}">
      <dgm:prSet/>
      <dgm:spPr/>
      <dgm:t>
        <a:bodyPr/>
        <a:lstStyle/>
        <a:p>
          <a:endParaRPr lang="fr-CA"/>
        </a:p>
      </dgm:t>
    </dgm:pt>
    <dgm:pt modelId="{0B9AA20C-28C2-4363-A22B-A6DA07B39F10}" type="sibTrans" cxnId="{517E55DB-A5D9-4B50-8678-DC64B40CED2C}">
      <dgm:prSet/>
      <dgm:spPr/>
      <dgm:t>
        <a:bodyPr/>
        <a:lstStyle/>
        <a:p>
          <a:endParaRPr lang="fr-CA"/>
        </a:p>
      </dgm:t>
    </dgm:pt>
    <dgm:pt modelId="{3C29C2D3-4724-43C9-A608-48121F0BC4F8}">
      <dgm:prSet/>
      <dgm:spPr/>
      <dgm:t>
        <a:bodyPr/>
        <a:lstStyle/>
        <a:p>
          <a:r>
            <a:rPr lang="fr-CA" noProof="0" dirty="0" smtClean="0"/>
            <a:t>Les observations peuvent donner une idée de la clonalité et de la présence d’un SMD </a:t>
          </a:r>
          <a:endParaRPr lang="fr-CA" noProof="0" dirty="0"/>
        </a:p>
      </dgm:t>
    </dgm:pt>
    <dgm:pt modelId="{624E829D-D151-4DE8-ADD9-B0B8E754CB0F}" type="parTrans" cxnId="{074D5BEC-00C9-4B74-B8BA-EB67EFD6301F}">
      <dgm:prSet/>
      <dgm:spPr/>
      <dgm:t>
        <a:bodyPr/>
        <a:lstStyle/>
        <a:p>
          <a:endParaRPr lang="fr-CA"/>
        </a:p>
      </dgm:t>
    </dgm:pt>
    <dgm:pt modelId="{5610BB0E-66B6-42FE-8B06-9455804C40A6}" type="sibTrans" cxnId="{074D5BEC-00C9-4B74-B8BA-EB67EFD6301F}">
      <dgm:prSet/>
      <dgm:spPr/>
      <dgm:t>
        <a:bodyPr/>
        <a:lstStyle/>
        <a:p>
          <a:endParaRPr lang="fr-CA"/>
        </a:p>
      </dgm:t>
    </dgm:pt>
    <dgm:pt modelId="{3FEA05D7-14C7-4E24-A455-BFE018F65A4A}">
      <dgm:prSet/>
      <dgm:spPr/>
      <dgm:t>
        <a:bodyPr/>
        <a:lstStyle/>
        <a:p>
          <a:r>
            <a:rPr lang="fr-CA" noProof="0" dirty="0" smtClean="0"/>
            <a:t>Utilisé particulièrement si la dysplasie est minime et que les tests cytogénétiques sont normaux</a:t>
          </a:r>
          <a:endParaRPr lang="fr-CA" noProof="0" dirty="0"/>
        </a:p>
      </dgm:t>
    </dgm:pt>
    <dgm:pt modelId="{07428FB2-B3CA-4614-BBA9-68047D21D8BD}" type="parTrans" cxnId="{35004553-430F-49BC-AF23-D56ADE63AC35}">
      <dgm:prSet/>
      <dgm:spPr/>
      <dgm:t>
        <a:bodyPr/>
        <a:lstStyle/>
        <a:p>
          <a:endParaRPr lang="fr-CA"/>
        </a:p>
      </dgm:t>
    </dgm:pt>
    <dgm:pt modelId="{93539ED1-3E21-489C-99F5-DEAB2F344649}" type="sibTrans" cxnId="{35004553-430F-49BC-AF23-D56ADE63AC35}">
      <dgm:prSet/>
      <dgm:spPr/>
      <dgm:t>
        <a:bodyPr/>
        <a:lstStyle/>
        <a:p>
          <a:endParaRPr lang="fr-CA"/>
        </a:p>
      </dgm:t>
    </dgm:pt>
    <dgm:pt modelId="{2319E513-2327-4BE9-95FD-EDF3DD9D4A46}" type="pres">
      <dgm:prSet presAssocID="{1D13F499-C3EE-474F-B2A1-E3ECC8C455A6}" presName="Name0" presStyleCnt="0">
        <dgm:presLayoutVars>
          <dgm:dir/>
          <dgm:animLvl val="lvl"/>
          <dgm:resizeHandles val="exact"/>
        </dgm:presLayoutVars>
      </dgm:prSet>
      <dgm:spPr/>
      <dgm:t>
        <a:bodyPr/>
        <a:lstStyle/>
        <a:p>
          <a:endParaRPr lang="en-US"/>
        </a:p>
      </dgm:t>
    </dgm:pt>
    <dgm:pt modelId="{72B6064E-8F14-4A68-9663-82C58A195E62}" type="pres">
      <dgm:prSet presAssocID="{6A5801BE-4BA6-40E5-A69C-65CB55601C1E}" presName="linNode" presStyleCnt="0"/>
      <dgm:spPr/>
    </dgm:pt>
    <dgm:pt modelId="{4042FD62-11EE-4E28-8CEC-C7C71C8DFADC}" type="pres">
      <dgm:prSet presAssocID="{6A5801BE-4BA6-40E5-A69C-65CB55601C1E}" presName="parentText" presStyleLbl="node1" presStyleIdx="0" presStyleCnt="4">
        <dgm:presLayoutVars>
          <dgm:chMax val="1"/>
          <dgm:bulletEnabled val="1"/>
        </dgm:presLayoutVars>
      </dgm:prSet>
      <dgm:spPr/>
      <dgm:t>
        <a:bodyPr/>
        <a:lstStyle/>
        <a:p>
          <a:endParaRPr lang="en-US"/>
        </a:p>
      </dgm:t>
    </dgm:pt>
    <dgm:pt modelId="{0568ED48-F9F8-4319-A0CD-13013E89FE55}" type="pres">
      <dgm:prSet presAssocID="{6A5801BE-4BA6-40E5-A69C-65CB55601C1E}" presName="descendantText" presStyleLbl="alignAccFollowNode1" presStyleIdx="0" presStyleCnt="4">
        <dgm:presLayoutVars>
          <dgm:bulletEnabled val="1"/>
        </dgm:presLayoutVars>
      </dgm:prSet>
      <dgm:spPr/>
      <dgm:t>
        <a:bodyPr/>
        <a:lstStyle/>
        <a:p>
          <a:endParaRPr lang="en-US"/>
        </a:p>
      </dgm:t>
    </dgm:pt>
    <dgm:pt modelId="{4B2A9BDC-861F-435D-B568-3A267D516485}" type="pres">
      <dgm:prSet presAssocID="{F67A5DC6-B0EC-4D80-9080-36F639D40C4B}" presName="sp" presStyleCnt="0"/>
      <dgm:spPr/>
    </dgm:pt>
    <dgm:pt modelId="{602A5DD6-8BCD-4940-A3B8-259A7FFCB79A}" type="pres">
      <dgm:prSet presAssocID="{22D2D809-1F4C-433A-9957-A79C42BD2F91}" presName="linNode" presStyleCnt="0"/>
      <dgm:spPr/>
    </dgm:pt>
    <dgm:pt modelId="{A97F5143-6606-47D5-9D83-36353E6BD555}" type="pres">
      <dgm:prSet presAssocID="{22D2D809-1F4C-433A-9957-A79C42BD2F91}" presName="parentText" presStyleLbl="node1" presStyleIdx="1" presStyleCnt="4">
        <dgm:presLayoutVars>
          <dgm:chMax val="1"/>
          <dgm:bulletEnabled val="1"/>
        </dgm:presLayoutVars>
      </dgm:prSet>
      <dgm:spPr/>
      <dgm:t>
        <a:bodyPr/>
        <a:lstStyle/>
        <a:p>
          <a:endParaRPr lang="fr-CA"/>
        </a:p>
      </dgm:t>
    </dgm:pt>
    <dgm:pt modelId="{0ED0652E-80C7-47D8-82A1-3A88E64A9457}" type="pres">
      <dgm:prSet presAssocID="{22D2D809-1F4C-433A-9957-A79C42BD2F91}" presName="descendantText" presStyleLbl="alignAccFollowNode1" presStyleIdx="1" presStyleCnt="4">
        <dgm:presLayoutVars>
          <dgm:bulletEnabled val="1"/>
        </dgm:presLayoutVars>
      </dgm:prSet>
      <dgm:spPr/>
      <dgm:t>
        <a:bodyPr/>
        <a:lstStyle/>
        <a:p>
          <a:endParaRPr lang="fr-CA"/>
        </a:p>
      </dgm:t>
    </dgm:pt>
    <dgm:pt modelId="{BBDE38A6-BCAC-4F61-9B53-BBF082D3F5EB}" type="pres">
      <dgm:prSet presAssocID="{99592BAE-6D94-4320-BF9D-11BFB1E13A9F}" presName="sp" presStyleCnt="0"/>
      <dgm:spPr/>
    </dgm:pt>
    <dgm:pt modelId="{86DF4B73-F46B-44F5-81FE-CE2F187696CD}" type="pres">
      <dgm:prSet presAssocID="{1D179352-9F39-40D7-9FB7-786F9E1C369A}" presName="linNode" presStyleCnt="0"/>
      <dgm:spPr/>
    </dgm:pt>
    <dgm:pt modelId="{1C6366DF-5728-42A7-90F8-4730111C543D}" type="pres">
      <dgm:prSet presAssocID="{1D179352-9F39-40D7-9FB7-786F9E1C369A}" presName="parentText" presStyleLbl="node1" presStyleIdx="2" presStyleCnt="4">
        <dgm:presLayoutVars>
          <dgm:chMax val="1"/>
          <dgm:bulletEnabled val="1"/>
        </dgm:presLayoutVars>
      </dgm:prSet>
      <dgm:spPr/>
      <dgm:t>
        <a:bodyPr/>
        <a:lstStyle/>
        <a:p>
          <a:endParaRPr lang="fr-CA"/>
        </a:p>
      </dgm:t>
    </dgm:pt>
    <dgm:pt modelId="{4B65DC76-1475-43CC-8EC3-7853DD31C360}" type="pres">
      <dgm:prSet presAssocID="{1D179352-9F39-40D7-9FB7-786F9E1C369A}" presName="descendantText" presStyleLbl="alignAccFollowNode1" presStyleIdx="2" presStyleCnt="4">
        <dgm:presLayoutVars>
          <dgm:bulletEnabled val="1"/>
        </dgm:presLayoutVars>
      </dgm:prSet>
      <dgm:spPr/>
      <dgm:t>
        <a:bodyPr/>
        <a:lstStyle/>
        <a:p>
          <a:endParaRPr lang="fr-CA"/>
        </a:p>
      </dgm:t>
    </dgm:pt>
    <dgm:pt modelId="{A97C8651-1AEF-470C-8A30-29B03B24FA9C}" type="pres">
      <dgm:prSet presAssocID="{349B599B-E707-4767-AA52-2B37AC1EA630}" presName="sp" presStyleCnt="0"/>
      <dgm:spPr/>
    </dgm:pt>
    <dgm:pt modelId="{F4D2715D-0F75-4EC8-A941-958A4A18F5C5}" type="pres">
      <dgm:prSet presAssocID="{C78B3A4A-6670-4166-8220-426B297F40E3}" presName="linNode" presStyleCnt="0"/>
      <dgm:spPr/>
    </dgm:pt>
    <dgm:pt modelId="{73C5DD88-E5C7-4763-9B5C-E5879438E56D}" type="pres">
      <dgm:prSet presAssocID="{C78B3A4A-6670-4166-8220-426B297F40E3}" presName="parentText" presStyleLbl="node1" presStyleIdx="3" presStyleCnt="4">
        <dgm:presLayoutVars>
          <dgm:chMax val="1"/>
          <dgm:bulletEnabled val="1"/>
        </dgm:presLayoutVars>
      </dgm:prSet>
      <dgm:spPr/>
      <dgm:t>
        <a:bodyPr/>
        <a:lstStyle/>
        <a:p>
          <a:endParaRPr lang="fr-CA"/>
        </a:p>
      </dgm:t>
    </dgm:pt>
    <dgm:pt modelId="{EE8D73C9-CD85-4341-A6DB-D8105CD995AD}" type="pres">
      <dgm:prSet presAssocID="{C78B3A4A-6670-4166-8220-426B297F40E3}" presName="descendantText" presStyleLbl="alignAccFollowNode1" presStyleIdx="3" presStyleCnt="4">
        <dgm:presLayoutVars>
          <dgm:bulletEnabled val="1"/>
        </dgm:presLayoutVars>
      </dgm:prSet>
      <dgm:spPr/>
      <dgm:t>
        <a:bodyPr/>
        <a:lstStyle/>
        <a:p>
          <a:endParaRPr lang="fr-CA"/>
        </a:p>
      </dgm:t>
    </dgm:pt>
  </dgm:ptLst>
  <dgm:cxnLst>
    <dgm:cxn modelId="{1D9A16B3-12B4-4F91-A063-2E6C537A7C6F}" srcId="{22D2D809-1F4C-433A-9957-A79C42BD2F91}" destId="{AFD92B5D-E8D3-4132-A26E-2B4780A35AE6}" srcOrd="0" destOrd="0" parTransId="{AE4A1002-F71F-4B37-BA3B-60255B38A801}" sibTransId="{F9CE528B-D827-4AC1-9386-C7E86393AC2C}"/>
    <dgm:cxn modelId="{074D5BEC-00C9-4B74-B8BA-EB67EFD6301F}" srcId="{C78B3A4A-6670-4166-8220-426B297F40E3}" destId="{3C29C2D3-4724-43C9-A608-48121F0BC4F8}" srcOrd="0" destOrd="0" parTransId="{624E829D-D151-4DE8-ADD9-B0B8E754CB0F}" sibTransId="{5610BB0E-66B6-42FE-8B06-9455804C40A6}"/>
    <dgm:cxn modelId="{06083BB9-DA01-4C33-81D3-447C97F30AD7}" type="presOf" srcId="{409A32D6-864F-4354-86F9-2F86F10A2D55}" destId="{0568ED48-F9F8-4319-A0CD-13013E89FE55}" srcOrd="0" destOrd="2" presId="urn:microsoft.com/office/officeart/2005/8/layout/vList5"/>
    <dgm:cxn modelId="{8C8B1C9C-891A-494F-BB1F-0BD5C2125447}" srcId="{1D13F499-C3EE-474F-B2A1-E3ECC8C455A6}" destId="{6A5801BE-4BA6-40E5-A69C-65CB55601C1E}" srcOrd="0" destOrd="0" parTransId="{FA371ADA-5141-4773-9B77-121BA93528B5}" sibTransId="{F67A5DC6-B0EC-4D80-9080-36F639D40C4B}"/>
    <dgm:cxn modelId="{7D9AB94C-5DC0-4AFD-B650-365454BBD411}" srcId="{1D13F499-C3EE-474F-B2A1-E3ECC8C455A6}" destId="{22D2D809-1F4C-433A-9957-A79C42BD2F91}" srcOrd="1" destOrd="0" parTransId="{E90DF963-EC3C-4DAA-864A-654DC1697319}" sibTransId="{99592BAE-6D94-4320-BF9D-11BFB1E13A9F}"/>
    <dgm:cxn modelId="{EB51F982-92A5-44C3-8421-786B8D5CFE84}" type="presOf" srcId="{FC5D1E56-26A9-497D-A68B-952A5BADF899}" destId="{0568ED48-F9F8-4319-A0CD-13013E89FE55}" srcOrd="0" destOrd="1" presId="urn:microsoft.com/office/officeart/2005/8/layout/vList5"/>
    <dgm:cxn modelId="{626B66B9-DB2B-41A1-979F-1987617582A5}" type="presOf" srcId="{6A5801BE-4BA6-40E5-A69C-65CB55601C1E}" destId="{4042FD62-11EE-4E28-8CEC-C7C71C8DFADC}" srcOrd="0" destOrd="0" presId="urn:microsoft.com/office/officeart/2005/8/layout/vList5"/>
    <dgm:cxn modelId="{E6218E71-14DD-49DF-BD29-F2A05A4B9825}" type="presOf" srcId="{C222C254-F0E2-41DA-B440-B5DD57B7EC9B}" destId="{4B65DC76-1475-43CC-8EC3-7853DD31C360}" srcOrd="0" destOrd="0" presId="urn:microsoft.com/office/officeart/2005/8/layout/vList5"/>
    <dgm:cxn modelId="{E7892940-D1AD-427D-8EAE-7C485009027B}" srcId="{6A5801BE-4BA6-40E5-A69C-65CB55601C1E}" destId="{409A32D6-864F-4354-86F9-2F86F10A2D55}" srcOrd="1" destOrd="0" parTransId="{E3BB7952-8F22-4875-BDA9-DBFD2130D860}" sibTransId="{85C5B165-A0F8-4C12-9D09-ABBC28C53BD5}"/>
    <dgm:cxn modelId="{AA9407EE-726D-4566-93AC-4A5D52C11A85}" type="presOf" srcId="{AFD92B5D-E8D3-4132-A26E-2B4780A35AE6}" destId="{0ED0652E-80C7-47D8-82A1-3A88E64A9457}" srcOrd="0" destOrd="0" presId="urn:microsoft.com/office/officeart/2005/8/layout/vList5"/>
    <dgm:cxn modelId="{D47CCD25-4A4A-41FA-8F80-CE0E311A8727}" type="presOf" srcId="{C78B3A4A-6670-4166-8220-426B297F40E3}" destId="{73C5DD88-E5C7-4763-9B5C-E5879438E56D}" srcOrd="0" destOrd="0" presId="urn:microsoft.com/office/officeart/2005/8/layout/vList5"/>
    <dgm:cxn modelId="{6A5C3FF1-CF42-4914-8194-57AB20035D57}" srcId="{1D179352-9F39-40D7-9FB7-786F9E1C369A}" destId="{C222C254-F0E2-41DA-B440-B5DD57B7EC9B}" srcOrd="0" destOrd="0" parTransId="{0F5C8AB0-9BD6-4049-B597-43674E1E81ED}" sibTransId="{1F2EEA22-BBA0-4C39-A67F-11032AA481E2}"/>
    <dgm:cxn modelId="{1F185659-B4F5-4841-83E2-DAC17CE7E7D4}" type="presOf" srcId="{71F162AC-24E7-4E2E-B4F2-6E6D860CEE03}" destId="{4B65DC76-1475-43CC-8EC3-7853DD31C360}" srcOrd="0" destOrd="1" presId="urn:microsoft.com/office/officeart/2005/8/layout/vList5"/>
    <dgm:cxn modelId="{79F44E2A-AAA6-4693-ACD3-958875E1538C}" srcId="{6A5801BE-4BA6-40E5-A69C-65CB55601C1E}" destId="{7DA618C0-7216-4C99-B30C-8279D11C816C}" srcOrd="0" destOrd="0" parTransId="{1D534294-FCCB-4FA2-BA99-0AF6BD27FFB8}" sibTransId="{DBA09805-01E6-460B-94D1-C1553663F6B5}"/>
    <dgm:cxn modelId="{15EB36DC-4335-403E-9D33-2882DDDE989B}" srcId="{7DA618C0-7216-4C99-B30C-8279D11C816C}" destId="{FC5D1E56-26A9-497D-A68B-952A5BADF899}" srcOrd="0" destOrd="0" parTransId="{329A9413-2620-4D55-B9B7-D69E0F330E4D}" sibTransId="{F69B4D76-19CE-40F9-8A64-B0B5E12B96C5}"/>
    <dgm:cxn modelId="{881959CC-6E3A-4498-899B-E14736D6C7F4}" type="presOf" srcId="{3C29C2D3-4724-43C9-A608-48121F0BC4F8}" destId="{EE8D73C9-CD85-4341-A6DB-D8105CD995AD}" srcOrd="0" destOrd="0" presId="urn:microsoft.com/office/officeart/2005/8/layout/vList5"/>
    <dgm:cxn modelId="{A6C10854-3AF0-4578-A9C8-D975CB7974B1}" type="presOf" srcId="{1D13F499-C3EE-474F-B2A1-E3ECC8C455A6}" destId="{2319E513-2327-4BE9-95FD-EDF3DD9D4A46}" srcOrd="0" destOrd="0" presId="urn:microsoft.com/office/officeart/2005/8/layout/vList5"/>
    <dgm:cxn modelId="{6C944C16-00E4-41E0-A81A-2A67684A570C}" srcId="{1D179352-9F39-40D7-9FB7-786F9E1C369A}" destId="{71F162AC-24E7-4E2E-B4F2-6E6D860CEE03}" srcOrd="1" destOrd="0" parTransId="{46C259E1-55BE-40BF-A62E-63C2C6D9207F}" sibTransId="{CE05033F-4829-43FD-A17D-C4172439F673}"/>
    <dgm:cxn modelId="{582A30BE-99EB-4412-840B-241741008011}" srcId="{1D13F499-C3EE-474F-B2A1-E3ECC8C455A6}" destId="{1D179352-9F39-40D7-9FB7-786F9E1C369A}" srcOrd="2" destOrd="0" parTransId="{F9907CC9-7FCD-4E8A-B775-6E3874553EEC}" sibTransId="{349B599B-E707-4767-AA52-2B37AC1EA630}"/>
    <dgm:cxn modelId="{A1F86A19-920E-4AB7-A5A8-3328EC10EAD4}" type="presOf" srcId="{22D2D809-1F4C-433A-9957-A79C42BD2F91}" destId="{A97F5143-6606-47D5-9D83-36353E6BD555}" srcOrd="0" destOrd="0" presId="urn:microsoft.com/office/officeart/2005/8/layout/vList5"/>
    <dgm:cxn modelId="{517E55DB-A5D9-4B50-8678-DC64B40CED2C}" srcId="{1D13F499-C3EE-474F-B2A1-E3ECC8C455A6}" destId="{C78B3A4A-6670-4166-8220-426B297F40E3}" srcOrd="3" destOrd="0" parTransId="{4F40B043-BE98-4306-AF26-130D197F218B}" sibTransId="{0B9AA20C-28C2-4363-A22B-A6DA07B39F10}"/>
    <dgm:cxn modelId="{C4CE4A44-9BE4-4A5B-B6DB-75EEAC95CEDD}" type="presOf" srcId="{3FEA05D7-14C7-4E24-A455-BFE018F65A4A}" destId="{EE8D73C9-CD85-4341-A6DB-D8105CD995AD}" srcOrd="0" destOrd="1" presId="urn:microsoft.com/office/officeart/2005/8/layout/vList5"/>
    <dgm:cxn modelId="{35004553-430F-49BC-AF23-D56ADE63AC35}" srcId="{C78B3A4A-6670-4166-8220-426B297F40E3}" destId="{3FEA05D7-14C7-4E24-A455-BFE018F65A4A}" srcOrd="1" destOrd="0" parTransId="{07428FB2-B3CA-4614-BBA9-68047D21D8BD}" sibTransId="{93539ED1-3E21-489C-99F5-DEAB2F344649}"/>
    <dgm:cxn modelId="{C9AFF797-73D3-4CC7-9232-2B701D4EFC0E}" type="presOf" srcId="{1D179352-9F39-40D7-9FB7-786F9E1C369A}" destId="{1C6366DF-5728-42A7-90F8-4730111C543D}" srcOrd="0" destOrd="0" presId="urn:microsoft.com/office/officeart/2005/8/layout/vList5"/>
    <dgm:cxn modelId="{6AC9363E-0AF7-42F4-AEB7-71AC8F06D78B}" type="presOf" srcId="{7DA618C0-7216-4C99-B30C-8279D11C816C}" destId="{0568ED48-F9F8-4319-A0CD-13013E89FE55}" srcOrd="0" destOrd="0" presId="urn:microsoft.com/office/officeart/2005/8/layout/vList5"/>
    <dgm:cxn modelId="{31D6D69C-4956-4B54-93AF-FCF4F1D6C37B}" type="presParOf" srcId="{2319E513-2327-4BE9-95FD-EDF3DD9D4A46}" destId="{72B6064E-8F14-4A68-9663-82C58A195E62}" srcOrd="0" destOrd="0" presId="urn:microsoft.com/office/officeart/2005/8/layout/vList5"/>
    <dgm:cxn modelId="{12AF6EDD-EC96-48D7-822A-7140BD773460}" type="presParOf" srcId="{72B6064E-8F14-4A68-9663-82C58A195E62}" destId="{4042FD62-11EE-4E28-8CEC-C7C71C8DFADC}" srcOrd="0" destOrd="0" presId="urn:microsoft.com/office/officeart/2005/8/layout/vList5"/>
    <dgm:cxn modelId="{40B7FE86-99C4-4745-A2D9-C306963951DB}" type="presParOf" srcId="{72B6064E-8F14-4A68-9663-82C58A195E62}" destId="{0568ED48-F9F8-4319-A0CD-13013E89FE55}" srcOrd="1" destOrd="0" presId="urn:microsoft.com/office/officeart/2005/8/layout/vList5"/>
    <dgm:cxn modelId="{9ED7C2AF-59B2-4197-BF35-10A41F61396A}" type="presParOf" srcId="{2319E513-2327-4BE9-95FD-EDF3DD9D4A46}" destId="{4B2A9BDC-861F-435D-B568-3A267D516485}" srcOrd="1" destOrd="0" presId="urn:microsoft.com/office/officeart/2005/8/layout/vList5"/>
    <dgm:cxn modelId="{692CB437-38F0-48F8-A8CB-B6C203E639BE}" type="presParOf" srcId="{2319E513-2327-4BE9-95FD-EDF3DD9D4A46}" destId="{602A5DD6-8BCD-4940-A3B8-259A7FFCB79A}" srcOrd="2" destOrd="0" presId="urn:microsoft.com/office/officeart/2005/8/layout/vList5"/>
    <dgm:cxn modelId="{59906863-6DEF-44C2-A331-CDF3E74F355D}" type="presParOf" srcId="{602A5DD6-8BCD-4940-A3B8-259A7FFCB79A}" destId="{A97F5143-6606-47D5-9D83-36353E6BD555}" srcOrd="0" destOrd="0" presId="urn:microsoft.com/office/officeart/2005/8/layout/vList5"/>
    <dgm:cxn modelId="{80876943-86EC-4EAF-B0A3-D2D567F37F68}" type="presParOf" srcId="{602A5DD6-8BCD-4940-A3B8-259A7FFCB79A}" destId="{0ED0652E-80C7-47D8-82A1-3A88E64A9457}" srcOrd="1" destOrd="0" presId="urn:microsoft.com/office/officeart/2005/8/layout/vList5"/>
    <dgm:cxn modelId="{93DA6854-E971-4549-B436-FF9826E891CC}" type="presParOf" srcId="{2319E513-2327-4BE9-95FD-EDF3DD9D4A46}" destId="{BBDE38A6-BCAC-4F61-9B53-BBF082D3F5EB}" srcOrd="3" destOrd="0" presId="urn:microsoft.com/office/officeart/2005/8/layout/vList5"/>
    <dgm:cxn modelId="{EC735622-6F52-4AA2-9C85-8DD03560D65E}" type="presParOf" srcId="{2319E513-2327-4BE9-95FD-EDF3DD9D4A46}" destId="{86DF4B73-F46B-44F5-81FE-CE2F187696CD}" srcOrd="4" destOrd="0" presId="urn:microsoft.com/office/officeart/2005/8/layout/vList5"/>
    <dgm:cxn modelId="{2CB9E43B-E8B7-426D-B14E-08AD16136B06}" type="presParOf" srcId="{86DF4B73-F46B-44F5-81FE-CE2F187696CD}" destId="{1C6366DF-5728-42A7-90F8-4730111C543D}" srcOrd="0" destOrd="0" presId="urn:microsoft.com/office/officeart/2005/8/layout/vList5"/>
    <dgm:cxn modelId="{CF856B15-4306-401F-A015-C4DEDDCC83AC}" type="presParOf" srcId="{86DF4B73-F46B-44F5-81FE-CE2F187696CD}" destId="{4B65DC76-1475-43CC-8EC3-7853DD31C360}" srcOrd="1" destOrd="0" presId="urn:microsoft.com/office/officeart/2005/8/layout/vList5"/>
    <dgm:cxn modelId="{A42D800D-59C8-47DE-969D-F8DA7F0FC7DE}" type="presParOf" srcId="{2319E513-2327-4BE9-95FD-EDF3DD9D4A46}" destId="{A97C8651-1AEF-470C-8A30-29B03B24FA9C}" srcOrd="5" destOrd="0" presId="urn:microsoft.com/office/officeart/2005/8/layout/vList5"/>
    <dgm:cxn modelId="{1774A161-C2BB-4CC4-B0A9-7A744CD17425}" type="presParOf" srcId="{2319E513-2327-4BE9-95FD-EDF3DD9D4A46}" destId="{F4D2715D-0F75-4EC8-A941-958A4A18F5C5}" srcOrd="6" destOrd="0" presId="urn:microsoft.com/office/officeart/2005/8/layout/vList5"/>
    <dgm:cxn modelId="{D697017D-5ED3-4581-B562-C25C45C56250}" type="presParOf" srcId="{F4D2715D-0F75-4EC8-A941-958A4A18F5C5}" destId="{73C5DD88-E5C7-4763-9B5C-E5879438E56D}" srcOrd="0" destOrd="0" presId="urn:microsoft.com/office/officeart/2005/8/layout/vList5"/>
    <dgm:cxn modelId="{A94242E0-A0DE-4390-B482-0FD032179056}" type="presParOf" srcId="{F4D2715D-0F75-4EC8-A941-958A4A18F5C5}" destId="{EE8D73C9-CD85-4341-A6DB-D8105CD995A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FF1129-FF85-47E4-9D01-6DF820AD583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510C1B4-F7DC-4252-9911-467BDCE3BBBD}">
      <dgm:prSet phldrT="[Text]"/>
      <dgm:spPr/>
      <dgm:t>
        <a:bodyPr/>
        <a:lstStyle/>
        <a:p>
          <a:r>
            <a:rPr lang="fr-CA" noProof="0" dirty="0" smtClean="0"/>
            <a:t>Grave</a:t>
          </a:r>
          <a:endParaRPr lang="fr-CA" noProof="0" dirty="0"/>
        </a:p>
      </dgm:t>
    </dgm:pt>
    <dgm:pt modelId="{F7E1B5A1-4F59-48E2-8C80-23C13E42A37E}" type="parTrans" cxnId="{3EA2F741-77F3-4794-B776-2B5468A4FDAE}">
      <dgm:prSet/>
      <dgm:spPr/>
      <dgm:t>
        <a:bodyPr/>
        <a:lstStyle/>
        <a:p>
          <a:endParaRPr lang="en-US"/>
        </a:p>
      </dgm:t>
    </dgm:pt>
    <dgm:pt modelId="{C3C2CAD5-2753-4ACA-A11B-9C50C759AE29}" type="sibTrans" cxnId="{3EA2F741-77F3-4794-B776-2B5468A4FDAE}">
      <dgm:prSet/>
      <dgm:spPr/>
      <dgm:t>
        <a:bodyPr/>
        <a:lstStyle/>
        <a:p>
          <a:endParaRPr lang="en-US"/>
        </a:p>
      </dgm:t>
    </dgm:pt>
    <dgm:pt modelId="{C812F75D-EC70-433B-BDC9-07F8E33B44C8}">
      <dgm:prSet phldrT="[Text]" custT="1"/>
      <dgm:spPr/>
      <dgm:t>
        <a:bodyPr/>
        <a:lstStyle/>
        <a:p>
          <a:r>
            <a:rPr lang="fr-CA" sz="1800" noProof="0" dirty="0" smtClean="0"/>
            <a:t>Présence de 2-3 paramètres : </a:t>
          </a:r>
          <a:endParaRPr lang="fr-CA" sz="1800" noProof="0" dirty="0"/>
        </a:p>
      </dgm:t>
    </dgm:pt>
    <dgm:pt modelId="{57020241-6CF8-4218-9518-94106C37E293}" type="parTrans" cxnId="{CE66F339-1CC3-4861-A77E-E98DF9B3FDBF}">
      <dgm:prSet/>
      <dgm:spPr/>
      <dgm:t>
        <a:bodyPr/>
        <a:lstStyle/>
        <a:p>
          <a:endParaRPr lang="en-US"/>
        </a:p>
      </dgm:t>
    </dgm:pt>
    <dgm:pt modelId="{456B3891-5D7B-4FD1-A775-D53A6BA87F3D}" type="sibTrans" cxnId="{CE66F339-1CC3-4861-A77E-E98DF9B3FDBF}">
      <dgm:prSet/>
      <dgm:spPr/>
      <dgm:t>
        <a:bodyPr/>
        <a:lstStyle/>
        <a:p>
          <a:endParaRPr lang="en-US"/>
        </a:p>
      </dgm:t>
    </dgm:pt>
    <dgm:pt modelId="{B58C63DE-13BE-4AFB-97A8-D07A6C731C90}">
      <dgm:prSet phldrT="[Text]" custT="1"/>
      <dgm:spPr/>
      <dgm:t>
        <a:bodyPr/>
        <a:lstStyle/>
        <a:p>
          <a:r>
            <a:rPr lang="fr-CA" sz="1800" noProof="0" dirty="0" smtClean="0"/>
            <a:t>Plaquettes &lt; 20</a:t>
          </a:r>
          <a:endParaRPr lang="fr-CA" sz="1800" noProof="0" dirty="0"/>
        </a:p>
      </dgm:t>
    </dgm:pt>
    <dgm:pt modelId="{25EABF12-0725-4860-B153-65E22FD282E9}" type="parTrans" cxnId="{22E9D1BD-7CC1-4244-9165-8C36EF13ED01}">
      <dgm:prSet/>
      <dgm:spPr/>
      <dgm:t>
        <a:bodyPr/>
        <a:lstStyle/>
        <a:p>
          <a:endParaRPr lang="en-US"/>
        </a:p>
      </dgm:t>
    </dgm:pt>
    <dgm:pt modelId="{211222D7-1807-4106-B82C-8E78BCAFE415}" type="sibTrans" cxnId="{22E9D1BD-7CC1-4244-9165-8C36EF13ED01}">
      <dgm:prSet/>
      <dgm:spPr/>
      <dgm:t>
        <a:bodyPr/>
        <a:lstStyle/>
        <a:p>
          <a:endParaRPr lang="en-US"/>
        </a:p>
      </dgm:t>
    </dgm:pt>
    <dgm:pt modelId="{B60A7467-B2EB-4780-B022-AE70E1531160}">
      <dgm:prSet phldrT="[Text]"/>
      <dgm:spPr/>
      <dgm:t>
        <a:bodyPr/>
        <a:lstStyle/>
        <a:p>
          <a:r>
            <a:rPr lang="fr-CA" noProof="0" dirty="0" smtClean="0"/>
            <a:t>Très grave</a:t>
          </a:r>
          <a:endParaRPr lang="fr-CA" noProof="0" dirty="0"/>
        </a:p>
      </dgm:t>
    </dgm:pt>
    <dgm:pt modelId="{7D6B46FF-3B91-46F9-8B38-EE47098C1178}" type="parTrans" cxnId="{17D083F0-3FB3-48B2-9B52-A0425384702B}">
      <dgm:prSet/>
      <dgm:spPr/>
      <dgm:t>
        <a:bodyPr/>
        <a:lstStyle/>
        <a:p>
          <a:endParaRPr lang="en-US"/>
        </a:p>
      </dgm:t>
    </dgm:pt>
    <dgm:pt modelId="{59BCE0CC-0852-4647-9DA3-4F3DAEB25B33}" type="sibTrans" cxnId="{17D083F0-3FB3-48B2-9B52-A0425384702B}">
      <dgm:prSet/>
      <dgm:spPr/>
      <dgm:t>
        <a:bodyPr/>
        <a:lstStyle/>
        <a:p>
          <a:endParaRPr lang="en-US"/>
        </a:p>
      </dgm:t>
    </dgm:pt>
    <dgm:pt modelId="{B9ECC3B5-04EA-40F6-A0FE-7E3A8C342DDF}">
      <dgm:prSet phldrT="[Text]"/>
      <dgm:spPr/>
      <dgm:t>
        <a:bodyPr/>
        <a:lstStyle/>
        <a:p>
          <a:r>
            <a:rPr lang="fr-CA" noProof="0" dirty="0" smtClean="0"/>
            <a:t>Non grave </a:t>
          </a:r>
          <a:endParaRPr lang="fr-CA" noProof="0" dirty="0"/>
        </a:p>
      </dgm:t>
    </dgm:pt>
    <dgm:pt modelId="{3851BBE9-AE60-4F6C-BE95-ECD8AD9BAD4F}" type="parTrans" cxnId="{5D1626BF-CB4C-4502-A081-697874C37E25}">
      <dgm:prSet/>
      <dgm:spPr/>
      <dgm:t>
        <a:bodyPr/>
        <a:lstStyle/>
        <a:p>
          <a:endParaRPr lang="en-US"/>
        </a:p>
      </dgm:t>
    </dgm:pt>
    <dgm:pt modelId="{BE81D8DE-F7DD-4BB3-8E29-DA3F14B441BA}" type="sibTrans" cxnId="{5D1626BF-CB4C-4502-A081-697874C37E25}">
      <dgm:prSet/>
      <dgm:spPr/>
      <dgm:t>
        <a:bodyPr/>
        <a:lstStyle/>
        <a:p>
          <a:endParaRPr lang="en-US"/>
        </a:p>
      </dgm:t>
    </dgm:pt>
    <dgm:pt modelId="{120534D3-8492-47A9-A1EF-4F548681214E}">
      <dgm:prSet phldrT="[Text]" custT="1"/>
      <dgm:spPr/>
      <dgm:t>
        <a:bodyPr/>
        <a:lstStyle/>
        <a:p>
          <a:r>
            <a:rPr lang="fr-CA" sz="2000" noProof="0" dirty="0" smtClean="0"/>
            <a:t>Critères ne correspondant pas à la catégorie grave</a:t>
          </a:r>
          <a:endParaRPr lang="fr-CA" sz="2000" noProof="0" dirty="0"/>
        </a:p>
      </dgm:t>
    </dgm:pt>
    <dgm:pt modelId="{52CF9DA0-9D8A-43C4-B25B-17FB304C1342}" type="parTrans" cxnId="{316CAF09-E4E5-40F1-BA8E-7F23AE037EFB}">
      <dgm:prSet/>
      <dgm:spPr/>
      <dgm:t>
        <a:bodyPr/>
        <a:lstStyle/>
        <a:p>
          <a:endParaRPr lang="en-US"/>
        </a:p>
      </dgm:t>
    </dgm:pt>
    <dgm:pt modelId="{D54B3AF9-9715-43A8-BCF3-26C637D4F200}" type="sibTrans" cxnId="{316CAF09-E4E5-40F1-BA8E-7F23AE037EFB}">
      <dgm:prSet/>
      <dgm:spPr/>
      <dgm:t>
        <a:bodyPr/>
        <a:lstStyle/>
        <a:p>
          <a:endParaRPr lang="en-US"/>
        </a:p>
      </dgm:t>
    </dgm:pt>
    <dgm:pt modelId="{31CE46FC-E583-4448-A76F-919848C386C0}">
      <dgm:prSet phldrT="[Text]" custT="1"/>
      <dgm:spPr/>
      <dgm:t>
        <a:bodyPr/>
        <a:lstStyle/>
        <a:p>
          <a:r>
            <a:rPr lang="fr-CA" sz="2000" noProof="0" dirty="0" smtClean="0"/>
            <a:t>Pour être chronique, durée &gt; 3 mois</a:t>
          </a:r>
          <a:endParaRPr lang="fr-CA" sz="2000" noProof="0" dirty="0"/>
        </a:p>
      </dgm:t>
    </dgm:pt>
    <dgm:pt modelId="{14D4227E-6CD5-40C7-8B6D-C9547C3D1C68}" type="parTrans" cxnId="{0A4E8F25-F775-4ACB-9032-C49F6FEE4D44}">
      <dgm:prSet/>
      <dgm:spPr/>
      <dgm:t>
        <a:bodyPr/>
        <a:lstStyle/>
        <a:p>
          <a:endParaRPr lang="en-US"/>
        </a:p>
      </dgm:t>
    </dgm:pt>
    <dgm:pt modelId="{C3D0CB72-0E6F-43B4-A25B-EA9842D1F055}" type="sibTrans" cxnId="{0A4E8F25-F775-4ACB-9032-C49F6FEE4D44}">
      <dgm:prSet/>
      <dgm:spPr/>
      <dgm:t>
        <a:bodyPr/>
        <a:lstStyle/>
        <a:p>
          <a:endParaRPr lang="en-US"/>
        </a:p>
      </dgm:t>
    </dgm:pt>
    <dgm:pt modelId="{96FF00D0-6E3D-43B2-BC52-586D71285A46}">
      <dgm:prSet phldrT="[Text]" custT="1"/>
      <dgm:spPr/>
      <dgm:t>
        <a:bodyPr/>
        <a:lstStyle/>
        <a:p>
          <a:r>
            <a:rPr lang="fr-CA" sz="1800" noProof="0" dirty="0" smtClean="0"/>
            <a:t>Réticulocytes &lt; 1 %</a:t>
          </a:r>
          <a:endParaRPr lang="fr-CA" sz="1800" noProof="0" dirty="0"/>
        </a:p>
      </dgm:t>
    </dgm:pt>
    <dgm:pt modelId="{4E708EC1-85FD-4C44-883D-73218E054F7F}" type="parTrans" cxnId="{EB7350C6-60D9-4756-8F87-9E5FE4F645F3}">
      <dgm:prSet/>
      <dgm:spPr/>
      <dgm:t>
        <a:bodyPr/>
        <a:lstStyle/>
        <a:p>
          <a:endParaRPr lang="en-US"/>
        </a:p>
      </dgm:t>
    </dgm:pt>
    <dgm:pt modelId="{0642CE5C-E561-496C-8E0F-840D19223FFB}" type="sibTrans" cxnId="{EB7350C6-60D9-4756-8F87-9E5FE4F645F3}">
      <dgm:prSet/>
      <dgm:spPr/>
      <dgm:t>
        <a:bodyPr/>
        <a:lstStyle/>
        <a:p>
          <a:endParaRPr lang="en-US"/>
        </a:p>
      </dgm:t>
    </dgm:pt>
    <dgm:pt modelId="{53948FE4-6FFA-4529-AA37-91E15A0F2781}">
      <dgm:prSet phldrT="[Text]" custT="1"/>
      <dgm:spPr/>
      <dgm:t>
        <a:bodyPr/>
        <a:lstStyle/>
        <a:p>
          <a:r>
            <a:rPr lang="fr-CA" sz="2000" noProof="0" dirty="0" smtClean="0"/>
            <a:t>NAN &lt; 0,2</a:t>
          </a:r>
          <a:endParaRPr lang="fr-CA" sz="2000" noProof="0" dirty="0"/>
        </a:p>
      </dgm:t>
    </dgm:pt>
    <dgm:pt modelId="{C273A30F-A23D-4FA3-BB4F-8F807CC288E4}" type="sibTrans" cxnId="{84208438-D358-4A10-A1D8-F190E14A9C29}">
      <dgm:prSet/>
      <dgm:spPr/>
      <dgm:t>
        <a:bodyPr/>
        <a:lstStyle/>
        <a:p>
          <a:endParaRPr lang="en-US"/>
        </a:p>
      </dgm:t>
    </dgm:pt>
    <dgm:pt modelId="{AF05A651-D751-432E-9CE3-AFD647FBC997}" type="parTrans" cxnId="{84208438-D358-4A10-A1D8-F190E14A9C29}">
      <dgm:prSet/>
      <dgm:spPr/>
      <dgm:t>
        <a:bodyPr/>
        <a:lstStyle/>
        <a:p>
          <a:endParaRPr lang="en-US"/>
        </a:p>
      </dgm:t>
    </dgm:pt>
    <dgm:pt modelId="{23FAB803-0940-472F-B9B2-9CD9687CFA6A}">
      <dgm:prSet phldrT="[Text]" custT="1"/>
      <dgm:spPr/>
      <dgm:t>
        <a:bodyPr/>
        <a:lstStyle/>
        <a:p>
          <a:r>
            <a:rPr lang="fr-CA" sz="1800" noProof="0" dirty="0" smtClean="0"/>
            <a:t>NAN &lt; 0,5</a:t>
          </a:r>
          <a:endParaRPr lang="fr-CA" sz="1800" noProof="0" dirty="0"/>
        </a:p>
      </dgm:t>
    </dgm:pt>
    <dgm:pt modelId="{071A09F2-BB3D-45A4-8677-E6556148F60E}" type="parTrans" cxnId="{B5A74BD8-422E-4FC5-9E72-2BA0A164C762}">
      <dgm:prSet/>
      <dgm:spPr/>
    </dgm:pt>
    <dgm:pt modelId="{EFC15188-A4F6-45F0-AA5D-0E28FCFC2C06}" type="sibTrans" cxnId="{B5A74BD8-422E-4FC5-9E72-2BA0A164C762}">
      <dgm:prSet/>
      <dgm:spPr/>
    </dgm:pt>
    <dgm:pt modelId="{C6702308-A36E-4E56-8162-67A66DF0431B}" type="pres">
      <dgm:prSet presAssocID="{D2FF1129-FF85-47E4-9D01-6DF820AD5837}" presName="Name0" presStyleCnt="0">
        <dgm:presLayoutVars>
          <dgm:dir/>
          <dgm:animLvl val="lvl"/>
          <dgm:resizeHandles val="exact"/>
        </dgm:presLayoutVars>
      </dgm:prSet>
      <dgm:spPr/>
      <dgm:t>
        <a:bodyPr/>
        <a:lstStyle/>
        <a:p>
          <a:endParaRPr lang="en-US"/>
        </a:p>
      </dgm:t>
    </dgm:pt>
    <dgm:pt modelId="{6538660A-CE40-4F95-9E26-E3ABF04D6C4D}" type="pres">
      <dgm:prSet presAssocID="{F510C1B4-F7DC-4252-9911-467BDCE3BBBD}" presName="composite" presStyleCnt="0"/>
      <dgm:spPr/>
    </dgm:pt>
    <dgm:pt modelId="{20C7821A-73A7-4D41-80DD-FAC043DB29AB}" type="pres">
      <dgm:prSet presAssocID="{F510C1B4-F7DC-4252-9911-467BDCE3BBBD}" presName="parTx" presStyleLbl="alignNode1" presStyleIdx="0" presStyleCnt="3">
        <dgm:presLayoutVars>
          <dgm:chMax val="0"/>
          <dgm:chPref val="0"/>
          <dgm:bulletEnabled val="1"/>
        </dgm:presLayoutVars>
      </dgm:prSet>
      <dgm:spPr/>
      <dgm:t>
        <a:bodyPr/>
        <a:lstStyle/>
        <a:p>
          <a:endParaRPr lang="en-US"/>
        </a:p>
      </dgm:t>
    </dgm:pt>
    <dgm:pt modelId="{2F399BB6-9348-455D-8C7C-09E2B2003709}" type="pres">
      <dgm:prSet presAssocID="{F510C1B4-F7DC-4252-9911-467BDCE3BBBD}" presName="desTx" presStyleLbl="alignAccFollowNode1" presStyleIdx="0" presStyleCnt="3">
        <dgm:presLayoutVars>
          <dgm:bulletEnabled val="1"/>
        </dgm:presLayoutVars>
      </dgm:prSet>
      <dgm:spPr/>
      <dgm:t>
        <a:bodyPr/>
        <a:lstStyle/>
        <a:p>
          <a:endParaRPr lang="en-US"/>
        </a:p>
      </dgm:t>
    </dgm:pt>
    <dgm:pt modelId="{4ADBF7E9-3525-4F38-B4D0-8B646D970EF3}" type="pres">
      <dgm:prSet presAssocID="{C3C2CAD5-2753-4ACA-A11B-9C50C759AE29}" presName="space" presStyleCnt="0"/>
      <dgm:spPr/>
    </dgm:pt>
    <dgm:pt modelId="{EABFAED1-DA40-497F-B371-46B96BDB1B00}" type="pres">
      <dgm:prSet presAssocID="{B60A7467-B2EB-4780-B022-AE70E1531160}" presName="composite" presStyleCnt="0"/>
      <dgm:spPr/>
    </dgm:pt>
    <dgm:pt modelId="{45B31224-3F06-493A-B177-B754C2358139}" type="pres">
      <dgm:prSet presAssocID="{B60A7467-B2EB-4780-B022-AE70E1531160}" presName="parTx" presStyleLbl="alignNode1" presStyleIdx="1" presStyleCnt="3">
        <dgm:presLayoutVars>
          <dgm:chMax val="0"/>
          <dgm:chPref val="0"/>
          <dgm:bulletEnabled val="1"/>
        </dgm:presLayoutVars>
      </dgm:prSet>
      <dgm:spPr/>
      <dgm:t>
        <a:bodyPr/>
        <a:lstStyle/>
        <a:p>
          <a:endParaRPr lang="en-US"/>
        </a:p>
      </dgm:t>
    </dgm:pt>
    <dgm:pt modelId="{AC5BAE43-F8DF-45C6-B137-13D1040BD5B5}" type="pres">
      <dgm:prSet presAssocID="{B60A7467-B2EB-4780-B022-AE70E1531160}" presName="desTx" presStyleLbl="alignAccFollowNode1" presStyleIdx="1" presStyleCnt="3">
        <dgm:presLayoutVars>
          <dgm:bulletEnabled val="1"/>
        </dgm:presLayoutVars>
      </dgm:prSet>
      <dgm:spPr/>
      <dgm:t>
        <a:bodyPr/>
        <a:lstStyle/>
        <a:p>
          <a:endParaRPr lang="en-US"/>
        </a:p>
      </dgm:t>
    </dgm:pt>
    <dgm:pt modelId="{392EB97C-411E-40DA-A895-6413B5FA078E}" type="pres">
      <dgm:prSet presAssocID="{59BCE0CC-0852-4647-9DA3-4F3DAEB25B33}" presName="space" presStyleCnt="0"/>
      <dgm:spPr/>
    </dgm:pt>
    <dgm:pt modelId="{728962A6-A713-4BD5-A8A7-72B6D41D05CE}" type="pres">
      <dgm:prSet presAssocID="{B9ECC3B5-04EA-40F6-A0FE-7E3A8C342DDF}" presName="composite" presStyleCnt="0"/>
      <dgm:spPr/>
    </dgm:pt>
    <dgm:pt modelId="{F26FA75F-DB85-4CAF-AAF7-CB4F5F05588D}" type="pres">
      <dgm:prSet presAssocID="{B9ECC3B5-04EA-40F6-A0FE-7E3A8C342DDF}" presName="parTx" presStyleLbl="alignNode1" presStyleIdx="2" presStyleCnt="3">
        <dgm:presLayoutVars>
          <dgm:chMax val="0"/>
          <dgm:chPref val="0"/>
          <dgm:bulletEnabled val="1"/>
        </dgm:presLayoutVars>
      </dgm:prSet>
      <dgm:spPr/>
      <dgm:t>
        <a:bodyPr/>
        <a:lstStyle/>
        <a:p>
          <a:endParaRPr lang="en-US"/>
        </a:p>
      </dgm:t>
    </dgm:pt>
    <dgm:pt modelId="{92590A64-CF54-42D5-A61D-DC6E49666F54}" type="pres">
      <dgm:prSet presAssocID="{B9ECC3B5-04EA-40F6-A0FE-7E3A8C342DDF}" presName="desTx" presStyleLbl="alignAccFollowNode1" presStyleIdx="2" presStyleCnt="3">
        <dgm:presLayoutVars>
          <dgm:bulletEnabled val="1"/>
        </dgm:presLayoutVars>
      </dgm:prSet>
      <dgm:spPr/>
      <dgm:t>
        <a:bodyPr/>
        <a:lstStyle/>
        <a:p>
          <a:endParaRPr lang="en-US"/>
        </a:p>
      </dgm:t>
    </dgm:pt>
  </dgm:ptLst>
  <dgm:cxnLst>
    <dgm:cxn modelId="{3EA2F741-77F3-4794-B776-2B5468A4FDAE}" srcId="{D2FF1129-FF85-47E4-9D01-6DF820AD5837}" destId="{F510C1B4-F7DC-4252-9911-467BDCE3BBBD}" srcOrd="0" destOrd="0" parTransId="{F7E1B5A1-4F59-48E2-8C80-23C13E42A37E}" sibTransId="{C3C2CAD5-2753-4ACA-A11B-9C50C759AE29}"/>
    <dgm:cxn modelId="{0A4E8F25-F775-4ACB-9032-C49F6FEE4D44}" srcId="{B9ECC3B5-04EA-40F6-A0FE-7E3A8C342DDF}" destId="{31CE46FC-E583-4448-A76F-919848C386C0}" srcOrd="1" destOrd="0" parTransId="{14D4227E-6CD5-40C7-8B6D-C9547C3D1C68}" sibTransId="{C3D0CB72-0E6F-43B4-A25B-EA9842D1F055}"/>
    <dgm:cxn modelId="{EE8B9EAB-D77B-4627-8309-7FF128362751}" type="presOf" srcId="{B60A7467-B2EB-4780-B022-AE70E1531160}" destId="{45B31224-3F06-493A-B177-B754C2358139}" srcOrd="0" destOrd="0" presId="urn:microsoft.com/office/officeart/2005/8/layout/hList1"/>
    <dgm:cxn modelId="{CE66F339-1CC3-4861-A77E-E98DF9B3FDBF}" srcId="{F510C1B4-F7DC-4252-9911-467BDCE3BBBD}" destId="{C812F75D-EC70-433B-BDC9-07F8E33B44C8}" srcOrd="0" destOrd="0" parTransId="{57020241-6CF8-4218-9518-94106C37E293}" sibTransId="{456B3891-5D7B-4FD1-A775-D53A6BA87F3D}"/>
    <dgm:cxn modelId="{01796755-BE09-4E1D-93F1-A543497CDAFD}" type="presOf" srcId="{31CE46FC-E583-4448-A76F-919848C386C0}" destId="{92590A64-CF54-42D5-A61D-DC6E49666F54}" srcOrd="0" destOrd="1" presId="urn:microsoft.com/office/officeart/2005/8/layout/hList1"/>
    <dgm:cxn modelId="{54DED209-D490-4007-A66F-7BB2B4069A5D}" type="presOf" srcId="{120534D3-8492-47A9-A1EF-4F548681214E}" destId="{92590A64-CF54-42D5-A61D-DC6E49666F54}" srcOrd="0" destOrd="0" presId="urn:microsoft.com/office/officeart/2005/8/layout/hList1"/>
    <dgm:cxn modelId="{22E9D1BD-7CC1-4244-9165-8C36EF13ED01}" srcId="{F510C1B4-F7DC-4252-9911-467BDCE3BBBD}" destId="{B58C63DE-13BE-4AFB-97A8-D07A6C731C90}" srcOrd="2" destOrd="0" parTransId="{25EABF12-0725-4860-B153-65E22FD282E9}" sibTransId="{211222D7-1807-4106-B82C-8E78BCAFE415}"/>
    <dgm:cxn modelId="{316CAF09-E4E5-40F1-BA8E-7F23AE037EFB}" srcId="{B9ECC3B5-04EA-40F6-A0FE-7E3A8C342DDF}" destId="{120534D3-8492-47A9-A1EF-4F548681214E}" srcOrd="0" destOrd="0" parTransId="{52CF9DA0-9D8A-43C4-B25B-17FB304C1342}" sibTransId="{D54B3AF9-9715-43A8-BCF3-26C637D4F200}"/>
    <dgm:cxn modelId="{EB7350C6-60D9-4756-8F87-9E5FE4F645F3}" srcId="{F510C1B4-F7DC-4252-9911-467BDCE3BBBD}" destId="{96FF00D0-6E3D-43B2-BC52-586D71285A46}" srcOrd="3" destOrd="0" parTransId="{4E708EC1-85FD-4C44-883D-73218E054F7F}" sibTransId="{0642CE5C-E561-496C-8E0F-840D19223FFB}"/>
    <dgm:cxn modelId="{5D1626BF-CB4C-4502-A081-697874C37E25}" srcId="{D2FF1129-FF85-47E4-9D01-6DF820AD5837}" destId="{B9ECC3B5-04EA-40F6-A0FE-7E3A8C342DDF}" srcOrd="2" destOrd="0" parTransId="{3851BBE9-AE60-4F6C-BE95-ECD8AD9BAD4F}" sibTransId="{BE81D8DE-F7DD-4BB3-8E29-DA3F14B441BA}"/>
    <dgm:cxn modelId="{C9583562-2524-47C3-8C8B-183589C07B60}" type="presOf" srcId="{B9ECC3B5-04EA-40F6-A0FE-7E3A8C342DDF}" destId="{F26FA75F-DB85-4CAF-AAF7-CB4F5F05588D}" srcOrd="0" destOrd="0" presId="urn:microsoft.com/office/officeart/2005/8/layout/hList1"/>
    <dgm:cxn modelId="{D7E28B71-6A8F-40AF-A4FA-42E88B0AB9B5}" type="presOf" srcId="{23FAB803-0940-472F-B9B2-9CD9687CFA6A}" destId="{2F399BB6-9348-455D-8C7C-09E2B2003709}" srcOrd="0" destOrd="1" presId="urn:microsoft.com/office/officeart/2005/8/layout/hList1"/>
    <dgm:cxn modelId="{9B10912F-F858-4B09-A27B-941822057BC0}" type="presOf" srcId="{D2FF1129-FF85-47E4-9D01-6DF820AD5837}" destId="{C6702308-A36E-4E56-8162-67A66DF0431B}" srcOrd="0" destOrd="0" presId="urn:microsoft.com/office/officeart/2005/8/layout/hList1"/>
    <dgm:cxn modelId="{ED5464E1-9563-4FD0-A72D-1253D737D618}" type="presOf" srcId="{C812F75D-EC70-433B-BDC9-07F8E33B44C8}" destId="{2F399BB6-9348-455D-8C7C-09E2B2003709}" srcOrd="0" destOrd="0" presId="urn:microsoft.com/office/officeart/2005/8/layout/hList1"/>
    <dgm:cxn modelId="{17D083F0-3FB3-48B2-9B52-A0425384702B}" srcId="{D2FF1129-FF85-47E4-9D01-6DF820AD5837}" destId="{B60A7467-B2EB-4780-B022-AE70E1531160}" srcOrd="1" destOrd="0" parTransId="{7D6B46FF-3B91-46F9-8B38-EE47098C1178}" sibTransId="{59BCE0CC-0852-4647-9DA3-4F3DAEB25B33}"/>
    <dgm:cxn modelId="{81300C98-E614-4123-9301-0ECC56248269}" type="presOf" srcId="{96FF00D0-6E3D-43B2-BC52-586D71285A46}" destId="{2F399BB6-9348-455D-8C7C-09E2B2003709}" srcOrd="0" destOrd="3" presId="urn:microsoft.com/office/officeart/2005/8/layout/hList1"/>
    <dgm:cxn modelId="{230A628A-37F1-429C-990C-64FE3A2A8B50}" type="presOf" srcId="{53948FE4-6FFA-4529-AA37-91E15A0F2781}" destId="{AC5BAE43-F8DF-45C6-B137-13D1040BD5B5}" srcOrd="0" destOrd="0" presId="urn:microsoft.com/office/officeart/2005/8/layout/hList1"/>
    <dgm:cxn modelId="{BA632BE2-3EE8-4BC7-9953-7B6B70EA0692}" type="presOf" srcId="{B58C63DE-13BE-4AFB-97A8-D07A6C731C90}" destId="{2F399BB6-9348-455D-8C7C-09E2B2003709}" srcOrd="0" destOrd="2" presId="urn:microsoft.com/office/officeart/2005/8/layout/hList1"/>
    <dgm:cxn modelId="{84208438-D358-4A10-A1D8-F190E14A9C29}" srcId="{B60A7467-B2EB-4780-B022-AE70E1531160}" destId="{53948FE4-6FFA-4529-AA37-91E15A0F2781}" srcOrd="0" destOrd="0" parTransId="{AF05A651-D751-432E-9CE3-AFD647FBC997}" sibTransId="{C273A30F-A23D-4FA3-BB4F-8F807CC288E4}"/>
    <dgm:cxn modelId="{18E596BC-DF78-455E-B2DF-A3B0A7B0FBB2}" type="presOf" srcId="{F510C1B4-F7DC-4252-9911-467BDCE3BBBD}" destId="{20C7821A-73A7-4D41-80DD-FAC043DB29AB}" srcOrd="0" destOrd="0" presId="urn:microsoft.com/office/officeart/2005/8/layout/hList1"/>
    <dgm:cxn modelId="{B5A74BD8-422E-4FC5-9E72-2BA0A164C762}" srcId="{F510C1B4-F7DC-4252-9911-467BDCE3BBBD}" destId="{23FAB803-0940-472F-B9B2-9CD9687CFA6A}" srcOrd="1" destOrd="0" parTransId="{071A09F2-BB3D-45A4-8677-E6556148F60E}" sibTransId="{EFC15188-A4F6-45F0-AA5D-0E28FCFC2C06}"/>
    <dgm:cxn modelId="{844C3C92-097E-47A4-958B-E2978ABFCF1E}" type="presParOf" srcId="{C6702308-A36E-4E56-8162-67A66DF0431B}" destId="{6538660A-CE40-4F95-9E26-E3ABF04D6C4D}" srcOrd="0" destOrd="0" presId="urn:microsoft.com/office/officeart/2005/8/layout/hList1"/>
    <dgm:cxn modelId="{5DA92BDA-E4AE-42CD-8CAD-82D1E85FA2AD}" type="presParOf" srcId="{6538660A-CE40-4F95-9E26-E3ABF04D6C4D}" destId="{20C7821A-73A7-4D41-80DD-FAC043DB29AB}" srcOrd="0" destOrd="0" presId="urn:microsoft.com/office/officeart/2005/8/layout/hList1"/>
    <dgm:cxn modelId="{D1E072FF-5A6A-4967-BC8E-B77FC54C6A66}" type="presParOf" srcId="{6538660A-CE40-4F95-9E26-E3ABF04D6C4D}" destId="{2F399BB6-9348-455D-8C7C-09E2B2003709}" srcOrd="1" destOrd="0" presId="urn:microsoft.com/office/officeart/2005/8/layout/hList1"/>
    <dgm:cxn modelId="{6881A42F-53AB-407C-9883-86E1A1F42006}" type="presParOf" srcId="{C6702308-A36E-4E56-8162-67A66DF0431B}" destId="{4ADBF7E9-3525-4F38-B4D0-8B646D970EF3}" srcOrd="1" destOrd="0" presId="urn:microsoft.com/office/officeart/2005/8/layout/hList1"/>
    <dgm:cxn modelId="{88A59FFC-9EBF-46A9-B254-266AEBC3FA87}" type="presParOf" srcId="{C6702308-A36E-4E56-8162-67A66DF0431B}" destId="{EABFAED1-DA40-497F-B371-46B96BDB1B00}" srcOrd="2" destOrd="0" presId="urn:microsoft.com/office/officeart/2005/8/layout/hList1"/>
    <dgm:cxn modelId="{9B925F93-CB7E-424A-8AB3-FD91D285CD5E}" type="presParOf" srcId="{EABFAED1-DA40-497F-B371-46B96BDB1B00}" destId="{45B31224-3F06-493A-B177-B754C2358139}" srcOrd="0" destOrd="0" presId="urn:microsoft.com/office/officeart/2005/8/layout/hList1"/>
    <dgm:cxn modelId="{FD7ED179-910C-45E9-BFE5-FBE5AB031C17}" type="presParOf" srcId="{EABFAED1-DA40-497F-B371-46B96BDB1B00}" destId="{AC5BAE43-F8DF-45C6-B137-13D1040BD5B5}" srcOrd="1" destOrd="0" presId="urn:microsoft.com/office/officeart/2005/8/layout/hList1"/>
    <dgm:cxn modelId="{152C419A-FF32-4C86-946D-F90DF8D13418}" type="presParOf" srcId="{C6702308-A36E-4E56-8162-67A66DF0431B}" destId="{392EB97C-411E-40DA-A895-6413B5FA078E}" srcOrd="3" destOrd="0" presId="urn:microsoft.com/office/officeart/2005/8/layout/hList1"/>
    <dgm:cxn modelId="{E0787EE8-DB68-4182-878B-FA34949F5754}" type="presParOf" srcId="{C6702308-A36E-4E56-8162-67A66DF0431B}" destId="{728962A6-A713-4BD5-A8A7-72B6D41D05CE}" srcOrd="4" destOrd="0" presId="urn:microsoft.com/office/officeart/2005/8/layout/hList1"/>
    <dgm:cxn modelId="{32B580F1-1628-47B8-BBAC-5D7DD5A4972D}" type="presParOf" srcId="{728962A6-A713-4BD5-A8A7-72B6D41D05CE}" destId="{F26FA75F-DB85-4CAF-AAF7-CB4F5F05588D}" srcOrd="0" destOrd="0" presId="urn:microsoft.com/office/officeart/2005/8/layout/hList1"/>
    <dgm:cxn modelId="{619955A4-9266-44EF-B793-BA8261EF7197}" type="presParOf" srcId="{728962A6-A713-4BD5-A8A7-72B6D41D05CE}" destId="{92590A64-CF54-42D5-A61D-DC6E49666F5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2A4328-C30C-4DFE-893C-4547307CA9CF}" type="doc">
      <dgm:prSet loTypeId="urn:microsoft.com/office/officeart/2005/8/layout/venn1" loCatId="relationship" qsTypeId="urn:microsoft.com/office/officeart/2005/8/quickstyle/simple1" qsCatId="simple" csTypeId="urn:microsoft.com/office/officeart/2005/8/colors/colorful4" csCatId="colorful" phldr="1"/>
      <dgm:spPr/>
    </dgm:pt>
    <dgm:pt modelId="{28BEF4B9-F266-47C5-9FA4-8E39DE5553FB}">
      <dgm:prSet phldrT="[Text]"/>
      <dgm:spPr/>
      <dgm:t>
        <a:bodyPr/>
        <a:lstStyle/>
        <a:p>
          <a:r>
            <a:rPr lang="fr-CA" noProof="0" dirty="0" smtClean="0"/>
            <a:t>Hémolyse</a:t>
          </a:r>
          <a:endParaRPr lang="fr-CA" noProof="0" dirty="0"/>
        </a:p>
      </dgm:t>
    </dgm:pt>
    <dgm:pt modelId="{D9D91197-4ED0-4B21-8A2E-3F2ADF391B02}" type="parTrans" cxnId="{E2EE60AA-4856-4396-B856-53048E659FCC}">
      <dgm:prSet/>
      <dgm:spPr/>
      <dgm:t>
        <a:bodyPr/>
        <a:lstStyle/>
        <a:p>
          <a:endParaRPr lang="en-US"/>
        </a:p>
      </dgm:t>
    </dgm:pt>
    <dgm:pt modelId="{89E1241F-408B-46A7-BAF9-8799A83F615E}" type="sibTrans" cxnId="{E2EE60AA-4856-4396-B856-53048E659FCC}">
      <dgm:prSet/>
      <dgm:spPr/>
      <dgm:t>
        <a:bodyPr/>
        <a:lstStyle/>
        <a:p>
          <a:endParaRPr lang="en-US"/>
        </a:p>
      </dgm:t>
    </dgm:pt>
    <dgm:pt modelId="{0D480F03-E5FF-4581-8B6C-197E9166601B}">
      <dgm:prSet phldrT="[Text]"/>
      <dgm:spPr/>
      <dgm:t>
        <a:bodyPr/>
        <a:lstStyle/>
        <a:p>
          <a:r>
            <a:rPr lang="fr-CA" noProof="0" dirty="0" smtClean="0"/>
            <a:t>Pancytopénie</a:t>
          </a:r>
          <a:endParaRPr lang="fr-CA" noProof="0" dirty="0"/>
        </a:p>
      </dgm:t>
    </dgm:pt>
    <dgm:pt modelId="{8A0C4C4F-D7EA-48A6-AE66-5C2E3A8DFB8D}" type="parTrans" cxnId="{81826D02-F8BF-4D5B-A686-DAE27E2BAA80}">
      <dgm:prSet/>
      <dgm:spPr/>
      <dgm:t>
        <a:bodyPr/>
        <a:lstStyle/>
        <a:p>
          <a:endParaRPr lang="en-US"/>
        </a:p>
      </dgm:t>
    </dgm:pt>
    <dgm:pt modelId="{7348387A-C130-4F65-92E5-2EDF43E5EFA6}" type="sibTrans" cxnId="{81826D02-F8BF-4D5B-A686-DAE27E2BAA80}">
      <dgm:prSet/>
      <dgm:spPr/>
      <dgm:t>
        <a:bodyPr/>
        <a:lstStyle/>
        <a:p>
          <a:endParaRPr lang="en-US"/>
        </a:p>
      </dgm:t>
    </dgm:pt>
    <dgm:pt modelId="{EECF4C55-3227-49B5-8AFC-420ACC87CFBF}">
      <dgm:prSet phldrT="[Text]"/>
      <dgm:spPr/>
      <dgm:t>
        <a:bodyPr/>
        <a:lstStyle/>
        <a:p>
          <a:r>
            <a:rPr lang="fr-CA" noProof="0" dirty="0" smtClean="0"/>
            <a:t>Thrombose veineuse</a:t>
          </a:r>
          <a:endParaRPr lang="fr-CA" noProof="0" dirty="0"/>
        </a:p>
      </dgm:t>
    </dgm:pt>
    <dgm:pt modelId="{2ECBF312-AEEF-403E-8580-884B3591C461}" type="parTrans" cxnId="{11FD8510-7E54-4453-9334-23B4BD4FB2E4}">
      <dgm:prSet/>
      <dgm:spPr/>
      <dgm:t>
        <a:bodyPr/>
        <a:lstStyle/>
        <a:p>
          <a:endParaRPr lang="en-US"/>
        </a:p>
      </dgm:t>
    </dgm:pt>
    <dgm:pt modelId="{F0E48D94-FA71-4825-9825-939E302CB84A}" type="sibTrans" cxnId="{11FD8510-7E54-4453-9334-23B4BD4FB2E4}">
      <dgm:prSet/>
      <dgm:spPr/>
      <dgm:t>
        <a:bodyPr/>
        <a:lstStyle/>
        <a:p>
          <a:endParaRPr lang="en-US"/>
        </a:p>
      </dgm:t>
    </dgm:pt>
    <dgm:pt modelId="{5395FF0B-1CFF-4F1E-ACCC-F6EABC82F5DE}" type="pres">
      <dgm:prSet presAssocID="{522A4328-C30C-4DFE-893C-4547307CA9CF}" presName="compositeShape" presStyleCnt="0">
        <dgm:presLayoutVars>
          <dgm:chMax val="7"/>
          <dgm:dir/>
          <dgm:resizeHandles val="exact"/>
        </dgm:presLayoutVars>
      </dgm:prSet>
      <dgm:spPr/>
    </dgm:pt>
    <dgm:pt modelId="{70280385-FF5B-4198-8C6F-42B51ED50923}" type="pres">
      <dgm:prSet presAssocID="{28BEF4B9-F266-47C5-9FA4-8E39DE5553FB}" presName="circ1" presStyleLbl="vennNode1" presStyleIdx="0" presStyleCnt="3"/>
      <dgm:spPr/>
      <dgm:t>
        <a:bodyPr/>
        <a:lstStyle/>
        <a:p>
          <a:endParaRPr lang="en-US"/>
        </a:p>
      </dgm:t>
    </dgm:pt>
    <dgm:pt modelId="{358A4331-5275-4C39-B116-95F57A13617B}" type="pres">
      <dgm:prSet presAssocID="{28BEF4B9-F266-47C5-9FA4-8E39DE5553FB}" presName="circ1Tx" presStyleLbl="revTx" presStyleIdx="0" presStyleCnt="0">
        <dgm:presLayoutVars>
          <dgm:chMax val="0"/>
          <dgm:chPref val="0"/>
          <dgm:bulletEnabled val="1"/>
        </dgm:presLayoutVars>
      </dgm:prSet>
      <dgm:spPr/>
      <dgm:t>
        <a:bodyPr/>
        <a:lstStyle/>
        <a:p>
          <a:endParaRPr lang="en-US"/>
        </a:p>
      </dgm:t>
    </dgm:pt>
    <dgm:pt modelId="{1127D566-88D3-4AD4-99DE-1566E34237B3}" type="pres">
      <dgm:prSet presAssocID="{0D480F03-E5FF-4581-8B6C-197E9166601B}" presName="circ2" presStyleLbl="vennNode1" presStyleIdx="1" presStyleCnt="3"/>
      <dgm:spPr/>
      <dgm:t>
        <a:bodyPr/>
        <a:lstStyle/>
        <a:p>
          <a:endParaRPr lang="en-US"/>
        </a:p>
      </dgm:t>
    </dgm:pt>
    <dgm:pt modelId="{6187034B-1CF1-4CEC-B12F-813EF40A2BCD}" type="pres">
      <dgm:prSet presAssocID="{0D480F03-E5FF-4581-8B6C-197E9166601B}" presName="circ2Tx" presStyleLbl="revTx" presStyleIdx="0" presStyleCnt="0">
        <dgm:presLayoutVars>
          <dgm:chMax val="0"/>
          <dgm:chPref val="0"/>
          <dgm:bulletEnabled val="1"/>
        </dgm:presLayoutVars>
      </dgm:prSet>
      <dgm:spPr/>
      <dgm:t>
        <a:bodyPr/>
        <a:lstStyle/>
        <a:p>
          <a:endParaRPr lang="en-US"/>
        </a:p>
      </dgm:t>
    </dgm:pt>
    <dgm:pt modelId="{58FE8538-AB1C-4B05-94D6-C517197BC184}" type="pres">
      <dgm:prSet presAssocID="{EECF4C55-3227-49B5-8AFC-420ACC87CFBF}" presName="circ3" presStyleLbl="vennNode1" presStyleIdx="2" presStyleCnt="3"/>
      <dgm:spPr/>
      <dgm:t>
        <a:bodyPr/>
        <a:lstStyle/>
        <a:p>
          <a:endParaRPr lang="en-US"/>
        </a:p>
      </dgm:t>
    </dgm:pt>
    <dgm:pt modelId="{1B2CAA44-9C5D-439C-8DC8-39E82E3C6B03}" type="pres">
      <dgm:prSet presAssocID="{EECF4C55-3227-49B5-8AFC-420ACC87CFBF}" presName="circ3Tx" presStyleLbl="revTx" presStyleIdx="0" presStyleCnt="0">
        <dgm:presLayoutVars>
          <dgm:chMax val="0"/>
          <dgm:chPref val="0"/>
          <dgm:bulletEnabled val="1"/>
        </dgm:presLayoutVars>
      </dgm:prSet>
      <dgm:spPr/>
      <dgm:t>
        <a:bodyPr/>
        <a:lstStyle/>
        <a:p>
          <a:endParaRPr lang="en-US"/>
        </a:p>
      </dgm:t>
    </dgm:pt>
  </dgm:ptLst>
  <dgm:cxnLst>
    <dgm:cxn modelId="{6A1A2160-16AE-4064-9628-553DBFC379B4}" type="presOf" srcId="{28BEF4B9-F266-47C5-9FA4-8E39DE5553FB}" destId="{70280385-FF5B-4198-8C6F-42B51ED50923}" srcOrd="0" destOrd="0" presId="urn:microsoft.com/office/officeart/2005/8/layout/venn1"/>
    <dgm:cxn modelId="{6409D09D-CC5C-456F-ADC1-53C6E8651BF6}" type="presOf" srcId="{0D480F03-E5FF-4581-8B6C-197E9166601B}" destId="{1127D566-88D3-4AD4-99DE-1566E34237B3}" srcOrd="0" destOrd="0" presId="urn:microsoft.com/office/officeart/2005/8/layout/venn1"/>
    <dgm:cxn modelId="{81826D02-F8BF-4D5B-A686-DAE27E2BAA80}" srcId="{522A4328-C30C-4DFE-893C-4547307CA9CF}" destId="{0D480F03-E5FF-4581-8B6C-197E9166601B}" srcOrd="1" destOrd="0" parTransId="{8A0C4C4F-D7EA-48A6-AE66-5C2E3A8DFB8D}" sibTransId="{7348387A-C130-4F65-92E5-2EDF43E5EFA6}"/>
    <dgm:cxn modelId="{E4BFBAF6-5FFD-4ACB-AD27-87A0FEE6188E}" type="presOf" srcId="{28BEF4B9-F266-47C5-9FA4-8E39DE5553FB}" destId="{358A4331-5275-4C39-B116-95F57A13617B}" srcOrd="1" destOrd="0" presId="urn:microsoft.com/office/officeart/2005/8/layout/venn1"/>
    <dgm:cxn modelId="{E2EE60AA-4856-4396-B856-53048E659FCC}" srcId="{522A4328-C30C-4DFE-893C-4547307CA9CF}" destId="{28BEF4B9-F266-47C5-9FA4-8E39DE5553FB}" srcOrd="0" destOrd="0" parTransId="{D9D91197-4ED0-4B21-8A2E-3F2ADF391B02}" sibTransId="{89E1241F-408B-46A7-BAF9-8799A83F615E}"/>
    <dgm:cxn modelId="{11FD8510-7E54-4453-9334-23B4BD4FB2E4}" srcId="{522A4328-C30C-4DFE-893C-4547307CA9CF}" destId="{EECF4C55-3227-49B5-8AFC-420ACC87CFBF}" srcOrd="2" destOrd="0" parTransId="{2ECBF312-AEEF-403E-8580-884B3591C461}" sibTransId="{F0E48D94-FA71-4825-9825-939E302CB84A}"/>
    <dgm:cxn modelId="{28615869-2A79-4FE1-8E0F-2A76A3EDF8B6}" type="presOf" srcId="{EECF4C55-3227-49B5-8AFC-420ACC87CFBF}" destId="{1B2CAA44-9C5D-439C-8DC8-39E82E3C6B03}" srcOrd="1" destOrd="0" presId="urn:microsoft.com/office/officeart/2005/8/layout/venn1"/>
    <dgm:cxn modelId="{8F74EA0C-9AFE-408E-BAB8-81A0F3D7C722}" type="presOf" srcId="{0D480F03-E5FF-4581-8B6C-197E9166601B}" destId="{6187034B-1CF1-4CEC-B12F-813EF40A2BCD}" srcOrd="1" destOrd="0" presId="urn:microsoft.com/office/officeart/2005/8/layout/venn1"/>
    <dgm:cxn modelId="{21DC6B71-D2F2-47A0-8263-284475F24B9B}" type="presOf" srcId="{EECF4C55-3227-49B5-8AFC-420ACC87CFBF}" destId="{58FE8538-AB1C-4B05-94D6-C517197BC184}" srcOrd="0" destOrd="0" presId="urn:microsoft.com/office/officeart/2005/8/layout/venn1"/>
    <dgm:cxn modelId="{F4D09AAA-1A81-4F0D-8CB8-5113DFB9DABB}" type="presOf" srcId="{522A4328-C30C-4DFE-893C-4547307CA9CF}" destId="{5395FF0B-1CFF-4F1E-ACCC-F6EABC82F5DE}" srcOrd="0" destOrd="0" presId="urn:microsoft.com/office/officeart/2005/8/layout/venn1"/>
    <dgm:cxn modelId="{93DDDACF-A10D-47B3-8D6D-C7037159C876}" type="presParOf" srcId="{5395FF0B-1CFF-4F1E-ACCC-F6EABC82F5DE}" destId="{70280385-FF5B-4198-8C6F-42B51ED50923}" srcOrd="0" destOrd="0" presId="urn:microsoft.com/office/officeart/2005/8/layout/venn1"/>
    <dgm:cxn modelId="{D047B24E-020D-48E2-A7D2-7EEE707E4312}" type="presParOf" srcId="{5395FF0B-1CFF-4F1E-ACCC-F6EABC82F5DE}" destId="{358A4331-5275-4C39-B116-95F57A13617B}" srcOrd="1" destOrd="0" presId="urn:microsoft.com/office/officeart/2005/8/layout/venn1"/>
    <dgm:cxn modelId="{4CAD6BAB-476F-468B-80A7-8181DE702453}" type="presParOf" srcId="{5395FF0B-1CFF-4F1E-ACCC-F6EABC82F5DE}" destId="{1127D566-88D3-4AD4-99DE-1566E34237B3}" srcOrd="2" destOrd="0" presId="urn:microsoft.com/office/officeart/2005/8/layout/venn1"/>
    <dgm:cxn modelId="{5804B5C4-1B95-4B90-907F-BF87F431C05D}" type="presParOf" srcId="{5395FF0B-1CFF-4F1E-ACCC-F6EABC82F5DE}" destId="{6187034B-1CF1-4CEC-B12F-813EF40A2BCD}" srcOrd="3" destOrd="0" presId="urn:microsoft.com/office/officeart/2005/8/layout/venn1"/>
    <dgm:cxn modelId="{6E86586E-9C87-4B38-9B47-D74D74DEA211}" type="presParOf" srcId="{5395FF0B-1CFF-4F1E-ACCC-F6EABC82F5DE}" destId="{58FE8538-AB1C-4B05-94D6-C517197BC184}" srcOrd="4" destOrd="0" presId="urn:microsoft.com/office/officeart/2005/8/layout/venn1"/>
    <dgm:cxn modelId="{5D9A95F0-15BF-482A-9161-C5EABB26D215}" type="presParOf" srcId="{5395FF0B-1CFF-4F1E-ACCC-F6EABC82F5DE}" destId="{1B2CAA44-9C5D-439C-8DC8-39E82E3C6B03}"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20803F-BD6F-48DB-A5E5-789F9CE1104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99755C7-9FBE-4E9B-AC72-E63BF5F76026}">
      <dgm:prSet phldrT="[Text]"/>
      <dgm:spPr/>
      <dgm:t>
        <a:bodyPr/>
        <a:lstStyle/>
        <a:p>
          <a:r>
            <a:rPr lang="fr-CA" noProof="0" dirty="0" smtClean="0"/>
            <a:t>Anémie </a:t>
          </a:r>
          <a:endParaRPr lang="fr-CA" noProof="0" dirty="0"/>
        </a:p>
      </dgm:t>
    </dgm:pt>
    <dgm:pt modelId="{FB8A168C-CEC6-4DF5-A5E9-51EA617F6BCD}" type="parTrans" cxnId="{6C38D34C-6968-4C58-BD96-40DAC2510A8C}">
      <dgm:prSet/>
      <dgm:spPr/>
      <dgm:t>
        <a:bodyPr/>
        <a:lstStyle/>
        <a:p>
          <a:endParaRPr lang="en-US"/>
        </a:p>
      </dgm:t>
    </dgm:pt>
    <dgm:pt modelId="{BFB55542-4C9C-4600-BE2C-44318AE92126}" type="sibTrans" cxnId="{6C38D34C-6968-4C58-BD96-40DAC2510A8C}">
      <dgm:prSet/>
      <dgm:spPr/>
      <dgm:t>
        <a:bodyPr/>
        <a:lstStyle/>
        <a:p>
          <a:endParaRPr lang="en-US"/>
        </a:p>
      </dgm:t>
    </dgm:pt>
    <dgm:pt modelId="{49EC69BD-7864-44E9-8BCC-67ED7D08FCA1}">
      <dgm:prSet/>
      <dgm:spPr/>
      <dgm:t>
        <a:bodyPr/>
        <a:lstStyle/>
        <a:p>
          <a:r>
            <a:rPr lang="fr-CA" noProof="0" dirty="0" smtClean="0"/>
            <a:t>Résulte de l’hémolyse et de l’insuffisance médullaire </a:t>
          </a:r>
          <a:endParaRPr lang="fr-CA" noProof="0" dirty="0"/>
        </a:p>
      </dgm:t>
    </dgm:pt>
    <dgm:pt modelId="{C604C994-EC47-4A24-BD32-2E40FD49D7BD}" type="parTrans" cxnId="{D41E97DC-FF9B-4A97-BA0F-C38FEF716BD8}">
      <dgm:prSet/>
      <dgm:spPr/>
      <dgm:t>
        <a:bodyPr/>
        <a:lstStyle/>
        <a:p>
          <a:endParaRPr lang="fr-CA"/>
        </a:p>
      </dgm:t>
    </dgm:pt>
    <dgm:pt modelId="{784735E5-673B-4AD8-B449-21E29DAF294A}" type="sibTrans" cxnId="{D41E97DC-FF9B-4A97-BA0F-C38FEF716BD8}">
      <dgm:prSet/>
      <dgm:spPr/>
      <dgm:t>
        <a:bodyPr/>
        <a:lstStyle/>
        <a:p>
          <a:endParaRPr lang="fr-CA"/>
        </a:p>
      </dgm:t>
    </dgm:pt>
    <dgm:pt modelId="{6019770C-B800-4A3A-B802-A4B4CF676EE5}">
      <dgm:prSet/>
      <dgm:spPr/>
      <dgm:t>
        <a:bodyPr/>
        <a:lstStyle/>
        <a:p>
          <a:r>
            <a:rPr lang="fr-CA" noProof="0" dirty="0" smtClean="0"/>
            <a:t>Thrombose </a:t>
          </a:r>
          <a:endParaRPr lang="fr-CA" noProof="0" dirty="0"/>
        </a:p>
      </dgm:t>
    </dgm:pt>
    <dgm:pt modelId="{AB4AFFA3-4B04-4088-8084-09B47BCBFC8A}" type="parTrans" cxnId="{430DC079-EB31-419F-8174-017BDA73834A}">
      <dgm:prSet/>
      <dgm:spPr/>
      <dgm:t>
        <a:bodyPr/>
        <a:lstStyle/>
        <a:p>
          <a:endParaRPr lang="fr-CA"/>
        </a:p>
      </dgm:t>
    </dgm:pt>
    <dgm:pt modelId="{F5911F35-AE7B-443B-BA0D-06C2E352F6AE}" type="sibTrans" cxnId="{430DC079-EB31-419F-8174-017BDA73834A}">
      <dgm:prSet/>
      <dgm:spPr/>
      <dgm:t>
        <a:bodyPr/>
        <a:lstStyle/>
        <a:p>
          <a:endParaRPr lang="fr-CA"/>
        </a:p>
      </dgm:t>
    </dgm:pt>
    <dgm:pt modelId="{D54C26F9-0615-4EEB-A039-F9D2179B7AF5}">
      <dgm:prSet/>
      <dgm:spPr/>
      <dgm:t>
        <a:bodyPr/>
        <a:lstStyle/>
        <a:p>
          <a:r>
            <a:rPr lang="fr-CA" noProof="0" dirty="0" smtClean="0"/>
            <a:t>Sites fréquents : intra-abdominale (hépatique, porte, mésentérique, splénique) et veines cérébrales avec thrombose de la veine hépatique (syndrome de Budd-Chiari) </a:t>
          </a:r>
          <a:endParaRPr lang="fr-CA" noProof="0" dirty="0"/>
        </a:p>
      </dgm:t>
    </dgm:pt>
    <dgm:pt modelId="{FFAA3E5F-8725-4650-852C-10960B8690BC}" type="parTrans" cxnId="{91E8DDF6-EC18-4043-AD66-A9BCD363ECD6}">
      <dgm:prSet/>
      <dgm:spPr/>
      <dgm:t>
        <a:bodyPr/>
        <a:lstStyle/>
        <a:p>
          <a:endParaRPr lang="fr-CA"/>
        </a:p>
      </dgm:t>
    </dgm:pt>
    <dgm:pt modelId="{EFBCA7D1-787B-4328-94FF-9AB3A9DC35EA}" type="sibTrans" cxnId="{91E8DDF6-EC18-4043-AD66-A9BCD363ECD6}">
      <dgm:prSet/>
      <dgm:spPr/>
      <dgm:t>
        <a:bodyPr/>
        <a:lstStyle/>
        <a:p>
          <a:endParaRPr lang="fr-CA"/>
        </a:p>
      </dgm:t>
    </dgm:pt>
    <dgm:pt modelId="{E2C0301B-95FC-4235-8F44-E59DAD0F58EB}">
      <dgm:prSet/>
      <dgm:spPr/>
      <dgm:t>
        <a:bodyPr/>
        <a:lstStyle/>
        <a:p>
          <a:r>
            <a:rPr lang="fr-CA" noProof="0" dirty="0" smtClean="0"/>
            <a:t>Symptômes gastro-intestinaux</a:t>
          </a:r>
          <a:endParaRPr lang="fr-CA" noProof="0" dirty="0"/>
        </a:p>
      </dgm:t>
    </dgm:pt>
    <dgm:pt modelId="{9FE833F4-76CA-4DDA-BCF1-1A058A4A0B4D}" type="parTrans" cxnId="{F1EF4601-B5D6-40F3-B574-BBE89D6AB63C}">
      <dgm:prSet/>
      <dgm:spPr/>
      <dgm:t>
        <a:bodyPr/>
        <a:lstStyle/>
        <a:p>
          <a:endParaRPr lang="fr-CA"/>
        </a:p>
      </dgm:t>
    </dgm:pt>
    <dgm:pt modelId="{64EF574E-7407-4594-8769-C5692CFB7D34}" type="sibTrans" cxnId="{F1EF4601-B5D6-40F3-B574-BBE89D6AB63C}">
      <dgm:prSet/>
      <dgm:spPr/>
      <dgm:t>
        <a:bodyPr/>
        <a:lstStyle/>
        <a:p>
          <a:endParaRPr lang="fr-CA"/>
        </a:p>
      </dgm:t>
    </dgm:pt>
    <dgm:pt modelId="{42F17C19-499A-4283-9879-44FB343BA684}">
      <dgm:prSet/>
      <dgm:spPr/>
      <dgm:t>
        <a:bodyPr/>
        <a:lstStyle/>
        <a:p>
          <a:r>
            <a:rPr lang="fr-CA" noProof="0" dirty="0" smtClean="0"/>
            <a:t>Douleur abdominale, spasme œsophagien, dysphagie</a:t>
          </a:r>
          <a:endParaRPr lang="fr-CA" noProof="0" dirty="0"/>
        </a:p>
      </dgm:t>
    </dgm:pt>
    <dgm:pt modelId="{B94F841D-10AF-4017-B875-F08C329CB3F9}" type="parTrans" cxnId="{7F422FFB-28B9-4A7E-822E-E6CFEAA563BE}">
      <dgm:prSet/>
      <dgm:spPr/>
      <dgm:t>
        <a:bodyPr/>
        <a:lstStyle/>
        <a:p>
          <a:endParaRPr lang="fr-CA"/>
        </a:p>
      </dgm:t>
    </dgm:pt>
    <dgm:pt modelId="{0F8048AF-21C5-4844-B51D-6E439F46CC75}" type="sibTrans" cxnId="{7F422FFB-28B9-4A7E-822E-E6CFEAA563BE}">
      <dgm:prSet/>
      <dgm:spPr/>
      <dgm:t>
        <a:bodyPr/>
        <a:lstStyle/>
        <a:p>
          <a:endParaRPr lang="fr-CA"/>
        </a:p>
      </dgm:t>
    </dgm:pt>
    <dgm:pt modelId="{C77CC651-1DFA-48D3-8325-68453AB2477F}">
      <dgm:prSet/>
      <dgm:spPr/>
      <dgm:t>
        <a:bodyPr/>
        <a:lstStyle/>
        <a:p>
          <a:r>
            <a:rPr lang="fr-CA" noProof="0" dirty="0" smtClean="0"/>
            <a:t>Autres manifestations</a:t>
          </a:r>
          <a:endParaRPr lang="fr-CA" noProof="0" dirty="0"/>
        </a:p>
      </dgm:t>
    </dgm:pt>
    <dgm:pt modelId="{FCC49EB8-CD76-4FF5-A8B9-6098A905AADA}" type="parTrans" cxnId="{84FB8388-0F81-4B2A-9611-E509DE3BB5F2}">
      <dgm:prSet/>
      <dgm:spPr/>
      <dgm:t>
        <a:bodyPr/>
        <a:lstStyle/>
        <a:p>
          <a:endParaRPr lang="fr-CA"/>
        </a:p>
      </dgm:t>
    </dgm:pt>
    <dgm:pt modelId="{9EE5E2A8-5227-470C-9D2A-5DE9AD718414}" type="sibTrans" cxnId="{84FB8388-0F81-4B2A-9611-E509DE3BB5F2}">
      <dgm:prSet/>
      <dgm:spPr/>
      <dgm:t>
        <a:bodyPr/>
        <a:lstStyle/>
        <a:p>
          <a:endParaRPr lang="fr-CA"/>
        </a:p>
      </dgm:t>
    </dgm:pt>
    <dgm:pt modelId="{F5668D12-4215-4BCB-9BC9-9566D98E359D}">
      <dgm:prSet/>
      <dgm:spPr/>
      <dgm:t>
        <a:bodyPr/>
        <a:lstStyle/>
        <a:p>
          <a:r>
            <a:rPr lang="fr-CA" noProof="0" dirty="0" smtClean="0"/>
            <a:t>Hémoglobinurie macroscopique, atteinte tubulaire rénale</a:t>
          </a:r>
          <a:endParaRPr lang="fr-CA" noProof="0" dirty="0"/>
        </a:p>
      </dgm:t>
    </dgm:pt>
    <dgm:pt modelId="{21E1EAA2-CC5E-4849-B5BC-BA3A16BF0D36}" type="parTrans" cxnId="{0E5359F7-057B-4E85-B2C1-7FABA1E1AE3F}">
      <dgm:prSet/>
      <dgm:spPr/>
      <dgm:t>
        <a:bodyPr/>
        <a:lstStyle/>
        <a:p>
          <a:endParaRPr lang="fr-CA"/>
        </a:p>
      </dgm:t>
    </dgm:pt>
    <dgm:pt modelId="{A0CB3CF7-13FF-43B7-9A2A-9170783AA268}" type="sibTrans" cxnId="{0E5359F7-057B-4E85-B2C1-7FABA1E1AE3F}">
      <dgm:prSet/>
      <dgm:spPr/>
      <dgm:t>
        <a:bodyPr/>
        <a:lstStyle/>
        <a:p>
          <a:endParaRPr lang="fr-CA"/>
        </a:p>
      </dgm:t>
    </dgm:pt>
    <dgm:pt modelId="{825AF7FB-2D0A-41F4-9D29-C2742AAA1E51}" type="pres">
      <dgm:prSet presAssocID="{A120803F-BD6F-48DB-A5E5-789F9CE1104A}" presName="linear" presStyleCnt="0">
        <dgm:presLayoutVars>
          <dgm:animLvl val="lvl"/>
          <dgm:resizeHandles val="exact"/>
        </dgm:presLayoutVars>
      </dgm:prSet>
      <dgm:spPr/>
      <dgm:t>
        <a:bodyPr/>
        <a:lstStyle/>
        <a:p>
          <a:endParaRPr lang="en-US"/>
        </a:p>
      </dgm:t>
    </dgm:pt>
    <dgm:pt modelId="{C18280D3-0B66-4A34-AB98-645A8327284C}" type="pres">
      <dgm:prSet presAssocID="{B99755C7-9FBE-4E9B-AC72-E63BF5F76026}" presName="parentText" presStyleLbl="node1" presStyleIdx="0" presStyleCnt="4">
        <dgm:presLayoutVars>
          <dgm:chMax val="0"/>
          <dgm:bulletEnabled val="1"/>
        </dgm:presLayoutVars>
      </dgm:prSet>
      <dgm:spPr/>
      <dgm:t>
        <a:bodyPr/>
        <a:lstStyle/>
        <a:p>
          <a:endParaRPr lang="en-US"/>
        </a:p>
      </dgm:t>
    </dgm:pt>
    <dgm:pt modelId="{1C248F2B-EB30-4DF6-9187-95A91FFE3C76}" type="pres">
      <dgm:prSet presAssocID="{B99755C7-9FBE-4E9B-AC72-E63BF5F76026}" presName="childText" presStyleLbl="revTx" presStyleIdx="0" presStyleCnt="4">
        <dgm:presLayoutVars>
          <dgm:bulletEnabled val="1"/>
        </dgm:presLayoutVars>
      </dgm:prSet>
      <dgm:spPr/>
      <dgm:t>
        <a:bodyPr/>
        <a:lstStyle/>
        <a:p>
          <a:endParaRPr lang="en-US"/>
        </a:p>
      </dgm:t>
    </dgm:pt>
    <dgm:pt modelId="{EDDE3737-D978-4A79-AE9A-BFF1FA872C83}" type="pres">
      <dgm:prSet presAssocID="{6019770C-B800-4A3A-B802-A4B4CF676EE5}" presName="parentText" presStyleLbl="node1" presStyleIdx="1" presStyleCnt="4">
        <dgm:presLayoutVars>
          <dgm:chMax val="0"/>
          <dgm:bulletEnabled val="1"/>
        </dgm:presLayoutVars>
      </dgm:prSet>
      <dgm:spPr/>
      <dgm:t>
        <a:bodyPr/>
        <a:lstStyle/>
        <a:p>
          <a:endParaRPr lang="fr-CA"/>
        </a:p>
      </dgm:t>
    </dgm:pt>
    <dgm:pt modelId="{CD772C23-3754-4BF2-8935-42BC8DB569A9}" type="pres">
      <dgm:prSet presAssocID="{6019770C-B800-4A3A-B802-A4B4CF676EE5}" presName="childText" presStyleLbl="revTx" presStyleIdx="1" presStyleCnt="4">
        <dgm:presLayoutVars>
          <dgm:bulletEnabled val="1"/>
        </dgm:presLayoutVars>
      </dgm:prSet>
      <dgm:spPr/>
      <dgm:t>
        <a:bodyPr/>
        <a:lstStyle/>
        <a:p>
          <a:endParaRPr lang="fr-CA"/>
        </a:p>
      </dgm:t>
    </dgm:pt>
    <dgm:pt modelId="{D69DD9B0-9412-428F-AA64-02449299E1A1}" type="pres">
      <dgm:prSet presAssocID="{E2C0301B-95FC-4235-8F44-E59DAD0F58EB}" presName="parentText" presStyleLbl="node1" presStyleIdx="2" presStyleCnt="4">
        <dgm:presLayoutVars>
          <dgm:chMax val="0"/>
          <dgm:bulletEnabled val="1"/>
        </dgm:presLayoutVars>
      </dgm:prSet>
      <dgm:spPr/>
      <dgm:t>
        <a:bodyPr/>
        <a:lstStyle/>
        <a:p>
          <a:endParaRPr lang="fr-CA"/>
        </a:p>
      </dgm:t>
    </dgm:pt>
    <dgm:pt modelId="{7CEF3096-140F-4F90-9B56-C69FBCF11018}" type="pres">
      <dgm:prSet presAssocID="{E2C0301B-95FC-4235-8F44-E59DAD0F58EB}" presName="childText" presStyleLbl="revTx" presStyleIdx="2" presStyleCnt="4">
        <dgm:presLayoutVars>
          <dgm:bulletEnabled val="1"/>
        </dgm:presLayoutVars>
      </dgm:prSet>
      <dgm:spPr/>
      <dgm:t>
        <a:bodyPr/>
        <a:lstStyle/>
        <a:p>
          <a:endParaRPr lang="fr-CA"/>
        </a:p>
      </dgm:t>
    </dgm:pt>
    <dgm:pt modelId="{A0F859CA-3E91-4494-A4EE-8810FA611F5C}" type="pres">
      <dgm:prSet presAssocID="{C77CC651-1DFA-48D3-8325-68453AB2477F}" presName="parentText" presStyleLbl="node1" presStyleIdx="3" presStyleCnt="4">
        <dgm:presLayoutVars>
          <dgm:chMax val="0"/>
          <dgm:bulletEnabled val="1"/>
        </dgm:presLayoutVars>
      </dgm:prSet>
      <dgm:spPr/>
      <dgm:t>
        <a:bodyPr/>
        <a:lstStyle/>
        <a:p>
          <a:endParaRPr lang="fr-CA"/>
        </a:p>
      </dgm:t>
    </dgm:pt>
    <dgm:pt modelId="{51D89003-2288-40BF-B746-86BA74055E62}" type="pres">
      <dgm:prSet presAssocID="{C77CC651-1DFA-48D3-8325-68453AB2477F}" presName="childText" presStyleLbl="revTx" presStyleIdx="3" presStyleCnt="4">
        <dgm:presLayoutVars>
          <dgm:bulletEnabled val="1"/>
        </dgm:presLayoutVars>
      </dgm:prSet>
      <dgm:spPr/>
      <dgm:t>
        <a:bodyPr/>
        <a:lstStyle/>
        <a:p>
          <a:endParaRPr lang="fr-CA"/>
        </a:p>
      </dgm:t>
    </dgm:pt>
  </dgm:ptLst>
  <dgm:cxnLst>
    <dgm:cxn modelId="{4FB4BE32-E9DA-4CDF-AF9E-7FA0300DD064}" type="presOf" srcId="{B99755C7-9FBE-4E9B-AC72-E63BF5F76026}" destId="{C18280D3-0B66-4A34-AB98-645A8327284C}" srcOrd="0" destOrd="0" presId="urn:microsoft.com/office/officeart/2005/8/layout/vList2"/>
    <dgm:cxn modelId="{579A88BC-45A1-4873-A78D-C03D1A65C301}" type="presOf" srcId="{A120803F-BD6F-48DB-A5E5-789F9CE1104A}" destId="{825AF7FB-2D0A-41F4-9D29-C2742AAA1E51}" srcOrd="0" destOrd="0" presId="urn:microsoft.com/office/officeart/2005/8/layout/vList2"/>
    <dgm:cxn modelId="{9F6FDBFD-3EFA-4E42-B608-C6DBA225A0F4}" type="presOf" srcId="{D54C26F9-0615-4EEB-A039-F9D2179B7AF5}" destId="{CD772C23-3754-4BF2-8935-42BC8DB569A9}" srcOrd="0" destOrd="0" presId="urn:microsoft.com/office/officeart/2005/8/layout/vList2"/>
    <dgm:cxn modelId="{91E8DDF6-EC18-4043-AD66-A9BCD363ECD6}" srcId="{6019770C-B800-4A3A-B802-A4B4CF676EE5}" destId="{D54C26F9-0615-4EEB-A039-F9D2179B7AF5}" srcOrd="0" destOrd="0" parTransId="{FFAA3E5F-8725-4650-852C-10960B8690BC}" sibTransId="{EFBCA7D1-787B-4328-94FF-9AB3A9DC35EA}"/>
    <dgm:cxn modelId="{84FB8388-0F81-4B2A-9611-E509DE3BB5F2}" srcId="{A120803F-BD6F-48DB-A5E5-789F9CE1104A}" destId="{C77CC651-1DFA-48D3-8325-68453AB2477F}" srcOrd="3" destOrd="0" parTransId="{FCC49EB8-CD76-4FF5-A8B9-6098A905AADA}" sibTransId="{9EE5E2A8-5227-470C-9D2A-5DE9AD718414}"/>
    <dgm:cxn modelId="{D41E97DC-FF9B-4A97-BA0F-C38FEF716BD8}" srcId="{B99755C7-9FBE-4E9B-AC72-E63BF5F76026}" destId="{49EC69BD-7864-44E9-8BCC-67ED7D08FCA1}" srcOrd="0" destOrd="0" parTransId="{C604C994-EC47-4A24-BD32-2E40FD49D7BD}" sibTransId="{784735E5-673B-4AD8-B449-21E29DAF294A}"/>
    <dgm:cxn modelId="{36EBB4F7-9E9D-4A19-823C-414B34D19270}" type="presOf" srcId="{49EC69BD-7864-44E9-8BCC-67ED7D08FCA1}" destId="{1C248F2B-EB30-4DF6-9187-95A91FFE3C76}" srcOrd="0" destOrd="0" presId="urn:microsoft.com/office/officeart/2005/8/layout/vList2"/>
    <dgm:cxn modelId="{F1EF4601-B5D6-40F3-B574-BBE89D6AB63C}" srcId="{A120803F-BD6F-48DB-A5E5-789F9CE1104A}" destId="{E2C0301B-95FC-4235-8F44-E59DAD0F58EB}" srcOrd="2" destOrd="0" parTransId="{9FE833F4-76CA-4DDA-BCF1-1A058A4A0B4D}" sibTransId="{64EF574E-7407-4594-8769-C5692CFB7D34}"/>
    <dgm:cxn modelId="{ED0F0B18-CE73-49F4-B590-D55C9D45C5BA}" type="presOf" srcId="{42F17C19-499A-4283-9879-44FB343BA684}" destId="{7CEF3096-140F-4F90-9B56-C69FBCF11018}" srcOrd="0" destOrd="0" presId="urn:microsoft.com/office/officeart/2005/8/layout/vList2"/>
    <dgm:cxn modelId="{2D589656-325A-49F4-9E9B-755D01A16206}" type="presOf" srcId="{C77CC651-1DFA-48D3-8325-68453AB2477F}" destId="{A0F859CA-3E91-4494-A4EE-8810FA611F5C}" srcOrd="0" destOrd="0" presId="urn:microsoft.com/office/officeart/2005/8/layout/vList2"/>
    <dgm:cxn modelId="{6C38D34C-6968-4C58-BD96-40DAC2510A8C}" srcId="{A120803F-BD6F-48DB-A5E5-789F9CE1104A}" destId="{B99755C7-9FBE-4E9B-AC72-E63BF5F76026}" srcOrd="0" destOrd="0" parTransId="{FB8A168C-CEC6-4DF5-A5E9-51EA617F6BCD}" sibTransId="{BFB55542-4C9C-4600-BE2C-44318AE92126}"/>
    <dgm:cxn modelId="{876AD8E3-4123-45E8-BBE4-398A70EC5B22}" type="presOf" srcId="{6019770C-B800-4A3A-B802-A4B4CF676EE5}" destId="{EDDE3737-D978-4A79-AE9A-BFF1FA872C83}" srcOrd="0" destOrd="0" presId="urn:microsoft.com/office/officeart/2005/8/layout/vList2"/>
    <dgm:cxn modelId="{7F422FFB-28B9-4A7E-822E-E6CFEAA563BE}" srcId="{E2C0301B-95FC-4235-8F44-E59DAD0F58EB}" destId="{42F17C19-499A-4283-9879-44FB343BA684}" srcOrd="0" destOrd="0" parTransId="{B94F841D-10AF-4017-B875-F08C329CB3F9}" sibTransId="{0F8048AF-21C5-4844-B51D-6E439F46CC75}"/>
    <dgm:cxn modelId="{7A2491EE-5550-4058-9B0B-0E38E666FED9}" type="presOf" srcId="{E2C0301B-95FC-4235-8F44-E59DAD0F58EB}" destId="{D69DD9B0-9412-428F-AA64-02449299E1A1}" srcOrd="0" destOrd="0" presId="urn:microsoft.com/office/officeart/2005/8/layout/vList2"/>
    <dgm:cxn modelId="{0E5359F7-057B-4E85-B2C1-7FABA1E1AE3F}" srcId="{C77CC651-1DFA-48D3-8325-68453AB2477F}" destId="{F5668D12-4215-4BCB-9BC9-9566D98E359D}" srcOrd="0" destOrd="0" parTransId="{21E1EAA2-CC5E-4849-B5BC-BA3A16BF0D36}" sibTransId="{A0CB3CF7-13FF-43B7-9A2A-9170783AA268}"/>
    <dgm:cxn modelId="{10D62D89-3BC6-439E-B991-2C2849483BFD}" type="presOf" srcId="{F5668D12-4215-4BCB-9BC9-9566D98E359D}" destId="{51D89003-2288-40BF-B746-86BA74055E62}" srcOrd="0" destOrd="0" presId="urn:microsoft.com/office/officeart/2005/8/layout/vList2"/>
    <dgm:cxn modelId="{430DC079-EB31-419F-8174-017BDA73834A}" srcId="{A120803F-BD6F-48DB-A5E5-789F9CE1104A}" destId="{6019770C-B800-4A3A-B802-A4B4CF676EE5}" srcOrd="1" destOrd="0" parTransId="{AB4AFFA3-4B04-4088-8084-09B47BCBFC8A}" sibTransId="{F5911F35-AE7B-443B-BA0D-06C2E352F6AE}"/>
    <dgm:cxn modelId="{9441C8B1-A8FC-457B-A65C-3CF9194A755C}" type="presParOf" srcId="{825AF7FB-2D0A-41F4-9D29-C2742AAA1E51}" destId="{C18280D3-0B66-4A34-AB98-645A8327284C}" srcOrd="0" destOrd="0" presId="urn:microsoft.com/office/officeart/2005/8/layout/vList2"/>
    <dgm:cxn modelId="{5EC0DE62-CE19-40B9-A0BB-3041427C8ECD}" type="presParOf" srcId="{825AF7FB-2D0A-41F4-9D29-C2742AAA1E51}" destId="{1C248F2B-EB30-4DF6-9187-95A91FFE3C76}" srcOrd="1" destOrd="0" presId="urn:microsoft.com/office/officeart/2005/8/layout/vList2"/>
    <dgm:cxn modelId="{DC257E5D-4044-465F-8BF8-FE3210114B4F}" type="presParOf" srcId="{825AF7FB-2D0A-41F4-9D29-C2742AAA1E51}" destId="{EDDE3737-D978-4A79-AE9A-BFF1FA872C83}" srcOrd="2" destOrd="0" presId="urn:microsoft.com/office/officeart/2005/8/layout/vList2"/>
    <dgm:cxn modelId="{BE1D0C7F-BD7E-4640-B877-266D03A975D9}" type="presParOf" srcId="{825AF7FB-2D0A-41F4-9D29-C2742AAA1E51}" destId="{CD772C23-3754-4BF2-8935-42BC8DB569A9}" srcOrd="3" destOrd="0" presId="urn:microsoft.com/office/officeart/2005/8/layout/vList2"/>
    <dgm:cxn modelId="{8AF69970-4F12-455C-8CFE-33BA13A49C26}" type="presParOf" srcId="{825AF7FB-2D0A-41F4-9D29-C2742AAA1E51}" destId="{D69DD9B0-9412-428F-AA64-02449299E1A1}" srcOrd="4" destOrd="0" presId="urn:microsoft.com/office/officeart/2005/8/layout/vList2"/>
    <dgm:cxn modelId="{B6A034C1-4B62-4512-B7C1-369D0F501FC0}" type="presParOf" srcId="{825AF7FB-2D0A-41F4-9D29-C2742AAA1E51}" destId="{7CEF3096-140F-4F90-9B56-C69FBCF11018}" srcOrd="5" destOrd="0" presId="urn:microsoft.com/office/officeart/2005/8/layout/vList2"/>
    <dgm:cxn modelId="{311DF504-B8EE-4652-9D07-3A0D4927CF80}" type="presParOf" srcId="{825AF7FB-2D0A-41F4-9D29-C2742AAA1E51}" destId="{A0F859CA-3E91-4494-A4EE-8810FA611F5C}" srcOrd="6" destOrd="0" presId="urn:microsoft.com/office/officeart/2005/8/layout/vList2"/>
    <dgm:cxn modelId="{37941754-AAAB-40A1-8859-EA5C2FD247AB}" type="presParOf" srcId="{825AF7FB-2D0A-41F4-9D29-C2742AAA1E51}" destId="{51D89003-2288-40BF-B746-86BA74055E62}"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66B69-EA83-4E75-953D-D73B0C24D8C2}">
      <dsp:nvSpPr>
        <dsp:cNvPr id="0" name=""/>
        <dsp:cNvSpPr/>
      </dsp:nvSpPr>
      <dsp:spPr>
        <a:xfrm>
          <a:off x="28" y="36954"/>
          <a:ext cx="2741748" cy="979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fr-CA" sz="3400" kern="1200" noProof="0" dirty="0" smtClean="0"/>
            <a:t>Congénitaux </a:t>
          </a:r>
          <a:endParaRPr lang="fr-CA" sz="3400" kern="1200" noProof="0" dirty="0"/>
        </a:p>
      </dsp:txBody>
      <dsp:txXfrm>
        <a:off x="28" y="36954"/>
        <a:ext cx="2741748" cy="979200"/>
      </dsp:txXfrm>
    </dsp:sp>
    <dsp:sp modelId="{2C1C1ACC-0717-432A-9EF8-CEA0EDCE1618}">
      <dsp:nvSpPr>
        <dsp:cNvPr id="0" name=""/>
        <dsp:cNvSpPr/>
      </dsp:nvSpPr>
      <dsp:spPr>
        <a:xfrm>
          <a:off x="28" y="1016154"/>
          <a:ext cx="2741748" cy="260449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noProof="0" dirty="0" smtClean="0"/>
            <a:t>Anémie de Fanconi </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Anémie de Diamond- Blackfan</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Dyskératose congénitale </a:t>
          </a:r>
          <a:endParaRPr lang="fr-CA" sz="2000" kern="1200" noProof="0" dirty="0"/>
        </a:p>
      </dsp:txBody>
      <dsp:txXfrm>
        <a:off x="28" y="1016154"/>
        <a:ext cx="2741748" cy="2604490"/>
      </dsp:txXfrm>
    </dsp:sp>
    <dsp:sp modelId="{3FAD7F98-FC38-4936-8FCB-3132FD3F8B4E}">
      <dsp:nvSpPr>
        <dsp:cNvPr id="0" name=""/>
        <dsp:cNvSpPr/>
      </dsp:nvSpPr>
      <dsp:spPr>
        <a:xfrm>
          <a:off x="3125622" y="36954"/>
          <a:ext cx="2741748" cy="979200"/>
        </a:xfrm>
        <a:prstGeom prst="rect">
          <a:avLst/>
        </a:prstGeom>
        <a:solidFill>
          <a:schemeClr val="accent4">
            <a:hueOff val="-13003161"/>
            <a:satOff val="61689"/>
            <a:lumOff val="-13333"/>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fr-CA" sz="3400" kern="1200" noProof="0" dirty="0" smtClean="0"/>
            <a:t>Acquis </a:t>
          </a:r>
          <a:endParaRPr lang="fr-CA" sz="3400" kern="1200" noProof="0" dirty="0"/>
        </a:p>
      </dsp:txBody>
      <dsp:txXfrm>
        <a:off x="3125622" y="36954"/>
        <a:ext cx="2741748" cy="979200"/>
      </dsp:txXfrm>
    </dsp:sp>
    <dsp:sp modelId="{DEB14126-B4F3-4BDF-A8F2-34ECDBD3A50E}">
      <dsp:nvSpPr>
        <dsp:cNvPr id="0" name=""/>
        <dsp:cNvSpPr/>
      </dsp:nvSpPr>
      <dsp:spPr>
        <a:xfrm>
          <a:off x="3125622" y="1016154"/>
          <a:ext cx="2741748" cy="2604490"/>
        </a:xfrm>
        <a:prstGeom prst="rect">
          <a:avLst/>
        </a:prstGeom>
        <a:solidFill>
          <a:schemeClr val="accent4">
            <a:tint val="40000"/>
            <a:alpha val="90000"/>
            <a:hueOff val="-13592316"/>
            <a:satOff val="50119"/>
            <a:lumOff val="-323"/>
            <a:alphaOff val="0"/>
          </a:schemeClr>
        </a:solidFill>
        <a:ln w="25400" cap="flat" cmpd="sng" algn="ctr">
          <a:solidFill>
            <a:schemeClr val="accent4">
              <a:tint val="40000"/>
              <a:alpha val="90000"/>
              <a:hueOff val="-13592316"/>
              <a:satOff val="501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noProof="0" dirty="0" smtClean="0"/>
            <a:t>Anémie aplasique acquise </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Syndromes myélodysplasiques (SMD) </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Hémoglobinurie paroxystique nocturne (HPN) </a:t>
          </a:r>
          <a:endParaRPr lang="fr-CA" sz="2000" kern="1200" noProof="0" dirty="0"/>
        </a:p>
      </dsp:txBody>
      <dsp:txXfrm>
        <a:off x="3125622" y="1016154"/>
        <a:ext cx="2741748" cy="2604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3C2F3-7D2E-4EB4-9F1C-BDC04E9A2A87}">
      <dsp:nvSpPr>
        <dsp:cNvPr id="0" name=""/>
        <dsp:cNvSpPr/>
      </dsp:nvSpPr>
      <dsp:spPr>
        <a:xfrm>
          <a:off x="37" y="245700"/>
          <a:ext cx="3560712" cy="576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fr-CA" sz="2000" kern="1200" noProof="0" dirty="0" smtClean="0"/>
            <a:t>SMD </a:t>
          </a:r>
          <a:r>
            <a:rPr lang="fr-CA" sz="2000" i="1" kern="1200" noProof="0" dirty="0" smtClean="0"/>
            <a:t>de novo </a:t>
          </a:r>
          <a:endParaRPr lang="fr-CA" sz="2000" i="1" kern="1200" noProof="0" dirty="0"/>
        </a:p>
      </dsp:txBody>
      <dsp:txXfrm>
        <a:off x="37" y="245700"/>
        <a:ext cx="3560712" cy="576000"/>
      </dsp:txXfrm>
    </dsp:sp>
    <dsp:sp modelId="{7123C85F-E157-4391-A391-ED1FC3973D10}">
      <dsp:nvSpPr>
        <dsp:cNvPr id="0" name=""/>
        <dsp:cNvSpPr/>
      </dsp:nvSpPr>
      <dsp:spPr>
        <a:xfrm>
          <a:off x="37" y="821700"/>
          <a:ext cx="3560712" cy="373319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noProof="0" dirty="0" smtClean="0"/>
            <a:t>Idiopathique </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Exposition environnementale</a:t>
          </a:r>
          <a:endParaRPr lang="fr-CA" sz="2000" kern="1200" noProof="0" dirty="0"/>
        </a:p>
        <a:p>
          <a:pPr marL="457200" lvl="2" indent="-228600" algn="l" defTabSz="889000">
            <a:lnSpc>
              <a:spcPct val="90000"/>
            </a:lnSpc>
            <a:spcBef>
              <a:spcPct val="0"/>
            </a:spcBef>
            <a:spcAft>
              <a:spcPct val="15000"/>
            </a:spcAft>
            <a:buChar char="••"/>
          </a:pPr>
          <a:r>
            <a:rPr lang="fr-CA" sz="2000" kern="1200" noProof="0" dirty="0" smtClean="0"/>
            <a:t>Benzène, solvants, produits chimiques agricoles</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Tabagisme </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Troubles auto-immuns</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Maladies virales </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Anomalies génétiques héréditaires</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Autres maladies hématologiques bénignes </a:t>
          </a:r>
          <a:endParaRPr lang="fr-CA" sz="2000" kern="1200" noProof="0" dirty="0"/>
        </a:p>
      </dsp:txBody>
      <dsp:txXfrm>
        <a:off x="37" y="821700"/>
        <a:ext cx="3560712" cy="3733199"/>
      </dsp:txXfrm>
    </dsp:sp>
    <dsp:sp modelId="{32B45327-F665-4D64-8E5F-8DD0686BC2E0}">
      <dsp:nvSpPr>
        <dsp:cNvPr id="0" name=""/>
        <dsp:cNvSpPr/>
      </dsp:nvSpPr>
      <dsp:spPr>
        <a:xfrm>
          <a:off x="4059249" y="245700"/>
          <a:ext cx="3560712" cy="576000"/>
        </a:xfrm>
        <a:prstGeom prst="rect">
          <a:avLst/>
        </a:prstGeom>
        <a:solidFill>
          <a:schemeClr val="accent3">
            <a:hueOff val="674214"/>
            <a:satOff val="-26549"/>
            <a:lumOff val="12941"/>
            <a:alphaOff val="0"/>
          </a:schemeClr>
        </a:solidFill>
        <a:ln w="25400" cap="flat" cmpd="sng" algn="ctr">
          <a:solidFill>
            <a:schemeClr val="accent3">
              <a:hueOff val="674214"/>
              <a:satOff val="-26549"/>
              <a:lumOff val="1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fr-CA" sz="2000" kern="1200" noProof="0" dirty="0" smtClean="0"/>
            <a:t>SMD lié à un traitement</a:t>
          </a:r>
          <a:endParaRPr lang="fr-CA" sz="2000" kern="1200" noProof="0" dirty="0"/>
        </a:p>
      </dsp:txBody>
      <dsp:txXfrm>
        <a:off x="4059249" y="245700"/>
        <a:ext cx="3560712" cy="576000"/>
      </dsp:txXfrm>
    </dsp:sp>
    <dsp:sp modelId="{4AC70499-8C96-4E4C-AFA8-9CDC043DE93C}">
      <dsp:nvSpPr>
        <dsp:cNvPr id="0" name=""/>
        <dsp:cNvSpPr/>
      </dsp:nvSpPr>
      <dsp:spPr>
        <a:xfrm>
          <a:off x="4059249" y="821700"/>
          <a:ext cx="3560712" cy="3733199"/>
        </a:xfrm>
        <a:prstGeom prst="rect">
          <a:avLst/>
        </a:prstGeom>
        <a:solidFill>
          <a:schemeClr val="accent3">
            <a:tint val="40000"/>
            <a:alpha val="90000"/>
            <a:hueOff val="400608"/>
            <a:satOff val="-17658"/>
            <a:lumOff val="2309"/>
            <a:alphaOff val="0"/>
          </a:schemeClr>
        </a:solidFill>
        <a:ln w="25400" cap="flat" cmpd="sng" algn="ctr">
          <a:solidFill>
            <a:schemeClr val="accent3">
              <a:tint val="40000"/>
              <a:alpha val="90000"/>
              <a:hueOff val="400608"/>
              <a:satOff val="-17658"/>
              <a:lumOff val="23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noProof="0" dirty="0" smtClean="0"/>
            <a:t>Chimiothérapie</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Radiothérapie </a:t>
          </a:r>
          <a:endParaRPr lang="fr-CA" sz="2000" kern="1200" noProof="0" dirty="0"/>
        </a:p>
      </dsp:txBody>
      <dsp:txXfrm>
        <a:off x="4059249" y="821700"/>
        <a:ext cx="3560712" cy="3733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8ED48-F9F8-4319-A0CD-13013E89FE55}">
      <dsp:nvSpPr>
        <dsp:cNvPr id="0" name=""/>
        <dsp:cNvSpPr/>
      </dsp:nvSpPr>
      <dsp:spPr>
        <a:xfrm rot="5400000">
          <a:off x="4994020" y="-1918362"/>
          <a:ext cx="1100583" cy="5218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r-CA" sz="1300" kern="1200" noProof="0" dirty="0" smtClean="0"/>
            <a:t>Batterie de tests sanguins initiaux pour les SMD : </a:t>
          </a:r>
          <a:endParaRPr lang="fr-CA" sz="1300" kern="1200" noProof="0" dirty="0"/>
        </a:p>
        <a:p>
          <a:pPr marL="228600" lvl="2" indent="-114300" algn="l" defTabSz="577850">
            <a:lnSpc>
              <a:spcPct val="90000"/>
            </a:lnSpc>
            <a:spcBef>
              <a:spcPct val="0"/>
            </a:spcBef>
            <a:spcAft>
              <a:spcPct val="15000"/>
            </a:spcAft>
            <a:buChar char="••"/>
          </a:pPr>
          <a:r>
            <a:rPr lang="fr-CA" sz="1300" kern="1200" noProof="0" dirty="0" smtClean="0"/>
            <a:t>FSC, frottis sanguin, numération des réticulocytes, fer, capacité totale de fixation du fer, ferritine, taux de  LDH, taux d’ÉPO</a:t>
          </a:r>
          <a:endParaRPr lang="fr-CA" sz="1300" kern="1200" noProof="0" dirty="0"/>
        </a:p>
        <a:p>
          <a:pPr marL="114300" lvl="1" indent="-114300" algn="l" defTabSz="577850">
            <a:lnSpc>
              <a:spcPct val="90000"/>
            </a:lnSpc>
            <a:spcBef>
              <a:spcPct val="0"/>
            </a:spcBef>
            <a:spcAft>
              <a:spcPct val="15000"/>
            </a:spcAft>
            <a:buChar char="••"/>
          </a:pPr>
          <a:r>
            <a:rPr lang="fr-CA" sz="1300" kern="1200" noProof="0" dirty="0" smtClean="0"/>
            <a:t>Batterie de tests initiaux pour écarter d'autres causes de cytopénies </a:t>
          </a:r>
          <a:endParaRPr lang="fr-CA" sz="1300" kern="1200" noProof="0" dirty="0"/>
        </a:p>
      </dsp:txBody>
      <dsp:txXfrm rot="-5400000">
        <a:off x="2935224" y="194160"/>
        <a:ext cx="5164450" cy="993131"/>
      </dsp:txXfrm>
    </dsp:sp>
    <dsp:sp modelId="{4042FD62-11EE-4E28-8CEC-C7C71C8DFADC}">
      <dsp:nvSpPr>
        <dsp:cNvPr id="0" name=""/>
        <dsp:cNvSpPr/>
      </dsp:nvSpPr>
      <dsp:spPr>
        <a:xfrm>
          <a:off x="0" y="2860"/>
          <a:ext cx="2935224" cy="13757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CA" sz="2400" kern="1200" noProof="0" dirty="0" smtClean="0"/>
            <a:t>Analyses sanguines </a:t>
          </a:r>
          <a:endParaRPr lang="fr-CA" sz="2400" kern="1200" noProof="0" dirty="0"/>
        </a:p>
      </dsp:txBody>
      <dsp:txXfrm>
        <a:off x="67158" y="70018"/>
        <a:ext cx="2800908" cy="1241413"/>
      </dsp:txXfrm>
    </dsp:sp>
    <dsp:sp modelId="{0ED0652E-80C7-47D8-82A1-3A88E64A9457}">
      <dsp:nvSpPr>
        <dsp:cNvPr id="0" name=""/>
        <dsp:cNvSpPr/>
      </dsp:nvSpPr>
      <dsp:spPr>
        <a:xfrm rot="5400000">
          <a:off x="4994020" y="-473846"/>
          <a:ext cx="1100583" cy="5218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r-CA" sz="1300" kern="1200" noProof="0" dirty="0" smtClean="0"/>
            <a:t>Dysplasie affectant les globules rouges, les globules blancs et les plaquettes </a:t>
          </a:r>
          <a:endParaRPr lang="fr-CA" sz="1300" kern="1200" noProof="0" dirty="0"/>
        </a:p>
      </dsp:txBody>
      <dsp:txXfrm rot="-5400000">
        <a:off x="2935224" y="1638676"/>
        <a:ext cx="5164450" cy="993131"/>
      </dsp:txXfrm>
    </dsp:sp>
    <dsp:sp modelId="{A97F5143-6606-47D5-9D83-36353E6BD555}">
      <dsp:nvSpPr>
        <dsp:cNvPr id="0" name=""/>
        <dsp:cNvSpPr/>
      </dsp:nvSpPr>
      <dsp:spPr>
        <a:xfrm>
          <a:off x="0" y="1447376"/>
          <a:ext cx="2935224" cy="13757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noProof="0" dirty="0" smtClean="0"/>
            <a:t>Frottis de sang périphérique </a:t>
          </a:r>
          <a:endParaRPr lang="fr-CA" sz="2700" kern="1200" noProof="0" dirty="0"/>
        </a:p>
      </dsp:txBody>
      <dsp:txXfrm>
        <a:off x="67158" y="1514534"/>
        <a:ext cx="2800908" cy="1241413"/>
      </dsp:txXfrm>
    </dsp:sp>
    <dsp:sp modelId="{4B65DC76-1475-43CC-8EC3-7853DD31C360}">
      <dsp:nvSpPr>
        <dsp:cNvPr id="0" name=""/>
        <dsp:cNvSpPr/>
      </dsp:nvSpPr>
      <dsp:spPr>
        <a:xfrm rot="5400000">
          <a:off x="4994020" y="970670"/>
          <a:ext cx="1100583" cy="5218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r-CA" sz="1300" kern="1200" noProof="0" dirty="0" smtClean="0"/>
            <a:t>La ponction permettra d’évaluer la morphologie des précurseurs et des blastes hématopoïétiques et les anomalies cytogénétiques (identification de chromosomes anormaux (p. ex., del 5q-) et pronostic) </a:t>
          </a:r>
          <a:endParaRPr lang="fr-CA" sz="1300" kern="1200" noProof="0" dirty="0"/>
        </a:p>
        <a:p>
          <a:pPr marL="114300" lvl="1" indent="-114300" algn="l" defTabSz="577850">
            <a:lnSpc>
              <a:spcPct val="90000"/>
            </a:lnSpc>
            <a:spcBef>
              <a:spcPct val="0"/>
            </a:spcBef>
            <a:spcAft>
              <a:spcPct val="15000"/>
            </a:spcAft>
            <a:buChar char="••"/>
          </a:pPr>
          <a:r>
            <a:rPr lang="fr-CA" sz="1300" kern="1200" noProof="0" dirty="0" smtClean="0"/>
            <a:t>La biopsie montre la cellularité (moelle osseuse habituellement hyper-, parfois hypocellulaire dans les SMD) </a:t>
          </a:r>
          <a:endParaRPr lang="fr-CA" sz="1300" kern="1200" noProof="0" dirty="0"/>
        </a:p>
      </dsp:txBody>
      <dsp:txXfrm rot="-5400000">
        <a:off x="2935224" y="3083192"/>
        <a:ext cx="5164450" cy="993131"/>
      </dsp:txXfrm>
    </dsp:sp>
    <dsp:sp modelId="{1C6366DF-5728-42A7-90F8-4730111C543D}">
      <dsp:nvSpPr>
        <dsp:cNvPr id="0" name=""/>
        <dsp:cNvSpPr/>
      </dsp:nvSpPr>
      <dsp:spPr>
        <a:xfrm>
          <a:off x="0" y="2891893"/>
          <a:ext cx="2935224" cy="13757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noProof="0" dirty="0" smtClean="0"/>
            <a:t>Ponction et biopsie de moelle osseuse</a:t>
          </a:r>
          <a:endParaRPr lang="fr-CA" sz="2700" kern="1200" noProof="0" dirty="0"/>
        </a:p>
      </dsp:txBody>
      <dsp:txXfrm>
        <a:off x="67158" y="2959051"/>
        <a:ext cx="2800908" cy="1241413"/>
      </dsp:txXfrm>
    </dsp:sp>
    <dsp:sp modelId="{EE8D73C9-CD85-4341-A6DB-D8105CD995AD}">
      <dsp:nvSpPr>
        <dsp:cNvPr id="0" name=""/>
        <dsp:cNvSpPr/>
      </dsp:nvSpPr>
      <dsp:spPr>
        <a:xfrm rot="5400000">
          <a:off x="4994020" y="2415186"/>
          <a:ext cx="1100583" cy="5218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r-CA" sz="1300" kern="1200" noProof="0" dirty="0" smtClean="0"/>
            <a:t>Les observations peuvent donner une idée de la clonalité et de la présence d’un SMD </a:t>
          </a:r>
          <a:endParaRPr lang="fr-CA" sz="1300" kern="1200" noProof="0" dirty="0"/>
        </a:p>
        <a:p>
          <a:pPr marL="114300" lvl="1" indent="-114300" algn="l" defTabSz="577850">
            <a:lnSpc>
              <a:spcPct val="90000"/>
            </a:lnSpc>
            <a:spcBef>
              <a:spcPct val="0"/>
            </a:spcBef>
            <a:spcAft>
              <a:spcPct val="15000"/>
            </a:spcAft>
            <a:buChar char="••"/>
          </a:pPr>
          <a:r>
            <a:rPr lang="fr-CA" sz="1300" kern="1200" noProof="0" dirty="0" smtClean="0"/>
            <a:t>Utilisé particulièrement si la dysplasie est minime et que les tests cytogénétiques sont normaux</a:t>
          </a:r>
          <a:endParaRPr lang="fr-CA" sz="1300" kern="1200" noProof="0" dirty="0"/>
        </a:p>
      </dsp:txBody>
      <dsp:txXfrm rot="-5400000">
        <a:off x="2935224" y="4527708"/>
        <a:ext cx="5164450" cy="993131"/>
      </dsp:txXfrm>
    </dsp:sp>
    <dsp:sp modelId="{73C5DD88-E5C7-4763-9B5C-E5879438E56D}">
      <dsp:nvSpPr>
        <dsp:cNvPr id="0" name=""/>
        <dsp:cNvSpPr/>
      </dsp:nvSpPr>
      <dsp:spPr>
        <a:xfrm>
          <a:off x="0" y="4336409"/>
          <a:ext cx="2935224" cy="13757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noProof="0" dirty="0" smtClean="0"/>
            <a:t>Cytométrie en flux </a:t>
          </a:r>
          <a:endParaRPr lang="fr-CA" sz="2700" kern="1200" noProof="0" dirty="0"/>
        </a:p>
      </dsp:txBody>
      <dsp:txXfrm>
        <a:off x="67158" y="4403567"/>
        <a:ext cx="2800908" cy="1241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7821A-73A7-4D41-80DD-FAC043DB29AB}">
      <dsp:nvSpPr>
        <dsp:cNvPr id="0" name=""/>
        <dsp:cNvSpPr/>
      </dsp:nvSpPr>
      <dsp:spPr>
        <a:xfrm>
          <a:off x="2381" y="787559"/>
          <a:ext cx="2321718" cy="92868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fr-CA" sz="3400" kern="1200" noProof="0" dirty="0" smtClean="0"/>
            <a:t>Grave</a:t>
          </a:r>
          <a:endParaRPr lang="fr-CA" sz="3400" kern="1200" noProof="0" dirty="0"/>
        </a:p>
      </dsp:txBody>
      <dsp:txXfrm>
        <a:off x="2381" y="787559"/>
        <a:ext cx="2321718" cy="928687"/>
      </dsp:txXfrm>
    </dsp:sp>
    <dsp:sp modelId="{2F399BB6-9348-455D-8C7C-09E2B2003709}">
      <dsp:nvSpPr>
        <dsp:cNvPr id="0" name=""/>
        <dsp:cNvSpPr/>
      </dsp:nvSpPr>
      <dsp:spPr>
        <a:xfrm>
          <a:off x="2381" y="1716247"/>
          <a:ext cx="2321718" cy="229679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noProof="0" dirty="0" smtClean="0"/>
            <a:t>Présence de 2-3 paramètres : </a:t>
          </a:r>
          <a:endParaRPr lang="fr-CA" sz="1800" kern="1200" noProof="0" dirty="0"/>
        </a:p>
        <a:p>
          <a:pPr marL="171450" lvl="1" indent="-171450" algn="l" defTabSz="800100">
            <a:lnSpc>
              <a:spcPct val="90000"/>
            </a:lnSpc>
            <a:spcBef>
              <a:spcPct val="0"/>
            </a:spcBef>
            <a:spcAft>
              <a:spcPct val="15000"/>
            </a:spcAft>
            <a:buChar char="••"/>
          </a:pPr>
          <a:r>
            <a:rPr lang="fr-CA" sz="1800" kern="1200" noProof="0" dirty="0" smtClean="0"/>
            <a:t>NAN &lt; 0,5</a:t>
          </a:r>
          <a:endParaRPr lang="fr-CA" sz="1800" kern="1200" noProof="0" dirty="0"/>
        </a:p>
        <a:p>
          <a:pPr marL="171450" lvl="1" indent="-171450" algn="l" defTabSz="800100">
            <a:lnSpc>
              <a:spcPct val="90000"/>
            </a:lnSpc>
            <a:spcBef>
              <a:spcPct val="0"/>
            </a:spcBef>
            <a:spcAft>
              <a:spcPct val="15000"/>
            </a:spcAft>
            <a:buChar char="••"/>
          </a:pPr>
          <a:r>
            <a:rPr lang="fr-CA" sz="1800" kern="1200" noProof="0" dirty="0" smtClean="0"/>
            <a:t>Plaquettes &lt; 20</a:t>
          </a:r>
          <a:endParaRPr lang="fr-CA" sz="1800" kern="1200" noProof="0" dirty="0"/>
        </a:p>
        <a:p>
          <a:pPr marL="171450" lvl="1" indent="-171450" algn="l" defTabSz="800100">
            <a:lnSpc>
              <a:spcPct val="90000"/>
            </a:lnSpc>
            <a:spcBef>
              <a:spcPct val="0"/>
            </a:spcBef>
            <a:spcAft>
              <a:spcPct val="15000"/>
            </a:spcAft>
            <a:buChar char="••"/>
          </a:pPr>
          <a:r>
            <a:rPr lang="fr-CA" sz="1800" kern="1200" noProof="0" dirty="0" smtClean="0"/>
            <a:t>Réticulocytes &lt; 1 %</a:t>
          </a:r>
          <a:endParaRPr lang="fr-CA" sz="1800" kern="1200" noProof="0" dirty="0"/>
        </a:p>
      </dsp:txBody>
      <dsp:txXfrm>
        <a:off x="2381" y="1716247"/>
        <a:ext cx="2321718" cy="2296792"/>
      </dsp:txXfrm>
    </dsp:sp>
    <dsp:sp modelId="{45B31224-3F06-493A-B177-B754C2358139}">
      <dsp:nvSpPr>
        <dsp:cNvPr id="0" name=""/>
        <dsp:cNvSpPr/>
      </dsp:nvSpPr>
      <dsp:spPr>
        <a:xfrm>
          <a:off x="2649140" y="787559"/>
          <a:ext cx="2321718" cy="928687"/>
        </a:xfrm>
        <a:prstGeom prst="rect">
          <a:avLst/>
        </a:prstGeom>
        <a:solidFill>
          <a:schemeClr val="accent4">
            <a:hueOff val="-6501580"/>
            <a:satOff val="30845"/>
            <a:lumOff val="-6667"/>
            <a:alphaOff val="0"/>
          </a:schemeClr>
        </a:solidFill>
        <a:ln w="25400" cap="flat" cmpd="sng" algn="ctr">
          <a:solidFill>
            <a:schemeClr val="accent4">
              <a:hueOff val="-6501580"/>
              <a:satOff val="30845"/>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fr-CA" sz="3400" kern="1200" noProof="0" dirty="0" smtClean="0"/>
            <a:t>Très grave</a:t>
          </a:r>
          <a:endParaRPr lang="fr-CA" sz="3400" kern="1200" noProof="0" dirty="0"/>
        </a:p>
      </dsp:txBody>
      <dsp:txXfrm>
        <a:off x="2649140" y="787559"/>
        <a:ext cx="2321718" cy="928687"/>
      </dsp:txXfrm>
    </dsp:sp>
    <dsp:sp modelId="{AC5BAE43-F8DF-45C6-B137-13D1040BD5B5}">
      <dsp:nvSpPr>
        <dsp:cNvPr id="0" name=""/>
        <dsp:cNvSpPr/>
      </dsp:nvSpPr>
      <dsp:spPr>
        <a:xfrm>
          <a:off x="2649140" y="1716247"/>
          <a:ext cx="2321718" cy="2296792"/>
        </a:xfrm>
        <a:prstGeom prst="rect">
          <a:avLst/>
        </a:prstGeom>
        <a:solidFill>
          <a:schemeClr val="accent4">
            <a:tint val="40000"/>
            <a:alpha val="90000"/>
            <a:hueOff val="-6796158"/>
            <a:satOff val="25060"/>
            <a:lumOff val="-162"/>
            <a:alphaOff val="0"/>
          </a:schemeClr>
        </a:solidFill>
        <a:ln w="25400" cap="flat" cmpd="sng" algn="ctr">
          <a:solidFill>
            <a:schemeClr val="accent4">
              <a:tint val="40000"/>
              <a:alpha val="90000"/>
              <a:hueOff val="-6796158"/>
              <a:satOff val="25060"/>
              <a:lumOff val="-1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noProof="0" dirty="0" smtClean="0"/>
            <a:t>NAN &lt; 0,2</a:t>
          </a:r>
          <a:endParaRPr lang="fr-CA" sz="2000" kern="1200" noProof="0" dirty="0"/>
        </a:p>
      </dsp:txBody>
      <dsp:txXfrm>
        <a:off x="2649140" y="1716247"/>
        <a:ext cx="2321718" cy="2296792"/>
      </dsp:txXfrm>
    </dsp:sp>
    <dsp:sp modelId="{F26FA75F-DB85-4CAF-AAF7-CB4F5F05588D}">
      <dsp:nvSpPr>
        <dsp:cNvPr id="0" name=""/>
        <dsp:cNvSpPr/>
      </dsp:nvSpPr>
      <dsp:spPr>
        <a:xfrm>
          <a:off x="5295900" y="787559"/>
          <a:ext cx="2321718" cy="928687"/>
        </a:xfrm>
        <a:prstGeom prst="rect">
          <a:avLst/>
        </a:prstGeom>
        <a:solidFill>
          <a:schemeClr val="accent4">
            <a:hueOff val="-13003161"/>
            <a:satOff val="61689"/>
            <a:lumOff val="-13333"/>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fr-CA" sz="3400" kern="1200" noProof="0" dirty="0" smtClean="0"/>
            <a:t>Non grave </a:t>
          </a:r>
          <a:endParaRPr lang="fr-CA" sz="3400" kern="1200" noProof="0" dirty="0"/>
        </a:p>
      </dsp:txBody>
      <dsp:txXfrm>
        <a:off x="5295900" y="787559"/>
        <a:ext cx="2321718" cy="928687"/>
      </dsp:txXfrm>
    </dsp:sp>
    <dsp:sp modelId="{92590A64-CF54-42D5-A61D-DC6E49666F54}">
      <dsp:nvSpPr>
        <dsp:cNvPr id="0" name=""/>
        <dsp:cNvSpPr/>
      </dsp:nvSpPr>
      <dsp:spPr>
        <a:xfrm>
          <a:off x="5295900" y="1716247"/>
          <a:ext cx="2321718" cy="2296792"/>
        </a:xfrm>
        <a:prstGeom prst="rect">
          <a:avLst/>
        </a:prstGeom>
        <a:solidFill>
          <a:schemeClr val="accent4">
            <a:tint val="40000"/>
            <a:alpha val="90000"/>
            <a:hueOff val="-13592316"/>
            <a:satOff val="50119"/>
            <a:lumOff val="-323"/>
            <a:alphaOff val="0"/>
          </a:schemeClr>
        </a:solidFill>
        <a:ln w="25400" cap="flat" cmpd="sng" algn="ctr">
          <a:solidFill>
            <a:schemeClr val="accent4">
              <a:tint val="40000"/>
              <a:alpha val="90000"/>
              <a:hueOff val="-13592316"/>
              <a:satOff val="501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noProof="0" dirty="0" smtClean="0"/>
            <a:t>Critères ne correspondant pas à la catégorie grave</a:t>
          </a:r>
          <a:endParaRPr lang="fr-CA" sz="2000" kern="1200" noProof="0" dirty="0"/>
        </a:p>
        <a:p>
          <a:pPr marL="228600" lvl="1" indent="-228600" algn="l" defTabSz="889000">
            <a:lnSpc>
              <a:spcPct val="90000"/>
            </a:lnSpc>
            <a:spcBef>
              <a:spcPct val="0"/>
            </a:spcBef>
            <a:spcAft>
              <a:spcPct val="15000"/>
            </a:spcAft>
            <a:buChar char="••"/>
          </a:pPr>
          <a:r>
            <a:rPr lang="fr-CA" sz="2000" kern="1200" noProof="0" dirty="0" smtClean="0"/>
            <a:t>Pour être chronique, durée &gt; 3 mois</a:t>
          </a:r>
          <a:endParaRPr lang="fr-CA" sz="2000" kern="1200" noProof="0" dirty="0"/>
        </a:p>
      </dsp:txBody>
      <dsp:txXfrm>
        <a:off x="5295900" y="1716247"/>
        <a:ext cx="2321718" cy="2296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80385-FF5B-4198-8C6F-42B51ED50923}">
      <dsp:nvSpPr>
        <dsp:cNvPr id="0" name=""/>
        <dsp:cNvSpPr/>
      </dsp:nvSpPr>
      <dsp:spPr>
        <a:xfrm>
          <a:off x="1828799" y="50799"/>
          <a:ext cx="2438400" cy="24384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CA" sz="2000" kern="1200" noProof="0" dirty="0" smtClean="0"/>
            <a:t>Hémolyse</a:t>
          </a:r>
          <a:endParaRPr lang="fr-CA" sz="2000" kern="1200" noProof="0" dirty="0"/>
        </a:p>
      </dsp:txBody>
      <dsp:txXfrm>
        <a:off x="2153920" y="477519"/>
        <a:ext cx="1788160" cy="1097280"/>
      </dsp:txXfrm>
    </dsp:sp>
    <dsp:sp modelId="{1127D566-88D3-4AD4-99DE-1566E34237B3}">
      <dsp:nvSpPr>
        <dsp:cNvPr id="0" name=""/>
        <dsp:cNvSpPr/>
      </dsp:nvSpPr>
      <dsp:spPr>
        <a:xfrm>
          <a:off x="2708656" y="1574800"/>
          <a:ext cx="2438400" cy="2438400"/>
        </a:xfrm>
        <a:prstGeom prst="ellipse">
          <a:avLst/>
        </a:prstGeom>
        <a:solidFill>
          <a:schemeClr val="accent4">
            <a:alpha val="50000"/>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CA" sz="2000" kern="1200" noProof="0" dirty="0" smtClean="0"/>
            <a:t>Pancytopénie</a:t>
          </a:r>
          <a:endParaRPr lang="fr-CA" sz="2000" kern="1200" noProof="0" dirty="0"/>
        </a:p>
      </dsp:txBody>
      <dsp:txXfrm>
        <a:off x="3454400" y="2204720"/>
        <a:ext cx="1463040" cy="1341120"/>
      </dsp:txXfrm>
    </dsp:sp>
    <dsp:sp modelId="{58FE8538-AB1C-4B05-94D6-C517197BC184}">
      <dsp:nvSpPr>
        <dsp:cNvPr id="0" name=""/>
        <dsp:cNvSpPr/>
      </dsp:nvSpPr>
      <dsp:spPr>
        <a:xfrm>
          <a:off x="948943" y="1574800"/>
          <a:ext cx="2438400" cy="2438400"/>
        </a:xfrm>
        <a:prstGeom prst="ellipse">
          <a:avLst/>
        </a:prstGeom>
        <a:solidFill>
          <a:schemeClr val="accent4">
            <a:alpha val="50000"/>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CA" sz="2000" kern="1200" noProof="0" dirty="0" smtClean="0"/>
            <a:t>Thrombose veineuse</a:t>
          </a:r>
          <a:endParaRPr lang="fr-CA" sz="2000" kern="1200" noProof="0" dirty="0"/>
        </a:p>
      </dsp:txBody>
      <dsp:txXfrm>
        <a:off x="1178560" y="2204720"/>
        <a:ext cx="1463040" cy="1341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280D3-0B66-4A34-AB98-645A8327284C}">
      <dsp:nvSpPr>
        <dsp:cNvPr id="0" name=""/>
        <dsp:cNvSpPr/>
      </dsp:nvSpPr>
      <dsp:spPr>
        <a:xfrm>
          <a:off x="0" y="6869"/>
          <a:ext cx="7620000" cy="6715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CA" sz="2800" kern="1200" noProof="0" dirty="0" smtClean="0"/>
            <a:t>Anémie </a:t>
          </a:r>
          <a:endParaRPr lang="fr-CA" sz="2800" kern="1200" noProof="0" dirty="0"/>
        </a:p>
      </dsp:txBody>
      <dsp:txXfrm>
        <a:off x="32784" y="39653"/>
        <a:ext cx="7554432" cy="606012"/>
      </dsp:txXfrm>
    </dsp:sp>
    <dsp:sp modelId="{1C248F2B-EB30-4DF6-9187-95A91FFE3C76}">
      <dsp:nvSpPr>
        <dsp:cNvPr id="0" name=""/>
        <dsp:cNvSpPr/>
      </dsp:nvSpPr>
      <dsp:spPr>
        <a:xfrm>
          <a:off x="0" y="678449"/>
          <a:ext cx="76200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fr-CA" sz="2200" kern="1200" noProof="0" dirty="0" smtClean="0"/>
            <a:t>Résulte de l’hémolyse et de l’insuffisance médullaire </a:t>
          </a:r>
          <a:endParaRPr lang="fr-CA" sz="2200" kern="1200" noProof="0" dirty="0"/>
        </a:p>
      </dsp:txBody>
      <dsp:txXfrm>
        <a:off x="0" y="678449"/>
        <a:ext cx="7620000" cy="463680"/>
      </dsp:txXfrm>
    </dsp:sp>
    <dsp:sp modelId="{EDDE3737-D978-4A79-AE9A-BFF1FA872C83}">
      <dsp:nvSpPr>
        <dsp:cNvPr id="0" name=""/>
        <dsp:cNvSpPr/>
      </dsp:nvSpPr>
      <dsp:spPr>
        <a:xfrm>
          <a:off x="0" y="1142130"/>
          <a:ext cx="7620000" cy="671580"/>
        </a:xfrm>
        <a:prstGeom prst="roundRect">
          <a:avLst/>
        </a:prstGeom>
        <a:solidFill>
          <a:schemeClr val="accent4">
            <a:hueOff val="-4334387"/>
            <a:satOff val="20563"/>
            <a:lumOff val="-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CA" sz="2800" kern="1200" noProof="0" dirty="0" smtClean="0"/>
            <a:t>Thrombose </a:t>
          </a:r>
          <a:endParaRPr lang="fr-CA" sz="2800" kern="1200" noProof="0" dirty="0"/>
        </a:p>
      </dsp:txBody>
      <dsp:txXfrm>
        <a:off x="32784" y="1174914"/>
        <a:ext cx="7554432" cy="606012"/>
      </dsp:txXfrm>
    </dsp:sp>
    <dsp:sp modelId="{CD772C23-3754-4BF2-8935-42BC8DB569A9}">
      <dsp:nvSpPr>
        <dsp:cNvPr id="0" name=""/>
        <dsp:cNvSpPr/>
      </dsp:nvSpPr>
      <dsp:spPr>
        <a:xfrm>
          <a:off x="0" y="1813710"/>
          <a:ext cx="762000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fr-CA" sz="2200" kern="1200" noProof="0" dirty="0" smtClean="0"/>
            <a:t>Sites fréquents : intra-abdominale (hépatique, porte, mésentérique, splénique) et veines cérébrales avec thrombose de la veine hépatique (syndrome de Budd-Chiari) </a:t>
          </a:r>
          <a:endParaRPr lang="fr-CA" sz="2200" kern="1200" noProof="0" dirty="0"/>
        </a:p>
      </dsp:txBody>
      <dsp:txXfrm>
        <a:off x="0" y="1813710"/>
        <a:ext cx="7620000" cy="1014300"/>
      </dsp:txXfrm>
    </dsp:sp>
    <dsp:sp modelId="{D69DD9B0-9412-428F-AA64-02449299E1A1}">
      <dsp:nvSpPr>
        <dsp:cNvPr id="0" name=""/>
        <dsp:cNvSpPr/>
      </dsp:nvSpPr>
      <dsp:spPr>
        <a:xfrm>
          <a:off x="0" y="2828010"/>
          <a:ext cx="7620000" cy="671580"/>
        </a:xfrm>
        <a:prstGeom prst="roundRect">
          <a:avLst/>
        </a:prstGeom>
        <a:solidFill>
          <a:schemeClr val="accent4">
            <a:hueOff val="-8668774"/>
            <a:satOff val="41126"/>
            <a:lumOff val="-8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CA" sz="2800" kern="1200" noProof="0" dirty="0" smtClean="0"/>
            <a:t>Symptômes gastro-intestinaux</a:t>
          </a:r>
          <a:endParaRPr lang="fr-CA" sz="2800" kern="1200" noProof="0" dirty="0"/>
        </a:p>
      </dsp:txBody>
      <dsp:txXfrm>
        <a:off x="32784" y="2860794"/>
        <a:ext cx="7554432" cy="606012"/>
      </dsp:txXfrm>
    </dsp:sp>
    <dsp:sp modelId="{7CEF3096-140F-4F90-9B56-C69FBCF11018}">
      <dsp:nvSpPr>
        <dsp:cNvPr id="0" name=""/>
        <dsp:cNvSpPr/>
      </dsp:nvSpPr>
      <dsp:spPr>
        <a:xfrm>
          <a:off x="0" y="3499590"/>
          <a:ext cx="76200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fr-CA" sz="2200" kern="1200" noProof="0" dirty="0" smtClean="0"/>
            <a:t>Douleur abdominale, spasme œsophagien, dysphagie</a:t>
          </a:r>
          <a:endParaRPr lang="fr-CA" sz="2200" kern="1200" noProof="0" dirty="0"/>
        </a:p>
      </dsp:txBody>
      <dsp:txXfrm>
        <a:off x="0" y="3499590"/>
        <a:ext cx="7620000" cy="463680"/>
      </dsp:txXfrm>
    </dsp:sp>
    <dsp:sp modelId="{A0F859CA-3E91-4494-A4EE-8810FA611F5C}">
      <dsp:nvSpPr>
        <dsp:cNvPr id="0" name=""/>
        <dsp:cNvSpPr/>
      </dsp:nvSpPr>
      <dsp:spPr>
        <a:xfrm>
          <a:off x="0" y="3963270"/>
          <a:ext cx="7620000" cy="671580"/>
        </a:xfrm>
        <a:prstGeom prst="round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CA" sz="2800" kern="1200" noProof="0" dirty="0" smtClean="0"/>
            <a:t>Autres manifestations</a:t>
          </a:r>
          <a:endParaRPr lang="fr-CA" sz="2800" kern="1200" noProof="0" dirty="0"/>
        </a:p>
      </dsp:txBody>
      <dsp:txXfrm>
        <a:off x="32784" y="3996054"/>
        <a:ext cx="7554432" cy="606012"/>
      </dsp:txXfrm>
    </dsp:sp>
    <dsp:sp modelId="{51D89003-2288-40BF-B746-86BA74055E62}">
      <dsp:nvSpPr>
        <dsp:cNvPr id="0" name=""/>
        <dsp:cNvSpPr/>
      </dsp:nvSpPr>
      <dsp:spPr>
        <a:xfrm>
          <a:off x="0" y="4634850"/>
          <a:ext cx="76200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fr-CA" sz="2200" kern="1200" noProof="0" dirty="0" smtClean="0"/>
            <a:t>Hémoglobinurie macroscopique, atteinte tubulaire rénale</a:t>
          </a:r>
          <a:endParaRPr lang="fr-CA" sz="2200" kern="1200" noProof="0" dirty="0"/>
        </a:p>
      </dsp:txBody>
      <dsp:txXfrm>
        <a:off x="0" y="4634850"/>
        <a:ext cx="7620000"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1B06D-E143-4B3D-A1C9-E94632529D3D}" type="datetimeFigureOut">
              <a:rPr lang="en-US" smtClean="0"/>
              <a:pPr/>
              <a:t>12/11/2018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EB3DB-223D-479E-836B-12E5624B9F22}" type="slidenum">
              <a:rPr lang="en-US" smtClean="0"/>
              <a:pPr/>
              <a:t>‹#›</a:t>
            </a:fld>
            <a:endParaRPr lang="en-US"/>
          </a:p>
        </p:txBody>
      </p:sp>
    </p:spTree>
    <p:extLst>
      <p:ext uri="{BB962C8B-B14F-4D97-AF65-F5344CB8AC3E}">
        <p14:creationId xmlns:p14="http://schemas.microsoft.com/office/powerpoint/2010/main" val="119729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labtestsonline.org/glossary/cerebrospinal" TargetMode="External"/><Relationship Id="rId13" Type="http://schemas.openxmlformats.org/officeDocument/2006/relationships/hyperlink" Target="https://labtestsonline.org/glossary/prognosis" TargetMode="External"/><Relationship Id="rId18" Type="http://schemas.openxmlformats.org/officeDocument/2006/relationships/hyperlink" Target="https://labtestsonline.org/understanding/conditions/leukemia" TargetMode="External"/><Relationship Id="rId3" Type="http://schemas.openxmlformats.org/officeDocument/2006/relationships/hyperlink" Target="https://labtestsonline.org/glossary/enzyme" TargetMode="External"/><Relationship Id="rId7" Type="http://schemas.openxmlformats.org/officeDocument/2006/relationships/hyperlink" Target="https://labtestsonline.org/glossary/tissue" TargetMode="External"/><Relationship Id="rId12" Type="http://schemas.openxmlformats.org/officeDocument/2006/relationships/hyperlink" Target="https://labtestsonline.org/understanding/conditions/anemia" TargetMode="External"/><Relationship Id="rId17" Type="http://schemas.openxmlformats.org/officeDocument/2006/relationships/hyperlink" Target="https://labtestsonline.org/understanding/conditions/lymphoma" TargetMode="External"/><Relationship Id="rId2" Type="http://schemas.openxmlformats.org/officeDocument/2006/relationships/slide" Target="../slides/slide18.xml"/><Relationship Id="rId16" Type="http://schemas.openxmlformats.org/officeDocument/2006/relationships/hyperlink" Target="https://labtestsonline.org/understanding/conditions/ovarian" TargetMode="External"/><Relationship Id="rId1" Type="http://schemas.openxmlformats.org/officeDocument/2006/relationships/notesMaster" Target="../notesMasters/notesMaster1.xml"/><Relationship Id="rId6" Type="http://schemas.openxmlformats.org/officeDocument/2006/relationships/hyperlink" Target="https://labtestsonline.org/glossary/plasma" TargetMode="External"/><Relationship Id="rId11" Type="http://schemas.openxmlformats.org/officeDocument/2006/relationships/hyperlink" Target="https://labtestsonline.org/glossary/chronic" TargetMode="External"/><Relationship Id="rId5" Type="http://schemas.openxmlformats.org/officeDocument/2006/relationships/hyperlink" Target="https://labtestsonline.org/glossary/serum" TargetMode="External"/><Relationship Id="rId15" Type="http://schemas.openxmlformats.org/officeDocument/2006/relationships/hyperlink" Target="https://labtestsonline.org/understanding/conditions/testicular" TargetMode="External"/><Relationship Id="rId10" Type="http://schemas.openxmlformats.org/officeDocument/2006/relationships/hyperlink" Target="https://labtestsonline.org/glossary/acute" TargetMode="External"/><Relationship Id="rId19" Type="http://schemas.openxmlformats.org/officeDocument/2006/relationships/hyperlink" Target="https://labtestsonline.org/understanding/conditions/melanoma" TargetMode="External"/><Relationship Id="rId4" Type="http://schemas.openxmlformats.org/officeDocument/2006/relationships/hyperlink" Target="https://labtestsonline.org/glossary/bacterium" TargetMode="External"/><Relationship Id="rId9" Type="http://schemas.openxmlformats.org/officeDocument/2006/relationships/hyperlink" Target="https://labtestsonline.org/understanding/analytes/pleural" TargetMode="External"/><Relationship Id="rId14" Type="http://schemas.openxmlformats.org/officeDocument/2006/relationships/hyperlink" Target="https://labtestsonline.org/glossary/germ-cel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cbi.nlm.nih.gov/pmc/articles/PMC3402209/figure/F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AB8EB3DB-223D-479E-836B-12E5624B9F22}" type="slidenum">
              <a:rPr lang="en-US" smtClean="0"/>
              <a:pPr/>
              <a:t>3</a:t>
            </a:fld>
            <a:endParaRPr lang="en-US" dirty="0"/>
          </a:p>
        </p:txBody>
      </p:sp>
    </p:spTree>
    <p:extLst>
      <p:ext uri="{BB962C8B-B14F-4D97-AF65-F5344CB8AC3E}">
        <p14:creationId xmlns:p14="http://schemas.microsoft.com/office/powerpoint/2010/main" val="244922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noProof="0" dirty="0" smtClean="0"/>
              <a:t>L’âge</a:t>
            </a:r>
            <a:r>
              <a:rPr lang="fr-CA" sz="1200" b="0" i="0" kern="1200" baseline="0" noProof="0" dirty="0" smtClean="0">
                <a:solidFill>
                  <a:schemeClr val="tx1"/>
                </a:solidFill>
                <a:latin typeface="+mn-lt"/>
                <a:ea typeface="+mn-ea"/>
                <a:cs typeface="+mn-cs"/>
              </a:rPr>
              <a:t>, le statut fonctionnel, les taux de ferritine sérique, de lactate déshydrogénase et de bêta-2</a:t>
            </a:r>
            <a:r>
              <a:rPr lang="fr-CA" noProof="0" dirty="0" smtClean="0"/>
              <a:t> </a:t>
            </a:r>
            <a:r>
              <a:rPr lang="fr-CA" sz="1200" b="0" i="0" kern="1200" baseline="0" noProof="0" dirty="0" smtClean="0">
                <a:solidFill>
                  <a:schemeClr val="tx1"/>
                </a:solidFill>
                <a:latin typeface="+mn-lt"/>
                <a:ea typeface="+mn-ea"/>
                <a:cs typeface="+mn-cs"/>
              </a:rPr>
              <a:t>microglobuline</a:t>
            </a:r>
            <a:r>
              <a:rPr lang="fr-CA" noProof="0" dirty="0" smtClean="0"/>
              <a:t> offrent des renseignement</a:t>
            </a:r>
            <a:r>
              <a:rPr lang="fr-CA" baseline="0" noProof="0" dirty="0" smtClean="0"/>
              <a:t>s </a:t>
            </a:r>
            <a:r>
              <a:rPr lang="fr-CA" sz="1200" b="0" i="0" kern="1200" baseline="0" noProof="0" dirty="0" smtClean="0">
                <a:solidFill>
                  <a:schemeClr val="tx1"/>
                </a:solidFill>
                <a:latin typeface="+mn-lt"/>
                <a:ea typeface="+mn-ea"/>
                <a:cs typeface="+mn-cs"/>
              </a:rPr>
              <a:t>pronostiques additionnels</a:t>
            </a:r>
            <a:endParaRPr lang="fr-CA" noProof="0"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1324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endParaRPr lang="fr-CA" dirty="0" smtClean="0"/>
          </a:p>
          <a:p>
            <a:pPr marL="0" algn="l" rtl="0" eaLnBrk="1" latinLnBrk="0" hangingPunct="1">
              <a:spcBef>
                <a:spcPts val="0"/>
              </a:spcBef>
              <a:spcAft>
                <a:spcPts val="0"/>
              </a:spcAft>
            </a:pPr>
            <a:r>
              <a:rPr lang="fr-CA" sz="1200" kern="1200" dirty="0" smtClean="0">
                <a:solidFill>
                  <a:schemeClr val="tx1"/>
                </a:solidFill>
                <a:latin typeface="+mn-lt"/>
                <a:ea typeface="+mn-ea"/>
                <a:cs typeface="+mn-cs"/>
              </a:rPr>
              <a:t>Objectif</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du</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traitement</a:t>
            </a:r>
            <a:r>
              <a:rPr lang="fr-CA" dirty="0" smtClean="0"/>
              <a:t> </a:t>
            </a:r>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Réduire les cytopénies</a:t>
            </a:r>
            <a:r>
              <a:rPr lang="fr-CA" dirty="0" smtClean="0"/>
              <a:t> </a:t>
            </a:r>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Maintenir la qualité de vie</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Prévenir la morbidité</a:t>
            </a:r>
            <a:r>
              <a:rPr lang="fr-CA" dirty="0" smtClean="0"/>
              <a:t> </a:t>
            </a:r>
            <a:r>
              <a:rPr lang="fr-CA" sz="1200" kern="1200" dirty="0" smtClean="0">
                <a:solidFill>
                  <a:schemeClr val="tx1"/>
                </a:solidFill>
                <a:latin typeface="+mn-lt"/>
                <a:ea typeface="+mn-ea"/>
                <a:cs typeface="+mn-cs"/>
              </a:rPr>
              <a:t>et la</a:t>
            </a:r>
            <a:r>
              <a:rPr lang="fr-CA" dirty="0" smtClean="0"/>
              <a:t> </a:t>
            </a:r>
            <a:r>
              <a:rPr lang="fr-CA" sz="1200" kern="1200" dirty="0" smtClean="0">
                <a:solidFill>
                  <a:schemeClr val="tx1"/>
                </a:solidFill>
                <a:latin typeface="+mn-lt"/>
                <a:ea typeface="+mn-ea"/>
                <a:cs typeface="+mn-cs"/>
              </a:rPr>
              <a:t>mortalité associées aux transfusions de culots</a:t>
            </a:r>
            <a:r>
              <a:rPr lang="fr-CA" sz="1200" kern="1200" baseline="0" dirty="0" smtClean="0">
                <a:solidFill>
                  <a:schemeClr val="tx1"/>
                </a:solidFill>
                <a:latin typeface="+mn-lt"/>
                <a:ea typeface="+mn-ea"/>
                <a:cs typeface="+mn-cs"/>
              </a:rPr>
              <a:t> globulaires et à la </a:t>
            </a:r>
            <a:r>
              <a:rPr lang="fr-CA" sz="1200" kern="1200" dirty="0" smtClean="0">
                <a:solidFill>
                  <a:schemeClr val="tx1"/>
                </a:solidFill>
                <a:latin typeface="+mn-lt"/>
                <a:ea typeface="+mn-ea"/>
                <a:cs typeface="+mn-cs"/>
              </a:rPr>
              <a:t>surcharge ferrique</a:t>
            </a:r>
            <a:r>
              <a:rPr lang="fr-CA" dirty="0" smtClean="0"/>
              <a:t> </a:t>
            </a:r>
          </a:p>
          <a:p>
            <a:pPr marL="0" algn="l" rtl="0" eaLnBrk="1" latinLnBrk="0" hangingPunct="1">
              <a:spcBef>
                <a:spcPts val="0"/>
              </a:spcBef>
              <a:spcAft>
                <a:spcPts val="0"/>
              </a:spcAft>
            </a:pPr>
            <a:r>
              <a:rPr lang="fr-CA" sz="1200" kern="1200" dirty="0" smtClean="0">
                <a:solidFill>
                  <a:schemeClr val="tx1"/>
                </a:solidFill>
                <a:latin typeface="+mn-lt"/>
                <a:ea typeface="+mn-ea"/>
                <a:cs typeface="+mn-cs"/>
              </a:rPr>
              <a:t>Pour les patients</a:t>
            </a:r>
            <a:r>
              <a:rPr lang="fr-CA" dirty="0" smtClean="0"/>
              <a:t> </a:t>
            </a:r>
            <a:r>
              <a:rPr lang="fr-CA" sz="1200" b="1" kern="1200" dirty="0" smtClean="0">
                <a:solidFill>
                  <a:schemeClr val="tx1"/>
                </a:solidFill>
                <a:latin typeface="+mn-lt"/>
                <a:ea typeface="+mn-ea"/>
                <a:cs typeface="+mn-cs"/>
              </a:rPr>
              <a:t>asymptomatiques</a:t>
            </a:r>
            <a:r>
              <a:rPr lang="fr-CA" sz="1200" b="0" kern="1200" dirty="0" smtClean="0">
                <a:solidFill>
                  <a:schemeClr val="tx1"/>
                </a:solidFill>
                <a:latin typeface="+mn-lt"/>
                <a:ea typeface="+mn-ea"/>
                <a:cs typeface="+mn-cs"/>
              </a:rPr>
              <a:t>,</a:t>
            </a:r>
            <a:r>
              <a:rPr lang="fr-CA" sz="1200" b="1" kern="1200" baseline="0" dirty="0" smtClean="0">
                <a:solidFill>
                  <a:schemeClr val="tx1"/>
                </a:solidFill>
                <a:latin typeface="+mn-lt"/>
                <a:ea typeface="+mn-ea"/>
                <a:cs typeface="+mn-cs"/>
              </a:rPr>
              <a:t> </a:t>
            </a:r>
            <a:r>
              <a:rPr lang="fr-CA" sz="1200" b="0" kern="1200" dirty="0" smtClean="0">
                <a:solidFill>
                  <a:schemeClr val="tx1"/>
                </a:solidFill>
                <a:latin typeface="+mn-lt"/>
                <a:ea typeface="+mn-ea"/>
                <a:cs typeface="+mn-cs"/>
              </a:rPr>
              <a:t>attente</a:t>
            </a:r>
            <a:r>
              <a:rPr lang="fr-CA" sz="1200" b="0" kern="1200" baseline="0" dirty="0" smtClean="0">
                <a:solidFill>
                  <a:schemeClr val="tx1"/>
                </a:solidFill>
                <a:latin typeface="+mn-lt"/>
                <a:ea typeface="+mn-ea"/>
                <a:cs typeface="+mn-cs"/>
              </a:rPr>
              <a:t> vigilante et contrôle tous les </a:t>
            </a:r>
            <a:r>
              <a:rPr lang="fr-CA" sz="1200" kern="1200" dirty="0" smtClean="0">
                <a:solidFill>
                  <a:schemeClr val="tx1"/>
                </a:solidFill>
                <a:latin typeface="+mn-lt"/>
                <a:ea typeface="+mn-ea"/>
                <a:cs typeface="+mn-cs"/>
              </a:rPr>
              <a:t>3</a:t>
            </a:r>
            <a:r>
              <a:rPr lang="fr-CA" sz="1200" kern="1200" baseline="0" dirty="0" smtClean="0">
                <a:solidFill>
                  <a:schemeClr val="tx1"/>
                </a:solidFill>
                <a:latin typeface="+mn-lt"/>
                <a:ea typeface="+mn-ea"/>
                <a:cs typeface="+mn-cs"/>
              </a:rPr>
              <a:t> à </a:t>
            </a:r>
            <a:r>
              <a:rPr lang="fr-CA" sz="1200" kern="1200" dirty="0" smtClean="0">
                <a:solidFill>
                  <a:schemeClr val="tx1"/>
                </a:solidFill>
                <a:latin typeface="+mn-lt"/>
                <a:ea typeface="+mn-ea"/>
                <a:cs typeface="+mn-cs"/>
              </a:rPr>
              <a:t>6</a:t>
            </a:r>
            <a:r>
              <a:rPr lang="fr-CA" dirty="0" smtClean="0"/>
              <a:t> </a:t>
            </a:r>
            <a:r>
              <a:rPr lang="fr-CA" sz="1200" kern="1200" dirty="0" smtClean="0">
                <a:solidFill>
                  <a:schemeClr val="tx1"/>
                </a:solidFill>
                <a:latin typeface="+mn-lt"/>
                <a:ea typeface="+mn-ea"/>
                <a:cs typeface="+mn-cs"/>
              </a:rPr>
              <a:t>mois</a:t>
            </a:r>
            <a:r>
              <a:rPr lang="fr-CA" dirty="0" smtClean="0"/>
              <a:t> </a:t>
            </a:r>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Antécédents</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cliniques,</a:t>
            </a:r>
            <a:r>
              <a:rPr lang="fr-CA" dirty="0" smtClean="0"/>
              <a:t> </a:t>
            </a:r>
            <a:r>
              <a:rPr lang="fr-CA" sz="1200" kern="1200" dirty="0" smtClean="0">
                <a:solidFill>
                  <a:schemeClr val="tx1"/>
                </a:solidFill>
                <a:latin typeface="+mn-lt"/>
                <a:ea typeface="+mn-ea"/>
                <a:cs typeface="+mn-cs"/>
              </a:rPr>
              <a:t>signes et symptômes d’infection,</a:t>
            </a:r>
            <a:r>
              <a:rPr lang="fr-CA" dirty="0" smtClean="0"/>
              <a:t> </a:t>
            </a:r>
            <a:r>
              <a:rPr lang="fr-CA" sz="1200" kern="1200" dirty="0" smtClean="0">
                <a:solidFill>
                  <a:schemeClr val="tx1"/>
                </a:solidFill>
                <a:latin typeface="+mn-lt"/>
                <a:ea typeface="+mn-ea"/>
                <a:cs typeface="+mn-cs"/>
              </a:rPr>
              <a:t>saignements, anémie, FSC,</a:t>
            </a:r>
            <a:r>
              <a:rPr lang="fr-CA" dirty="0" smtClean="0"/>
              <a:t> </a:t>
            </a:r>
            <a:r>
              <a:rPr lang="fr-CA" sz="1200" kern="1200" dirty="0" smtClean="0">
                <a:solidFill>
                  <a:schemeClr val="tx1"/>
                </a:solidFill>
                <a:latin typeface="+mn-lt"/>
                <a:ea typeface="+mn-ea"/>
                <a:cs typeface="+mn-cs"/>
              </a:rPr>
              <a:t>frottis sanguin, LDH,</a:t>
            </a:r>
            <a:r>
              <a:rPr lang="fr-CA" dirty="0" smtClean="0"/>
              <a:t> </a:t>
            </a:r>
            <a:r>
              <a:rPr lang="fr-CA" sz="1200" kern="1200" dirty="0" smtClean="0">
                <a:solidFill>
                  <a:schemeClr val="tx1"/>
                </a:solidFill>
                <a:latin typeface="+mn-lt"/>
                <a:ea typeface="+mn-ea"/>
                <a:cs typeface="+mn-cs"/>
              </a:rPr>
              <a:t>biochimie, ferritine et saturation de la transferrine</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En cas de changements et de traitements au-delà des soins de soutien, biopsie de la moelle osseuse</a:t>
            </a:r>
            <a:endParaRPr lang="fr-CA" dirty="0" smtClean="0"/>
          </a:p>
          <a:p>
            <a:pPr marL="0" algn="l" rtl="0" eaLnBrk="1" latinLnBrk="0" hangingPunct="1">
              <a:spcBef>
                <a:spcPts val="0"/>
              </a:spcBef>
              <a:spcAft>
                <a:spcPts val="0"/>
              </a:spcAft>
            </a:pPr>
            <a:r>
              <a:rPr lang="fr-CA" sz="1200" b="1" kern="1200" dirty="0" smtClean="0">
                <a:solidFill>
                  <a:schemeClr val="tx1"/>
                </a:solidFill>
                <a:latin typeface="+mn-lt"/>
                <a:ea typeface="+mn-ea"/>
                <a:cs typeface="+mn-cs"/>
              </a:rPr>
              <a:t>Options pour le traitement des symptômes</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Médicaments</a:t>
            </a:r>
            <a:r>
              <a:rPr lang="fr-CA" dirty="0" smtClean="0"/>
              <a:t> </a:t>
            </a:r>
            <a:r>
              <a:rPr lang="fr-CA" sz="1200" kern="1200" dirty="0" smtClean="0">
                <a:solidFill>
                  <a:schemeClr val="tx1"/>
                </a:solidFill>
                <a:latin typeface="+mn-lt"/>
                <a:ea typeface="+mn-ea"/>
                <a:cs typeface="+mn-cs"/>
              </a:rPr>
              <a:t>pour l'anémie (ASÉ,</a:t>
            </a:r>
            <a:r>
              <a:rPr lang="fr-CA" dirty="0" smtClean="0"/>
              <a:t> </a:t>
            </a:r>
            <a:r>
              <a:rPr lang="fr-CA" sz="1200" kern="1200" dirty="0" smtClean="0">
                <a:solidFill>
                  <a:schemeClr val="tx1"/>
                </a:solidFill>
                <a:latin typeface="+mn-lt"/>
                <a:ea typeface="+mn-ea"/>
                <a:cs typeface="+mn-cs"/>
              </a:rPr>
              <a:t>lénalidomide), neutropénie (antibiotiques, GCSF),</a:t>
            </a:r>
            <a:r>
              <a:rPr lang="fr-CA" dirty="0" smtClean="0"/>
              <a:t> </a:t>
            </a:r>
            <a:r>
              <a:rPr lang="fr-CA" sz="1200" kern="1200" dirty="0" smtClean="0">
                <a:solidFill>
                  <a:schemeClr val="tx1"/>
                </a:solidFill>
                <a:latin typeface="+mn-lt"/>
                <a:ea typeface="+mn-ea"/>
                <a:cs typeface="+mn-cs"/>
              </a:rPr>
              <a:t>thrombocytopénie</a:t>
            </a:r>
            <a:r>
              <a:rPr lang="fr-CA" dirty="0" smtClean="0"/>
              <a:t> </a:t>
            </a:r>
            <a:r>
              <a:rPr lang="fr-CA" sz="1200" kern="1200" dirty="0" smtClean="0">
                <a:solidFill>
                  <a:schemeClr val="tx1"/>
                </a:solidFill>
                <a:latin typeface="+mn-lt"/>
                <a:ea typeface="+mn-ea"/>
                <a:cs typeface="+mn-cs"/>
              </a:rPr>
              <a:t>(antifibrinolytiques)</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Traitement immunodépresseur</a:t>
            </a:r>
            <a:r>
              <a:rPr lang="fr-CA" dirty="0" smtClean="0"/>
              <a:t> </a:t>
            </a:r>
            <a:r>
              <a:rPr lang="fr-CA" sz="1200" kern="1200" dirty="0" smtClean="0">
                <a:solidFill>
                  <a:schemeClr val="tx1"/>
                </a:solidFill>
                <a:latin typeface="+mn-lt"/>
                <a:ea typeface="+mn-ea"/>
                <a:cs typeface="+mn-cs"/>
              </a:rPr>
              <a:t>(GAT, cyclosporine)</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Soins de soutien (soutien transfusionnel,</a:t>
            </a:r>
            <a:r>
              <a:rPr lang="fr-CA" dirty="0" smtClean="0"/>
              <a:t> </a:t>
            </a:r>
            <a:r>
              <a:rPr lang="fr-CA" sz="1200" kern="1200" dirty="0" smtClean="0">
                <a:solidFill>
                  <a:schemeClr val="tx1"/>
                </a:solidFill>
                <a:latin typeface="+mn-lt"/>
                <a:ea typeface="+mn-ea"/>
                <a:cs typeface="+mn-cs"/>
              </a:rPr>
              <a:t>chélation du fer)</a:t>
            </a:r>
            <a:endParaRPr lang="fr-CA" dirty="0" smtClean="0"/>
          </a:p>
          <a:p>
            <a:pPr marL="0" algn="l" rtl="0" eaLnBrk="1" latinLnBrk="0" hangingPunct="1">
              <a:spcBef>
                <a:spcPts val="0"/>
              </a:spcBef>
              <a:spcAft>
                <a:spcPts val="0"/>
              </a:spcAft>
            </a:pPr>
            <a:r>
              <a:rPr lang="fr-CA" sz="1200" b="1" kern="1200" dirty="0" smtClean="0">
                <a:solidFill>
                  <a:schemeClr val="tx1"/>
                </a:solidFill>
                <a:latin typeface="+mn-lt"/>
                <a:ea typeface="+mn-ea"/>
                <a:cs typeface="+mn-cs"/>
              </a:rPr>
              <a:t>Évaluation</a:t>
            </a:r>
            <a:r>
              <a:rPr lang="fr-CA" dirty="0" smtClean="0"/>
              <a:t> </a:t>
            </a:r>
            <a:r>
              <a:rPr lang="fr-CA" b="1" dirty="0" smtClean="0"/>
              <a:t>pour</a:t>
            </a:r>
            <a:r>
              <a:rPr lang="fr-CA" b="1" baseline="0" dirty="0" smtClean="0"/>
              <a:t> </a:t>
            </a:r>
            <a:r>
              <a:rPr lang="fr-CA" sz="1200" b="1" kern="1200" dirty="0" smtClean="0">
                <a:solidFill>
                  <a:schemeClr val="tx1"/>
                </a:solidFill>
                <a:latin typeface="+mn-lt"/>
                <a:ea typeface="+mn-ea"/>
                <a:cs typeface="+mn-cs"/>
              </a:rPr>
              <a:t>allogreffe</a:t>
            </a:r>
            <a:r>
              <a:rPr lang="fr-CA" sz="1200" b="1" kern="1200" baseline="0" dirty="0" smtClean="0">
                <a:solidFill>
                  <a:schemeClr val="tx1"/>
                </a:solidFill>
                <a:latin typeface="+mn-lt"/>
                <a:ea typeface="+mn-ea"/>
                <a:cs typeface="+mn-cs"/>
              </a:rPr>
              <a:t> de cellules souches</a:t>
            </a:r>
            <a:r>
              <a:rPr lang="fr-CA" dirty="0" smtClean="0"/>
              <a:t> </a:t>
            </a:r>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Retarder l’allo-GCS offre une meilleure espérance</a:t>
            </a:r>
            <a:r>
              <a:rPr lang="fr-CA" sz="1200" kern="1200" baseline="0" dirty="0" smtClean="0">
                <a:solidFill>
                  <a:schemeClr val="tx1"/>
                </a:solidFill>
                <a:latin typeface="+mn-lt"/>
                <a:ea typeface="+mn-ea"/>
                <a:cs typeface="+mn-cs"/>
              </a:rPr>
              <a:t> de vie dans le mesure où la greffe </a:t>
            </a:r>
            <a:r>
              <a:rPr lang="fr-CA" sz="1200" kern="1200" dirty="0" smtClean="0">
                <a:solidFill>
                  <a:schemeClr val="tx1"/>
                </a:solidFill>
                <a:latin typeface="+mn-lt"/>
                <a:ea typeface="+mn-ea"/>
                <a:cs typeface="+mn-cs"/>
              </a:rPr>
              <a:t>s’effectue</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avant la transformation leucémique</a:t>
            </a:r>
            <a:r>
              <a:rPr lang="fr-CA" dirty="0" smtClean="0"/>
              <a:t> </a:t>
            </a:r>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Admissibilité établie par le centre de greffes</a:t>
            </a:r>
            <a:endParaRPr lang="fr-CA" dirty="0" smtClean="0"/>
          </a:p>
          <a:p>
            <a:pPr marL="0" algn="l" rtl="0" eaLnBrk="1" latinLnBrk="0" hangingPunct="1">
              <a:spcBef>
                <a:spcPts val="0"/>
              </a:spcBef>
              <a:spcAft>
                <a:spcPts val="0"/>
              </a:spcAft>
            </a:pPr>
            <a:r>
              <a:rPr lang="fr-CA" sz="1200" kern="1200" dirty="0" smtClean="0">
                <a:solidFill>
                  <a:schemeClr val="tx1"/>
                </a:solidFill>
                <a:latin typeface="+mn-lt"/>
                <a:ea typeface="+mn-ea"/>
                <a:cs typeface="+mn-cs"/>
              </a:rPr>
              <a:t>La del 5q-</a:t>
            </a:r>
            <a:r>
              <a:rPr lang="fr-CA" dirty="0" smtClean="0"/>
              <a:t> </a:t>
            </a:r>
            <a:r>
              <a:rPr lang="fr-CA" sz="1200" kern="1200" dirty="0" smtClean="0">
                <a:solidFill>
                  <a:schemeClr val="tx1"/>
                </a:solidFill>
                <a:latin typeface="+mn-lt"/>
                <a:ea typeface="+mn-ea"/>
                <a:cs typeface="+mn-cs"/>
              </a:rPr>
              <a:t>est</a:t>
            </a:r>
            <a:r>
              <a:rPr lang="fr-CA" dirty="0" smtClean="0"/>
              <a:t> </a:t>
            </a:r>
            <a:r>
              <a:rPr lang="fr-CA" sz="1200" kern="1200" dirty="0" smtClean="0">
                <a:solidFill>
                  <a:schemeClr val="tx1"/>
                </a:solidFill>
                <a:latin typeface="+mn-lt"/>
                <a:ea typeface="+mn-ea"/>
                <a:cs typeface="+mn-cs"/>
              </a:rPr>
              <a:t>l'anomalie cytogénétique la plus fréquente</a:t>
            </a:r>
            <a:r>
              <a:rPr lang="fr-CA" sz="1200" kern="1200" baseline="0" dirty="0" smtClean="0">
                <a:solidFill>
                  <a:schemeClr val="tx1"/>
                </a:solidFill>
                <a:latin typeface="+mn-lt"/>
                <a:ea typeface="+mn-ea"/>
                <a:cs typeface="+mn-cs"/>
              </a:rPr>
              <a:t> dans les </a:t>
            </a:r>
            <a:r>
              <a:rPr lang="fr-CA" sz="1200" kern="1200" dirty="0" smtClean="0">
                <a:solidFill>
                  <a:schemeClr val="tx1"/>
                </a:solidFill>
                <a:latin typeface="+mn-lt"/>
                <a:ea typeface="+mn-ea"/>
                <a:cs typeface="+mn-cs"/>
              </a:rPr>
              <a:t>SMD </a:t>
            </a:r>
            <a:r>
              <a:rPr lang="fr-CA" sz="1200" i="1" kern="1200" dirty="0" smtClean="0">
                <a:solidFill>
                  <a:schemeClr val="tx1"/>
                </a:solidFill>
                <a:latin typeface="+mn-lt"/>
                <a:ea typeface="+mn-ea"/>
                <a:cs typeface="+mn-cs"/>
              </a:rPr>
              <a:t>de novo </a:t>
            </a:r>
            <a:r>
              <a:rPr lang="fr-CA" sz="1200" kern="1200" dirty="0" smtClean="0">
                <a:solidFill>
                  <a:schemeClr val="tx1"/>
                </a:solidFill>
                <a:latin typeface="+mn-lt"/>
                <a:ea typeface="+mn-ea"/>
                <a:cs typeface="+mn-cs"/>
              </a:rPr>
              <a:t>(~ 15 %) et</a:t>
            </a:r>
            <a:r>
              <a:rPr lang="fr-CA" dirty="0" smtClean="0"/>
              <a:t> </a:t>
            </a:r>
            <a:r>
              <a:rPr lang="fr-CA" sz="1200" kern="1200" dirty="0" smtClean="0">
                <a:solidFill>
                  <a:schemeClr val="tx1"/>
                </a:solidFill>
                <a:latin typeface="+mn-lt"/>
                <a:ea typeface="+mn-ea"/>
                <a:cs typeface="+mn-cs"/>
              </a:rPr>
              <a:t>est très fréquente dans</a:t>
            </a:r>
            <a:r>
              <a:rPr lang="fr-CA" sz="1200" kern="1200" baseline="0" dirty="0" smtClean="0">
                <a:solidFill>
                  <a:schemeClr val="tx1"/>
                </a:solidFill>
                <a:latin typeface="+mn-lt"/>
                <a:ea typeface="+mn-ea"/>
                <a:cs typeface="+mn-cs"/>
              </a:rPr>
              <a:t> les </a:t>
            </a:r>
            <a:r>
              <a:rPr lang="fr-CA" sz="1200" kern="1200" dirty="0" smtClean="0">
                <a:solidFill>
                  <a:schemeClr val="tx1"/>
                </a:solidFill>
                <a:latin typeface="+mn-lt"/>
                <a:ea typeface="+mn-ea"/>
                <a:cs typeface="+mn-cs"/>
              </a:rPr>
              <a:t>SMD</a:t>
            </a:r>
            <a:r>
              <a:rPr lang="fr-CA" dirty="0" smtClean="0"/>
              <a:t> </a:t>
            </a:r>
            <a:r>
              <a:rPr lang="fr-CA" sz="1200" kern="1200" dirty="0" smtClean="0">
                <a:solidFill>
                  <a:schemeClr val="tx1"/>
                </a:solidFill>
                <a:latin typeface="+mn-lt"/>
                <a:ea typeface="+mn-ea"/>
                <a:cs typeface="+mn-cs"/>
              </a:rPr>
              <a:t>associés à</a:t>
            </a:r>
            <a:r>
              <a:rPr lang="fr-CA" sz="1200" kern="1200" baseline="0" dirty="0" smtClean="0">
                <a:solidFill>
                  <a:schemeClr val="tx1"/>
                </a:solidFill>
                <a:latin typeface="+mn-lt"/>
                <a:ea typeface="+mn-ea"/>
                <a:cs typeface="+mn-cs"/>
              </a:rPr>
              <a:t> un traitement </a:t>
            </a:r>
            <a:r>
              <a:rPr lang="fr-CA" sz="1200" kern="1200" dirty="0" smtClean="0">
                <a:solidFill>
                  <a:schemeClr val="tx1"/>
                </a:solidFill>
                <a:latin typeface="+mn-lt"/>
                <a:ea typeface="+mn-ea"/>
                <a:cs typeface="+mn-cs"/>
              </a:rPr>
              <a:t>(40 %)</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La del 5q-</a:t>
            </a:r>
            <a:r>
              <a:rPr lang="fr-CA" dirty="0" smtClean="0"/>
              <a:t> est </a:t>
            </a:r>
            <a:r>
              <a:rPr lang="fr-CA" sz="1200" kern="1200" dirty="0" smtClean="0">
                <a:solidFill>
                  <a:schemeClr val="tx1"/>
                </a:solidFill>
                <a:latin typeface="+mn-lt"/>
                <a:ea typeface="+mn-ea"/>
                <a:cs typeface="+mn-cs"/>
              </a:rPr>
              <a:t>caractérisée</a:t>
            </a:r>
            <a:r>
              <a:rPr lang="fr-CA" dirty="0" smtClean="0"/>
              <a:t> </a:t>
            </a:r>
            <a:r>
              <a:rPr lang="fr-CA" sz="1200" kern="1200" dirty="0" smtClean="0">
                <a:solidFill>
                  <a:schemeClr val="tx1"/>
                </a:solidFill>
                <a:latin typeface="+mn-lt"/>
                <a:ea typeface="+mn-ea"/>
                <a:cs typeface="+mn-cs"/>
              </a:rPr>
              <a:t>par une anémie hypoproliférative et des mégacaryocytes dysplasiques dans la moelle osseuse; augmentation</a:t>
            </a:r>
            <a:r>
              <a:rPr lang="fr-CA" sz="1200" kern="1200" baseline="0" dirty="0" smtClean="0">
                <a:solidFill>
                  <a:schemeClr val="tx1"/>
                </a:solidFill>
                <a:latin typeface="+mn-lt"/>
                <a:ea typeface="+mn-ea"/>
                <a:cs typeface="+mn-cs"/>
              </a:rPr>
              <a:t> de la </a:t>
            </a:r>
            <a:r>
              <a:rPr lang="fr-CA" sz="1200" kern="1200" dirty="0" smtClean="0">
                <a:solidFill>
                  <a:schemeClr val="tx1"/>
                </a:solidFill>
                <a:latin typeface="+mn-lt"/>
                <a:ea typeface="+mn-ea"/>
                <a:cs typeface="+mn-cs"/>
              </a:rPr>
              <a:t>production d’ÉPO endogène et les patients</a:t>
            </a:r>
            <a:r>
              <a:rPr lang="fr-CA" dirty="0" smtClean="0"/>
              <a:t> sont </a:t>
            </a:r>
            <a:r>
              <a:rPr lang="fr-CA" sz="1200" kern="1200" dirty="0" smtClean="0">
                <a:solidFill>
                  <a:schemeClr val="tx1"/>
                </a:solidFill>
                <a:latin typeface="+mn-lt"/>
                <a:ea typeface="+mn-ea"/>
                <a:cs typeface="+mn-cs"/>
              </a:rPr>
              <a:t>dépendants des</a:t>
            </a:r>
            <a:r>
              <a:rPr lang="fr-CA" dirty="0" smtClean="0"/>
              <a:t> </a:t>
            </a:r>
            <a:r>
              <a:rPr lang="fr-CA" sz="1200" kern="1200" dirty="0" smtClean="0">
                <a:solidFill>
                  <a:schemeClr val="tx1"/>
                </a:solidFill>
                <a:latin typeface="+mn-lt"/>
                <a:ea typeface="+mn-ea"/>
                <a:cs typeface="+mn-cs"/>
              </a:rPr>
              <a:t>transfusions de culots</a:t>
            </a:r>
            <a:r>
              <a:rPr lang="fr-CA" sz="1200" kern="1200" baseline="0" dirty="0" smtClean="0">
                <a:solidFill>
                  <a:schemeClr val="tx1"/>
                </a:solidFill>
                <a:latin typeface="+mn-lt"/>
                <a:ea typeface="+mn-ea"/>
                <a:cs typeface="+mn-cs"/>
              </a:rPr>
              <a:t> globulaires</a:t>
            </a:r>
            <a:endParaRPr lang="fr-CA" dirty="0" smtClean="0"/>
          </a:p>
          <a:p>
            <a:pPr marL="0" algn="l" rtl="0" eaLnBrk="1" latinLnBrk="0" hangingPunct="1">
              <a:spcBef>
                <a:spcPts val="0"/>
              </a:spcBef>
              <a:spcAft>
                <a:spcPts val="0"/>
              </a:spcAft>
            </a:pPr>
            <a:r>
              <a:rPr lang="fr-CA" sz="1200" b="1" kern="1200" dirty="0" smtClean="0">
                <a:solidFill>
                  <a:schemeClr val="tx1"/>
                </a:solidFill>
                <a:latin typeface="+mn-lt"/>
                <a:ea typeface="+mn-ea"/>
                <a:cs typeface="+mn-cs"/>
              </a:rPr>
              <a:t>Lénalidomide</a:t>
            </a:r>
            <a:r>
              <a:rPr lang="fr-CA" dirty="0" smtClean="0"/>
              <a:t> </a:t>
            </a:r>
            <a:r>
              <a:rPr lang="fr-CA" sz="1200" b="1" kern="1200" dirty="0" smtClean="0">
                <a:solidFill>
                  <a:schemeClr val="tx1"/>
                </a:solidFill>
                <a:latin typeface="+mn-lt"/>
                <a:ea typeface="+mn-ea"/>
                <a:cs typeface="+mn-cs"/>
              </a:rPr>
              <a:t>(Revlimid)</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Agent</a:t>
            </a:r>
            <a:r>
              <a:rPr lang="fr-CA" dirty="0" smtClean="0"/>
              <a:t> </a:t>
            </a:r>
            <a:r>
              <a:rPr lang="fr-CA" sz="1200" kern="1200" dirty="0" smtClean="0">
                <a:solidFill>
                  <a:schemeClr val="tx1"/>
                </a:solidFill>
                <a:latin typeface="+mn-lt"/>
                <a:ea typeface="+mn-ea"/>
                <a:cs typeface="+mn-cs"/>
              </a:rPr>
              <a:t>immunomodulateur</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Utilisé pour l'anémie dépendante des</a:t>
            </a:r>
            <a:r>
              <a:rPr lang="fr-CA" dirty="0" smtClean="0"/>
              <a:t> </a:t>
            </a:r>
            <a:r>
              <a:rPr lang="fr-CA" sz="1200" kern="1200" dirty="0" smtClean="0">
                <a:solidFill>
                  <a:schemeClr val="tx1"/>
                </a:solidFill>
                <a:latin typeface="+mn-lt"/>
                <a:ea typeface="+mn-ea"/>
                <a:cs typeface="+mn-cs"/>
              </a:rPr>
              <a:t>transfusions</a:t>
            </a:r>
            <a:r>
              <a:rPr lang="fr-CA" dirty="0" smtClean="0"/>
              <a:t> </a:t>
            </a:r>
            <a:r>
              <a:rPr lang="fr-CA" sz="1200" kern="1200" dirty="0" smtClean="0">
                <a:solidFill>
                  <a:schemeClr val="tx1"/>
                </a:solidFill>
                <a:latin typeface="+mn-lt"/>
                <a:ea typeface="+mn-ea"/>
                <a:cs typeface="+mn-cs"/>
              </a:rPr>
              <a:t>avec del 5q-</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10 mg/jour PO ou 10 mg 21 jours</a:t>
            </a:r>
            <a:r>
              <a:rPr lang="fr-CA" sz="1200" kern="1200" baseline="0" dirty="0" smtClean="0">
                <a:solidFill>
                  <a:schemeClr val="tx1"/>
                </a:solidFill>
                <a:latin typeface="+mn-lt"/>
                <a:ea typeface="+mn-ea"/>
                <a:cs typeface="+mn-cs"/>
              </a:rPr>
              <a:t> sur </a:t>
            </a:r>
            <a:r>
              <a:rPr lang="fr-CA" sz="1200" kern="1200" dirty="0" smtClean="0">
                <a:solidFill>
                  <a:schemeClr val="tx1"/>
                </a:solidFill>
                <a:latin typeface="+mn-lt"/>
                <a:ea typeface="+mn-ea"/>
                <a:cs typeface="+mn-cs"/>
              </a:rPr>
              <a:t>28</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Surveillance continue</a:t>
            </a:r>
            <a:r>
              <a:rPr lang="fr-CA" sz="1200" kern="1200" baseline="0" dirty="0" smtClean="0">
                <a:solidFill>
                  <a:schemeClr val="tx1"/>
                </a:solidFill>
                <a:latin typeface="+mn-lt"/>
                <a:ea typeface="+mn-ea"/>
                <a:cs typeface="+mn-cs"/>
              </a:rPr>
              <a:t> de la FSC </a:t>
            </a:r>
            <a:r>
              <a:rPr lang="fr-CA" sz="1200" kern="1200" dirty="0" smtClean="0">
                <a:solidFill>
                  <a:schemeClr val="tx1"/>
                </a:solidFill>
                <a:latin typeface="+mn-lt"/>
                <a:ea typeface="+mn-ea"/>
                <a:cs typeface="+mn-cs"/>
              </a:rPr>
              <a:t>(hebdomadaire x 8 semaines, puis tous les mois), Cr</a:t>
            </a:r>
            <a:endParaRPr lang="fr-CA" dirty="0" smtClean="0"/>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Échec</a:t>
            </a:r>
            <a:r>
              <a:rPr lang="fr-CA" sz="1200" kern="1200" baseline="0" dirty="0" smtClean="0">
                <a:solidFill>
                  <a:schemeClr val="tx1"/>
                </a:solidFill>
                <a:latin typeface="+mn-lt"/>
                <a:ea typeface="+mn-ea"/>
                <a:cs typeface="+mn-cs"/>
              </a:rPr>
              <a:t> thérapeutique si </a:t>
            </a:r>
            <a:r>
              <a:rPr lang="fr-CA" sz="1200" kern="1200" dirty="0" smtClean="0">
                <a:solidFill>
                  <a:schemeClr val="tx1"/>
                </a:solidFill>
                <a:latin typeface="+mn-lt"/>
                <a:ea typeface="+mn-ea"/>
                <a:cs typeface="+mn-cs"/>
              </a:rPr>
              <a:t>incapacité d’obtenir</a:t>
            </a:r>
            <a:r>
              <a:rPr lang="fr-CA" sz="1200" kern="1200" baseline="0" dirty="0" smtClean="0">
                <a:solidFill>
                  <a:schemeClr val="tx1"/>
                </a:solidFill>
                <a:latin typeface="+mn-lt"/>
                <a:ea typeface="+mn-ea"/>
                <a:cs typeface="+mn-cs"/>
              </a:rPr>
              <a:t> une réponse </a:t>
            </a:r>
            <a:r>
              <a:rPr lang="fr-CA" sz="1200" kern="1200" dirty="0" smtClean="0">
                <a:solidFill>
                  <a:schemeClr val="tx1"/>
                </a:solidFill>
                <a:latin typeface="+mn-lt"/>
                <a:ea typeface="+mn-ea"/>
                <a:cs typeface="+mn-cs"/>
              </a:rPr>
              <a:t>hématologique</a:t>
            </a:r>
            <a:r>
              <a:rPr lang="fr-CA" dirty="0" smtClean="0"/>
              <a:t> à</a:t>
            </a:r>
            <a:r>
              <a:rPr lang="fr-CA" baseline="0" dirty="0" smtClean="0"/>
              <a:t> </a:t>
            </a:r>
            <a:r>
              <a:rPr lang="fr-CA" sz="1200" kern="1200" dirty="0" smtClean="0">
                <a:solidFill>
                  <a:schemeClr val="tx1"/>
                </a:solidFill>
                <a:latin typeface="+mn-lt"/>
                <a:ea typeface="+mn-ea"/>
                <a:cs typeface="+mn-cs"/>
              </a:rPr>
              <a:t>la fin du 4</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cycle</a:t>
            </a:r>
            <a:r>
              <a:rPr lang="fr-CA" dirty="0" smtClean="0"/>
              <a:t> </a:t>
            </a:r>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Effets indésirables (EI) : neutropénie, thrombocytopénie, anémie (continuer les transfusions,</a:t>
            </a:r>
            <a:r>
              <a:rPr lang="fr-CA" dirty="0" smtClean="0"/>
              <a:t> chercher</a:t>
            </a:r>
            <a:r>
              <a:rPr lang="fr-CA" baseline="0" dirty="0" smtClean="0"/>
              <a:t> </a:t>
            </a:r>
            <a:r>
              <a:rPr lang="fr-CA" sz="1200" kern="1200" dirty="0" smtClean="0">
                <a:solidFill>
                  <a:schemeClr val="tx1"/>
                </a:solidFill>
                <a:latin typeface="+mn-lt"/>
                <a:ea typeface="+mn-ea"/>
                <a:cs typeface="+mn-cs"/>
              </a:rPr>
              <a:t>l'étiologie,</a:t>
            </a:r>
            <a:r>
              <a:rPr lang="fr-CA" dirty="0" smtClean="0"/>
              <a:t> </a:t>
            </a:r>
            <a:r>
              <a:rPr lang="fr-CA" sz="1200" kern="1200" dirty="0" smtClean="0">
                <a:solidFill>
                  <a:schemeClr val="tx1"/>
                </a:solidFill>
                <a:latin typeface="+mn-lt"/>
                <a:ea typeface="+mn-ea"/>
                <a:cs typeface="+mn-cs"/>
              </a:rPr>
              <a:t>leucopénie</a:t>
            </a:r>
            <a:r>
              <a:rPr lang="fr-CA" dirty="0" smtClean="0"/>
              <a:t> </a:t>
            </a:r>
            <a:r>
              <a:rPr lang="fr-CA" sz="1200" kern="1200" dirty="0" smtClean="0">
                <a:solidFill>
                  <a:schemeClr val="tx1"/>
                </a:solidFill>
                <a:latin typeface="+mn-lt"/>
                <a:ea typeface="+mn-ea"/>
                <a:cs typeface="+mn-cs"/>
              </a:rPr>
              <a:t>(cesser len), thrombose</a:t>
            </a:r>
            <a:r>
              <a:rPr lang="fr-CA" dirty="0" smtClean="0"/>
              <a:t> </a:t>
            </a:r>
            <a:r>
              <a:rPr lang="fr-CA" sz="1200" kern="1200" dirty="0" smtClean="0">
                <a:solidFill>
                  <a:schemeClr val="tx1"/>
                </a:solidFill>
                <a:latin typeface="+mn-lt"/>
                <a:ea typeface="+mn-ea"/>
                <a:cs typeface="+mn-cs"/>
              </a:rPr>
              <a:t>(faible), éruption cutanée, fatigue,</a:t>
            </a:r>
            <a:r>
              <a:rPr lang="fr-CA" dirty="0" smtClean="0"/>
              <a:t> </a:t>
            </a:r>
            <a:r>
              <a:rPr lang="fr-CA" sz="1200" kern="1200" dirty="0" smtClean="0">
                <a:solidFill>
                  <a:schemeClr val="tx1"/>
                </a:solidFill>
                <a:latin typeface="+mn-lt"/>
                <a:ea typeface="+mn-ea"/>
                <a:cs typeface="+mn-cs"/>
              </a:rPr>
              <a:t>pneumonie, diarrhée, hypothyroïdie, tératogénicité</a:t>
            </a:r>
            <a:r>
              <a:rPr lang="fr-CA" dirty="0" smtClean="0"/>
              <a:t> </a:t>
            </a:r>
          </a:p>
          <a:p>
            <a:pPr marL="457200" algn="l" rtl="0" eaLnBrk="1" latinLnBrk="0" hangingPunct="1">
              <a:spcBef>
                <a:spcPts val="0"/>
              </a:spcBef>
              <a:spcAft>
                <a:spcPts val="0"/>
              </a:spcAft>
            </a:pPr>
            <a:r>
              <a:rPr lang="fr-CA" sz="1200" kern="1200" dirty="0" smtClean="0">
                <a:solidFill>
                  <a:schemeClr val="tx1"/>
                </a:solidFill>
                <a:latin typeface="+mn-lt"/>
                <a:ea typeface="+mn-ea"/>
                <a:cs typeface="+mn-cs"/>
              </a:rPr>
              <a:t>Envisager une modification/interruption</a:t>
            </a:r>
            <a:r>
              <a:rPr lang="fr-CA" sz="1200" kern="1200" baseline="0" dirty="0" smtClean="0">
                <a:solidFill>
                  <a:schemeClr val="tx1"/>
                </a:solidFill>
                <a:latin typeface="+mn-lt"/>
                <a:ea typeface="+mn-ea"/>
                <a:cs typeface="+mn-cs"/>
              </a:rPr>
              <a:t> de la dose </a:t>
            </a:r>
            <a:r>
              <a:rPr lang="fr-CA" sz="1200" kern="1200" dirty="0" smtClean="0">
                <a:solidFill>
                  <a:schemeClr val="tx1"/>
                </a:solidFill>
                <a:latin typeface="+mn-lt"/>
                <a:ea typeface="+mn-ea"/>
                <a:cs typeface="+mn-cs"/>
              </a:rPr>
              <a:t>si NAN &lt; 1,</a:t>
            </a:r>
            <a:r>
              <a:rPr lang="fr-CA" dirty="0" smtClean="0"/>
              <a:t> plaquettes </a:t>
            </a:r>
            <a:r>
              <a:rPr lang="fr-CA" sz="1200" kern="1200" dirty="0" smtClean="0">
                <a:solidFill>
                  <a:schemeClr val="tx1"/>
                </a:solidFill>
                <a:latin typeface="+mn-lt"/>
                <a:ea typeface="+mn-ea"/>
                <a:cs typeface="+mn-cs"/>
              </a:rPr>
              <a:t>&lt; 25, traiter l’éruption cutanée avec des antihistaminiques</a:t>
            </a:r>
            <a:r>
              <a:rPr lang="fr-CA" sz="1200" kern="1200" baseline="0" dirty="0" smtClean="0">
                <a:solidFill>
                  <a:schemeClr val="tx1"/>
                </a:solidFill>
                <a:latin typeface="+mn-lt"/>
                <a:ea typeface="+mn-ea"/>
                <a:cs typeface="+mn-cs"/>
              </a:rPr>
              <a:t> et</a:t>
            </a:r>
            <a:r>
              <a:rPr lang="fr-CA" sz="1200" kern="1200" dirty="0" smtClean="0">
                <a:solidFill>
                  <a:schemeClr val="tx1"/>
                </a:solidFill>
                <a:latin typeface="+mn-lt"/>
                <a:ea typeface="+mn-ea"/>
                <a:cs typeface="+mn-cs"/>
              </a:rPr>
              <a:t> des corticostéroïdes topiques, si grave/persistante, cesser len jusqu‘à résolution, administrer des antidiarrhéiques</a:t>
            </a:r>
            <a:r>
              <a:rPr lang="fr-CA" dirty="0" smtClean="0"/>
              <a:t> </a:t>
            </a:r>
            <a:endParaRPr lang="fr-CA"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17</a:t>
            </a:fld>
            <a:endParaRPr lang="en-US" dirty="0"/>
          </a:p>
        </p:txBody>
      </p:sp>
    </p:spTree>
    <p:extLst>
      <p:ext uri="{BB962C8B-B14F-4D97-AF65-F5344CB8AC3E}">
        <p14:creationId xmlns:p14="http://schemas.microsoft.com/office/powerpoint/2010/main" val="40792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Le dosage de la lactate déshydrogénase (LDH) est un test non spécifique qui peut être utilisé pour</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l'évaluation de certaines maladies. La LDH est une</a:t>
            </a:r>
            <a:r>
              <a:rPr lang="fr-CA" noProof="0" dirty="0" smtClean="0"/>
              <a:t> </a:t>
            </a:r>
            <a:r>
              <a:rPr lang="fr-CA" sz="1200" kern="1200" noProof="0" dirty="0" smtClean="0">
                <a:solidFill>
                  <a:schemeClr val="tx1"/>
                </a:solidFill>
                <a:latin typeface="+mn-lt"/>
                <a:ea typeface="+mn-ea"/>
                <a:cs typeface="+mn-cs"/>
                <a:hlinkClick r:id="rId3"/>
              </a:rPr>
              <a:t>enzyme</a:t>
            </a:r>
            <a:r>
              <a:rPr lang="fr-CA" noProof="0" dirty="0" smtClean="0"/>
              <a:t> </a:t>
            </a:r>
            <a:r>
              <a:rPr lang="fr-CA" sz="1200" kern="1200" noProof="0" dirty="0" smtClean="0">
                <a:solidFill>
                  <a:schemeClr val="tx1"/>
                </a:solidFill>
                <a:latin typeface="+mn-lt"/>
                <a:ea typeface="+mn-ea"/>
                <a:cs typeface="+mn-cs"/>
              </a:rPr>
              <a:t>qui se trouve dans</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presque toutes les cellules de l’organisme (de même </a:t>
            </a:r>
            <a:r>
              <a:rPr lang="fr-CA" sz="1200" kern="1200" baseline="0" noProof="0" dirty="0" smtClean="0">
                <a:solidFill>
                  <a:schemeClr val="tx1"/>
                </a:solidFill>
                <a:latin typeface="+mn-lt"/>
                <a:ea typeface="+mn-ea"/>
                <a:cs typeface="+mn-cs"/>
              </a:rPr>
              <a:t>que dans l</a:t>
            </a:r>
            <a:r>
              <a:rPr lang="fr-CA" sz="1200" kern="1200" noProof="0" dirty="0" smtClean="0">
                <a:solidFill>
                  <a:schemeClr val="tx1"/>
                </a:solidFill>
                <a:latin typeface="+mn-lt"/>
                <a:ea typeface="+mn-ea"/>
                <a:cs typeface="+mn-cs"/>
              </a:rPr>
              <a:t>es</a:t>
            </a:r>
            <a:r>
              <a:rPr lang="fr-CA" noProof="0" dirty="0" smtClean="0"/>
              <a:t> </a:t>
            </a:r>
            <a:r>
              <a:rPr lang="fr-CA" sz="1200" kern="1200" noProof="0" dirty="0" smtClean="0">
                <a:solidFill>
                  <a:schemeClr val="tx1"/>
                </a:solidFill>
                <a:latin typeface="+mn-lt"/>
                <a:ea typeface="+mn-ea"/>
                <a:cs typeface="+mn-cs"/>
                <a:hlinkClick r:id="rId4"/>
              </a:rPr>
              <a:t>bactéries</a:t>
            </a:r>
            <a:r>
              <a:rPr lang="fr-CA" sz="1200" kern="1200" noProof="0" dirty="0" smtClean="0">
                <a:solidFill>
                  <a:schemeClr val="tx1"/>
                </a:solidFill>
                <a:latin typeface="+mn-lt"/>
                <a:ea typeface="+mn-ea"/>
                <a:cs typeface="+mn-cs"/>
              </a:rPr>
              <a:t>). Elle est libérée</a:t>
            </a:r>
            <a:r>
              <a:rPr lang="fr-CA" sz="1200" kern="1200" baseline="0" noProof="0" dirty="0" smtClean="0">
                <a:solidFill>
                  <a:schemeClr val="tx1"/>
                </a:solidFill>
                <a:latin typeface="+mn-lt"/>
                <a:ea typeface="+mn-ea"/>
                <a:cs typeface="+mn-cs"/>
              </a:rPr>
              <a:t> des </a:t>
            </a:r>
            <a:r>
              <a:rPr lang="fr-CA" sz="1200" kern="1200" noProof="0" dirty="0" smtClean="0">
                <a:solidFill>
                  <a:schemeClr val="tx1"/>
                </a:solidFill>
                <a:latin typeface="+mn-lt"/>
                <a:ea typeface="+mn-ea"/>
                <a:cs typeface="+mn-cs"/>
              </a:rPr>
              <a:t>cellules vers la portion liquide de sang (</a:t>
            </a:r>
            <a:r>
              <a:rPr lang="fr-CA" sz="1200" kern="1200" noProof="0" dirty="0" smtClean="0">
                <a:solidFill>
                  <a:schemeClr val="tx1"/>
                </a:solidFill>
                <a:latin typeface="+mn-lt"/>
                <a:ea typeface="+mn-ea"/>
                <a:cs typeface="+mn-cs"/>
                <a:hlinkClick r:id="rId5"/>
              </a:rPr>
              <a:t>sérum</a:t>
            </a:r>
            <a:r>
              <a:rPr lang="fr-CA" noProof="0" dirty="0" smtClean="0"/>
              <a:t> </a:t>
            </a:r>
            <a:r>
              <a:rPr lang="fr-CA" sz="1200" kern="1200" noProof="0" dirty="0" smtClean="0">
                <a:solidFill>
                  <a:schemeClr val="tx1"/>
                </a:solidFill>
                <a:latin typeface="+mn-lt"/>
                <a:ea typeface="+mn-ea"/>
                <a:cs typeface="+mn-cs"/>
              </a:rPr>
              <a:t>ou </a:t>
            </a:r>
            <a:r>
              <a:rPr lang="fr-CA" sz="1200" kern="1200" noProof="0" dirty="0" smtClean="0">
                <a:solidFill>
                  <a:schemeClr val="tx1"/>
                </a:solidFill>
                <a:latin typeface="+mn-lt"/>
                <a:ea typeface="+mn-ea"/>
                <a:cs typeface="+mn-cs"/>
                <a:hlinkClick r:id="rId6"/>
              </a:rPr>
              <a:t>plasma</a:t>
            </a:r>
            <a:r>
              <a:rPr lang="fr-CA" sz="1200" kern="1200" noProof="0" dirty="0" smtClean="0">
                <a:solidFill>
                  <a:schemeClr val="tx1"/>
                </a:solidFill>
                <a:latin typeface="+mn-lt"/>
                <a:ea typeface="+mn-ea"/>
                <a:cs typeface="+mn-cs"/>
              </a:rPr>
              <a:t>) lorsque les cellules sont endommagées ou détruites. Ainsi, les taux de LDH sont un indicateur général</a:t>
            </a:r>
            <a:r>
              <a:rPr lang="fr-CA" sz="1200" kern="1200" baseline="0" noProof="0" dirty="0" smtClean="0">
                <a:solidFill>
                  <a:schemeClr val="tx1"/>
                </a:solidFill>
                <a:latin typeface="+mn-lt"/>
                <a:ea typeface="+mn-ea"/>
                <a:cs typeface="+mn-cs"/>
              </a:rPr>
              <a:t> de l’</a:t>
            </a:r>
            <a:r>
              <a:rPr lang="fr-CA" sz="1200" kern="1200" noProof="0" dirty="0" smtClean="0">
                <a:solidFill>
                  <a:schemeClr val="tx1"/>
                </a:solidFill>
                <a:latin typeface="+mn-lt"/>
                <a:ea typeface="+mn-ea"/>
                <a:cs typeface="+mn-cs"/>
                <a:hlinkClick r:id="rId7"/>
              </a:rPr>
              <a:t>atteinte</a:t>
            </a:r>
            <a:r>
              <a:rPr lang="fr-CA" sz="1200" kern="1200" baseline="0" noProof="0" dirty="0" smtClean="0">
                <a:solidFill>
                  <a:schemeClr val="tx1"/>
                </a:solidFill>
                <a:latin typeface="+mn-lt"/>
                <a:ea typeface="+mn-ea"/>
                <a:cs typeface="+mn-cs"/>
                <a:hlinkClick r:id="rId7"/>
              </a:rPr>
              <a:t> tissulaire</a:t>
            </a:r>
            <a:r>
              <a:rPr lang="fr-CA" sz="1200" kern="1200" noProof="0" dirty="0" smtClean="0">
                <a:solidFill>
                  <a:schemeClr val="tx1"/>
                </a:solidFill>
                <a:latin typeface="+mn-lt"/>
                <a:ea typeface="+mn-ea"/>
                <a:cs typeface="+mn-cs"/>
              </a:rPr>
              <a:t> ou cellulaire. Le taux de LDH peut aussi augmenter</a:t>
            </a:r>
            <a:r>
              <a:rPr lang="fr-CA" sz="1200" kern="1200" baseline="0" noProof="0" dirty="0" smtClean="0">
                <a:solidFill>
                  <a:schemeClr val="tx1"/>
                </a:solidFill>
                <a:latin typeface="+mn-lt"/>
                <a:ea typeface="+mn-ea"/>
                <a:cs typeface="+mn-cs"/>
              </a:rPr>
              <a:t> dans </a:t>
            </a:r>
            <a:r>
              <a:rPr lang="fr-CA" sz="1200" kern="1200" noProof="0" dirty="0" smtClean="0">
                <a:solidFill>
                  <a:schemeClr val="tx1"/>
                </a:solidFill>
                <a:latin typeface="+mn-lt"/>
                <a:ea typeface="+mn-ea"/>
                <a:cs typeface="+mn-cs"/>
              </a:rPr>
              <a:t>d'autres types de liquides de l’organisme (par exemple, </a:t>
            </a:r>
            <a:r>
              <a:rPr lang="fr-CA" sz="1200" kern="1200" noProof="0" dirty="0" smtClean="0">
                <a:solidFill>
                  <a:schemeClr val="tx1"/>
                </a:solidFill>
                <a:latin typeface="+mn-lt"/>
                <a:ea typeface="+mn-ea"/>
                <a:cs typeface="+mn-cs"/>
                <a:hlinkClick r:id="rId8"/>
              </a:rPr>
              <a:t>liquide céphalorachidien</a:t>
            </a:r>
            <a:r>
              <a:rPr lang="fr-CA" sz="1200" kern="120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hlinkClick r:id="rId9"/>
              </a:rPr>
              <a:t>liquide pleural</a:t>
            </a:r>
            <a:r>
              <a:rPr lang="fr-CA" sz="1200" kern="1200" noProof="0" dirty="0" smtClean="0">
                <a:solidFill>
                  <a:schemeClr val="tx1"/>
                </a:solidFill>
                <a:latin typeface="+mn-lt"/>
                <a:ea typeface="+mn-ea"/>
                <a:cs typeface="+mn-cs"/>
              </a:rPr>
              <a:t>, etc.) et en présence de certaines maladies.</a:t>
            </a:r>
            <a:endParaRPr lang="fr-CA" noProof="0" dirty="0" smtClean="0"/>
          </a:p>
          <a:p>
            <a:pPr marL="0" algn="l" rtl="0" eaLnBrk="1" latinLnBrk="0" hangingPunct="1">
              <a:spcBef>
                <a:spcPts val="0"/>
              </a:spcBef>
              <a:spcAft>
                <a:spcPts val="0"/>
              </a:spcAft>
            </a:pPr>
            <a:r>
              <a:rPr lang="fr-CA" sz="1200" i="0" kern="1200" noProof="0" dirty="0" smtClean="0">
                <a:solidFill>
                  <a:schemeClr val="tx1"/>
                </a:solidFill>
                <a:latin typeface="+mn-lt"/>
                <a:ea typeface="+mn-ea"/>
                <a:cs typeface="+mn-cs"/>
              </a:rPr>
              <a:t>Un</a:t>
            </a:r>
            <a:r>
              <a:rPr lang="fr-CA" sz="1200" i="0" kern="1200" baseline="0" noProof="0" dirty="0" smtClean="0">
                <a:solidFill>
                  <a:schemeClr val="tx1"/>
                </a:solidFill>
                <a:latin typeface="+mn-lt"/>
                <a:ea typeface="+mn-ea"/>
                <a:cs typeface="+mn-cs"/>
              </a:rPr>
              <a:t> dosage de la </a:t>
            </a:r>
            <a:r>
              <a:rPr lang="fr-CA" sz="1200" kern="1200" noProof="0" dirty="0" smtClean="0">
                <a:solidFill>
                  <a:schemeClr val="tx1"/>
                </a:solidFill>
                <a:latin typeface="+mn-lt"/>
                <a:ea typeface="+mn-ea"/>
                <a:cs typeface="+mn-cs"/>
              </a:rPr>
              <a:t>LDH</a:t>
            </a:r>
            <a:r>
              <a:rPr lang="fr-CA" sz="1200" kern="1200" baseline="0" noProof="0" dirty="0" smtClean="0">
                <a:solidFill>
                  <a:schemeClr val="tx1"/>
                </a:solidFill>
                <a:latin typeface="+mn-lt"/>
                <a:ea typeface="+mn-ea"/>
                <a:cs typeface="+mn-cs"/>
              </a:rPr>
              <a:t> sanguine </a:t>
            </a:r>
            <a:r>
              <a:rPr lang="fr-CA" sz="1200" kern="1200" noProof="0" dirty="0" smtClean="0">
                <a:solidFill>
                  <a:schemeClr val="tx1"/>
                </a:solidFill>
                <a:latin typeface="+mn-lt"/>
                <a:ea typeface="+mn-ea"/>
                <a:cs typeface="+mn-cs"/>
              </a:rPr>
              <a:t>peut être utilisé :</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Comme indicateur général de la présence et de la gravité d’une atteinte tissulaire </a:t>
            </a:r>
            <a:r>
              <a:rPr lang="fr-CA" sz="1200" kern="1200" noProof="0" dirty="0" smtClean="0">
                <a:solidFill>
                  <a:schemeClr val="tx1"/>
                </a:solidFill>
                <a:latin typeface="+mn-lt"/>
                <a:ea typeface="+mn-ea"/>
                <a:cs typeface="+mn-cs"/>
                <a:hlinkClick r:id="rId10"/>
              </a:rPr>
              <a:t>aiguë</a:t>
            </a:r>
            <a:r>
              <a:rPr lang="fr-CA" sz="1200" kern="1200" noProof="0" dirty="0" smtClean="0">
                <a:solidFill>
                  <a:schemeClr val="tx1"/>
                </a:solidFill>
                <a:latin typeface="+mn-lt"/>
                <a:ea typeface="+mn-ea"/>
                <a:cs typeface="+mn-cs"/>
              </a:rPr>
              <a:t> ou </a:t>
            </a:r>
            <a:r>
              <a:rPr lang="fr-CA" sz="1200" kern="1200" noProof="0" dirty="0" smtClean="0">
                <a:solidFill>
                  <a:schemeClr val="tx1"/>
                </a:solidFill>
                <a:latin typeface="+mn-lt"/>
                <a:ea typeface="+mn-ea"/>
                <a:cs typeface="+mn-cs"/>
                <a:hlinkClick r:id="rId11"/>
              </a:rPr>
              <a:t>chronique</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Pour détecter et surveiller les problèmes</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évolutifs comme l'</a:t>
            </a:r>
            <a:r>
              <a:rPr lang="fr-CA" sz="1200" kern="1200" noProof="0" dirty="0" smtClean="0">
                <a:solidFill>
                  <a:schemeClr val="tx1"/>
                </a:solidFill>
                <a:latin typeface="+mn-lt"/>
                <a:ea typeface="+mn-ea"/>
                <a:cs typeface="+mn-cs"/>
                <a:hlinkClick r:id="rId12"/>
              </a:rPr>
              <a:t>anémie</a:t>
            </a:r>
            <a:r>
              <a:rPr lang="fr-CA" sz="1200" kern="1200" noProof="0" dirty="0" smtClean="0">
                <a:solidFill>
                  <a:schemeClr val="tx1"/>
                </a:solidFill>
                <a:latin typeface="+mn-lt"/>
                <a:ea typeface="+mn-ea"/>
                <a:cs typeface="+mn-cs"/>
              </a:rPr>
              <a:t>, y compris l'anémie hémolytique et l'anémie</a:t>
            </a:r>
            <a:r>
              <a:rPr lang="fr-CA" noProof="0" dirty="0" smtClean="0"/>
              <a:t> </a:t>
            </a:r>
            <a:r>
              <a:rPr lang="fr-CA" sz="1200" kern="1200" noProof="0" dirty="0" smtClean="0">
                <a:solidFill>
                  <a:schemeClr val="tx1"/>
                </a:solidFill>
                <a:latin typeface="+mn-lt"/>
                <a:ea typeface="+mn-ea"/>
                <a:cs typeface="+mn-cs"/>
              </a:rPr>
              <a:t>mégaloblastique ou les infections graves</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Pour aider à la stadification, déterminer le</a:t>
            </a:r>
            <a:r>
              <a:rPr lang="fr-CA" noProof="0" dirty="0" smtClean="0"/>
              <a:t> </a:t>
            </a:r>
            <a:r>
              <a:rPr lang="fr-CA" sz="1200" kern="1200" noProof="0" dirty="0" smtClean="0">
                <a:solidFill>
                  <a:schemeClr val="tx1"/>
                </a:solidFill>
                <a:latin typeface="+mn-lt"/>
                <a:ea typeface="+mn-ea"/>
                <a:cs typeface="+mn-cs"/>
                <a:hlinkClick r:id="rId13"/>
              </a:rPr>
              <a:t>pronostic</a:t>
            </a:r>
            <a:r>
              <a:rPr lang="fr-CA" sz="1200" kern="1200" noProof="0" dirty="0" smtClean="0">
                <a:solidFill>
                  <a:schemeClr val="tx1"/>
                </a:solidFill>
                <a:latin typeface="+mn-lt"/>
                <a:ea typeface="+mn-ea"/>
                <a:cs typeface="+mn-cs"/>
              </a:rPr>
              <a:t> et/ou surveiller l’effet du traitement (p.</a:t>
            </a:r>
            <a:r>
              <a:rPr lang="fr-CA" sz="1200" kern="1200" baseline="0" noProof="0" dirty="0" smtClean="0">
                <a:solidFill>
                  <a:schemeClr val="tx1"/>
                </a:solidFill>
                <a:latin typeface="+mn-lt"/>
                <a:ea typeface="+mn-ea"/>
                <a:cs typeface="+mn-cs"/>
              </a:rPr>
              <a:t> ex.</a:t>
            </a:r>
            <a:r>
              <a:rPr lang="fr-CA" sz="1200" kern="1200" noProof="0" dirty="0" smtClean="0">
                <a:solidFill>
                  <a:schemeClr val="tx1"/>
                </a:solidFill>
                <a:latin typeface="+mn-lt"/>
                <a:ea typeface="+mn-ea"/>
                <a:cs typeface="+mn-cs"/>
              </a:rPr>
              <a:t>, chimiothérapie) pour les cancers, tels que les </a:t>
            </a:r>
            <a:r>
              <a:rPr lang="fr-CA" sz="1200" kern="1200" noProof="0" dirty="0" smtClean="0">
                <a:solidFill>
                  <a:schemeClr val="tx1"/>
                </a:solidFill>
                <a:latin typeface="+mn-lt"/>
                <a:ea typeface="+mn-ea"/>
                <a:cs typeface="+mn-cs"/>
                <a:hlinkClick r:id="rId14"/>
              </a:rPr>
              <a:t>tumeurs germinales</a:t>
            </a:r>
            <a:r>
              <a:rPr lang="fr-CA" sz="1200" kern="1200" noProof="0" dirty="0" smtClean="0">
                <a:solidFill>
                  <a:schemeClr val="tx1"/>
                </a:solidFill>
                <a:latin typeface="+mn-lt"/>
                <a:ea typeface="+mn-ea"/>
                <a:cs typeface="+mn-cs"/>
              </a:rPr>
              <a:t> (p. ex., certains types de</a:t>
            </a:r>
            <a:r>
              <a:rPr lang="fr-CA" noProof="0" dirty="0" smtClean="0"/>
              <a:t> </a:t>
            </a:r>
            <a:r>
              <a:rPr lang="fr-CA" sz="1200" kern="1200" noProof="0" dirty="0" smtClean="0">
                <a:solidFill>
                  <a:schemeClr val="tx1"/>
                </a:solidFill>
                <a:latin typeface="+mn-lt"/>
                <a:ea typeface="+mn-ea"/>
                <a:cs typeface="+mn-cs"/>
                <a:hlinkClick r:id="rId15"/>
              </a:rPr>
              <a:t>cancers testiculaires</a:t>
            </a:r>
            <a:r>
              <a:rPr lang="fr-CA" sz="1200" kern="1200" noProof="0" dirty="0" smtClean="0">
                <a:solidFill>
                  <a:schemeClr val="tx1"/>
                </a:solidFill>
                <a:latin typeface="+mn-lt"/>
                <a:ea typeface="+mn-ea"/>
                <a:cs typeface="+mn-cs"/>
              </a:rPr>
              <a:t> et </a:t>
            </a:r>
            <a:r>
              <a:rPr lang="fr-CA" sz="1200" kern="1200" noProof="0" dirty="0" smtClean="0">
                <a:solidFill>
                  <a:schemeClr val="tx1"/>
                </a:solidFill>
                <a:latin typeface="+mn-lt"/>
                <a:ea typeface="+mn-ea"/>
                <a:cs typeface="+mn-cs"/>
                <a:hlinkClick r:id="rId16"/>
              </a:rPr>
              <a:t>ovariens</a:t>
            </a:r>
            <a:r>
              <a:rPr lang="fr-CA" sz="1200" kern="120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hlinkClick r:id="rId17"/>
              </a:rPr>
              <a:t>lymphomes</a:t>
            </a:r>
            <a:r>
              <a:rPr lang="fr-CA" sz="1200" kern="120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hlinkClick r:id="rId18"/>
              </a:rPr>
              <a:t>leucémie</a:t>
            </a:r>
            <a:r>
              <a:rPr lang="fr-CA" sz="1200" kern="120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hlinkClick r:id="rId19"/>
              </a:rPr>
              <a:t>mélanome</a:t>
            </a:r>
            <a:r>
              <a:rPr lang="fr-CA" sz="1200" kern="1200" noProof="0" dirty="0" smtClean="0">
                <a:solidFill>
                  <a:schemeClr val="tx1"/>
                </a:solidFill>
                <a:latin typeface="+mn-lt"/>
                <a:ea typeface="+mn-ea"/>
                <a:cs typeface="+mn-cs"/>
              </a:rPr>
              <a:t> et neuroblastome.</a:t>
            </a:r>
            <a:r>
              <a:rPr lang="fr-CA" noProof="0" dirty="0" smtClean="0"/>
              <a:t> </a:t>
            </a:r>
            <a:endParaRPr lang="fr-CA" noProof="0"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4663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fr-CA" sz="1200" kern="1200" noProof="0" dirty="0" smtClean="0">
                <a:solidFill>
                  <a:schemeClr val="tx1"/>
                </a:solidFill>
                <a:latin typeface="+mn-lt"/>
                <a:ea typeface="+mn-ea"/>
                <a:cs typeface="+mn-cs"/>
              </a:rPr>
              <a:t>La chimiothérapie pour la LMA peut être tentée</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chez les patients</a:t>
            </a:r>
            <a:r>
              <a:rPr lang="fr-CA" noProof="0" dirty="0" smtClean="0"/>
              <a:t> atteints de </a:t>
            </a:r>
            <a:r>
              <a:rPr lang="fr-CA" sz="1200" kern="1200" noProof="0" dirty="0" smtClean="0">
                <a:solidFill>
                  <a:schemeClr val="tx1"/>
                </a:solidFill>
                <a:latin typeface="+mn-lt"/>
                <a:ea typeface="+mn-ea"/>
                <a:cs typeface="+mn-cs"/>
              </a:rPr>
              <a:t>SMD à risque élevé, habituellement,</a:t>
            </a:r>
            <a:r>
              <a:rPr lang="fr-CA" sz="1200" kern="1200" baseline="0" noProof="0" dirty="0" smtClean="0">
                <a:solidFill>
                  <a:schemeClr val="tx1"/>
                </a:solidFill>
                <a:latin typeface="+mn-lt"/>
                <a:ea typeface="+mn-ea"/>
                <a:cs typeface="+mn-cs"/>
              </a:rPr>
              <a:t> seulement chez ceux qui doivent subir une GCS</a:t>
            </a:r>
            <a:r>
              <a:rPr lang="fr-CA" sz="1200" kern="1200" noProof="0" dirty="0" smtClean="0">
                <a:solidFill>
                  <a:schemeClr val="tx1"/>
                </a:solidFill>
                <a:latin typeface="+mn-lt"/>
                <a:ea typeface="+mn-ea"/>
                <a:cs typeface="+mn-cs"/>
              </a:rPr>
              <a:t>, toutefois, la rechute est probable et fréquente (Hoffbrand</a:t>
            </a:r>
            <a:r>
              <a:rPr lang="fr-CA" noProof="0" dirty="0" smtClean="0"/>
              <a:t> </a:t>
            </a:r>
            <a:r>
              <a:rPr lang="fr-CA" sz="1200" kern="1200" noProof="0" dirty="0" smtClean="0">
                <a:solidFill>
                  <a:schemeClr val="tx1"/>
                </a:solidFill>
                <a:latin typeface="+mn-lt"/>
                <a:ea typeface="+mn-ea"/>
                <a:cs typeface="+mn-cs"/>
              </a:rPr>
              <a:t>et Moss, 2016)</a:t>
            </a:r>
          </a:p>
          <a:p>
            <a:pPr marL="0" marR="0" indent="0" algn="l" rtl="0" eaLnBrk="1" fontAlgn="auto" latinLnBrk="0" hangingPunct="1">
              <a:spcBef>
                <a:spcPts val="0"/>
              </a:spcBef>
              <a:spcAft>
                <a:spcPts val="0"/>
              </a:spcAft>
            </a:pP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Offre la possibilité d’une guérison complète</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Pour les groupes</a:t>
            </a:r>
            <a:r>
              <a:rPr lang="fr-CA" sz="1200" kern="1200" baseline="0" noProof="0" dirty="0" smtClean="0">
                <a:solidFill>
                  <a:schemeClr val="tx1"/>
                </a:solidFill>
                <a:latin typeface="+mn-lt"/>
                <a:ea typeface="+mn-ea"/>
                <a:cs typeface="+mn-cs"/>
              </a:rPr>
              <a:t> IPSS à risque intermédiaire</a:t>
            </a:r>
            <a:r>
              <a:rPr lang="fr-CA" sz="1200" kern="1200" noProof="0" dirty="0" smtClean="0">
                <a:solidFill>
                  <a:schemeClr val="tx1"/>
                </a:solidFill>
                <a:latin typeface="+mn-lt"/>
                <a:ea typeface="+mn-ea"/>
                <a:cs typeface="+mn-cs"/>
              </a:rPr>
              <a:t>-2 et élevé, la greffe doit être envisagée au moment du diagnostic</a:t>
            </a:r>
            <a:endParaRPr lang="fr-CA" noProof="0" dirty="0" smtClean="0"/>
          </a:p>
          <a:p>
            <a:pPr marL="0" algn="l" rtl="0" eaLnBrk="1" latinLnBrk="0" hangingPunct="1">
              <a:spcBef>
                <a:spcPts val="0"/>
              </a:spcBef>
              <a:spcAft>
                <a:spcPts val="0"/>
              </a:spcAft>
            </a:pPr>
            <a:endParaRPr lang="fr-CA" sz="1200" kern="1200" noProof="0" dirty="0" smtClean="0">
              <a:solidFill>
                <a:schemeClr val="tx1"/>
              </a:solidFill>
              <a:latin typeface="+mn-lt"/>
              <a:ea typeface="+mn-ea"/>
              <a:cs typeface="+mn-cs"/>
            </a:endParaRPr>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Mode d'action :</a:t>
            </a:r>
            <a:r>
              <a:rPr lang="fr-CA" noProof="0" dirty="0" smtClean="0"/>
              <a:t> </a:t>
            </a:r>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Capacité d’inverser le silençage épigénétique</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du gène suppresseur de tumeur </a:t>
            </a:r>
            <a:r>
              <a:rPr lang="fr-CA" sz="1200" kern="1200" baseline="0" noProof="0" dirty="0" smtClean="0">
                <a:solidFill>
                  <a:schemeClr val="tx1"/>
                </a:solidFill>
                <a:latin typeface="+mn-lt"/>
                <a:ea typeface="+mn-ea"/>
                <a:cs typeface="+mn-cs"/>
              </a:rPr>
              <a:t>(</a:t>
            </a:r>
            <a:r>
              <a:rPr lang="fr-CA" sz="1200" kern="1200" noProof="0" dirty="0" smtClean="0">
                <a:solidFill>
                  <a:schemeClr val="tx1"/>
                </a:solidFill>
                <a:latin typeface="+mn-lt"/>
                <a:ea typeface="+mn-ea"/>
                <a:cs typeface="+mn-cs"/>
              </a:rPr>
              <a:t>hypométhylation)</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Peut survenir</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seulement lorsque les cellules se divisent activement.</a:t>
            </a:r>
            <a:r>
              <a:rPr lang="fr-CA" sz="1200" kern="1200" baseline="0" noProof="0" dirty="0" smtClean="0">
                <a:solidFill>
                  <a:schemeClr val="tx1"/>
                </a:solidFill>
                <a:latin typeface="+mn-lt"/>
                <a:ea typeface="+mn-ea"/>
                <a:cs typeface="+mn-cs"/>
              </a:rPr>
              <a:t> Par conséquent, le </a:t>
            </a:r>
            <a:r>
              <a:rPr lang="fr-CA" sz="1200" kern="1200" noProof="0" dirty="0" smtClean="0">
                <a:solidFill>
                  <a:schemeClr val="tx1"/>
                </a:solidFill>
                <a:latin typeface="+mn-lt"/>
                <a:ea typeface="+mn-ea"/>
                <a:cs typeface="+mn-cs"/>
              </a:rPr>
              <a:t>traitement est administré pendant une période prolongée avant que des résultats s’observent</a:t>
            </a:r>
            <a:endParaRPr lang="fr-CA" noProof="0" dirty="0" smtClean="0"/>
          </a:p>
          <a:p>
            <a:pPr marL="0" algn="l" rtl="0" eaLnBrk="1" latinLnBrk="0" hangingPunct="1">
              <a:spcBef>
                <a:spcPts val="0"/>
              </a:spcBef>
              <a:spcAft>
                <a:spcPts val="0"/>
              </a:spcAft>
            </a:pPr>
            <a:endParaRPr lang="fr-CA" sz="1200" kern="1200" noProof="0" dirty="0" smtClean="0">
              <a:solidFill>
                <a:schemeClr val="tx1"/>
              </a:solidFill>
              <a:latin typeface="+mn-lt"/>
              <a:ea typeface="+mn-ea"/>
              <a:cs typeface="+mn-cs"/>
            </a:endParaRPr>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Azacitidine 75 mg/m</a:t>
            </a:r>
            <a:r>
              <a:rPr lang="fr-CA" sz="1200" kern="1200" baseline="30000" noProof="0" dirty="0" smtClean="0">
                <a:solidFill>
                  <a:schemeClr val="tx1"/>
                </a:solidFill>
                <a:latin typeface="+mn-lt"/>
                <a:ea typeface="+mn-ea"/>
                <a:cs typeface="+mn-cs"/>
              </a:rPr>
              <a:t>2</a:t>
            </a:r>
            <a:r>
              <a:rPr lang="fr-CA" sz="1200" kern="1200" noProof="0" dirty="0" smtClean="0">
                <a:solidFill>
                  <a:schemeClr val="tx1"/>
                </a:solidFill>
                <a:latin typeface="+mn-lt"/>
                <a:ea typeface="+mn-ea"/>
                <a:cs typeface="+mn-cs"/>
              </a:rPr>
              <a:t> SC </a:t>
            </a:r>
            <a:r>
              <a:rPr lang="fr-CA" sz="1200" kern="1200" baseline="0" noProof="0" dirty="0" smtClean="0">
                <a:solidFill>
                  <a:schemeClr val="tx1"/>
                </a:solidFill>
                <a:latin typeface="+mn-lt"/>
                <a:ea typeface="+mn-ea"/>
                <a:cs typeface="+mn-cs"/>
              </a:rPr>
              <a:t>p</a:t>
            </a:r>
            <a:r>
              <a:rPr lang="fr-CA" sz="1200" kern="1200" noProof="0" dirty="0" smtClean="0">
                <a:solidFill>
                  <a:schemeClr val="tx1"/>
                </a:solidFill>
                <a:latin typeface="+mn-lt"/>
                <a:ea typeface="+mn-ea"/>
                <a:cs typeface="+mn-cs"/>
              </a:rPr>
              <a:t>endant 7 jours (parfois 5 jours</a:t>
            </a:r>
            <a:r>
              <a:rPr lang="fr-CA" sz="1200" kern="1200" baseline="0" noProof="0" dirty="0" smtClean="0">
                <a:solidFill>
                  <a:schemeClr val="tx1"/>
                </a:solidFill>
                <a:latin typeface="+mn-lt"/>
                <a:ea typeface="+mn-ea"/>
                <a:cs typeface="+mn-cs"/>
              </a:rPr>
              <a:t> avec Tx suivis de </a:t>
            </a:r>
            <a:r>
              <a:rPr lang="fr-CA" sz="1200" kern="1200" noProof="0" dirty="0" smtClean="0">
                <a:solidFill>
                  <a:schemeClr val="tx1"/>
                </a:solidFill>
                <a:latin typeface="+mn-lt"/>
                <a:ea typeface="+mn-ea"/>
                <a:cs typeface="+mn-cs"/>
              </a:rPr>
              <a:t>2 jours sans Tx), puis 21 jours de repos (cycle de 28 jours)</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Améliore la survie globale et réduit</a:t>
            </a:r>
            <a:r>
              <a:rPr lang="fr-CA" sz="1200" kern="1200" baseline="0" noProof="0" dirty="0" smtClean="0">
                <a:solidFill>
                  <a:schemeClr val="tx1"/>
                </a:solidFill>
                <a:latin typeface="+mn-lt"/>
                <a:ea typeface="+mn-ea"/>
                <a:cs typeface="+mn-cs"/>
              </a:rPr>
              <a:t> le </a:t>
            </a:r>
            <a:r>
              <a:rPr lang="fr-CA" sz="1200" kern="1200" noProof="0" dirty="0" smtClean="0">
                <a:solidFill>
                  <a:schemeClr val="tx1"/>
                </a:solidFill>
                <a:latin typeface="+mn-lt"/>
                <a:ea typeface="+mn-ea"/>
                <a:cs typeface="+mn-cs"/>
              </a:rPr>
              <a:t>risque de progression vers la LMA</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Jour 1 de chaque cycle : FSC, Cr,</a:t>
            </a:r>
            <a:r>
              <a:rPr lang="fr-CA" noProof="0" dirty="0" smtClean="0"/>
              <a:t> électro</a:t>
            </a:r>
            <a:r>
              <a:rPr lang="fr-CA" sz="1200" kern="1200" noProof="0" dirty="0" smtClean="0">
                <a:solidFill>
                  <a:schemeClr val="tx1"/>
                </a:solidFill>
                <a:latin typeface="+mn-lt"/>
                <a:ea typeface="+mn-ea"/>
                <a:cs typeface="+mn-cs"/>
              </a:rPr>
              <a:t>lytes, épreuves de fonction hépatique, AST, LDH</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Durée recommandée</a:t>
            </a:r>
            <a:r>
              <a:rPr lang="fr-CA" sz="1200" kern="1200" baseline="0" noProof="0" dirty="0" smtClean="0">
                <a:solidFill>
                  <a:schemeClr val="tx1"/>
                </a:solidFill>
                <a:latin typeface="+mn-lt"/>
                <a:ea typeface="+mn-ea"/>
                <a:cs typeface="+mn-cs"/>
              </a:rPr>
              <a:t> du </a:t>
            </a:r>
            <a:r>
              <a:rPr lang="fr-CA" sz="1200" kern="1200" noProof="0" dirty="0" smtClean="0">
                <a:solidFill>
                  <a:schemeClr val="tx1"/>
                </a:solidFill>
                <a:latin typeface="+mn-lt"/>
                <a:ea typeface="+mn-ea"/>
                <a:cs typeface="+mn-cs"/>
              </a:rPr>
              <a:t>traitement : 6 mois minimum, continuer jusqu'à progression de la maladie ou toxicité inacceptable</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Réévaluer la moelle osseuse après 6 cycles</a:t>
            </a:r>
          </a:p>
          <a:p>
            <a:pPr marL="457200" algn="l" rtl="0" eaLnBrk="1" latinLnBrk="0" hangingPunct="1">
              <a:spcBef>
                <a:spcPts val="0"/>
              </a:spcBef>
              <a:spcAft>
                <a:spcPts val="0"/>
              </a:spcAft>
            </a:pP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Effets secondaires de l’azacitidine</a:t>
            </a:r>
            <a:r>
              <a:rPr lang="fr-CA" noProof="0" dirty="0" smtClean="0"/>
              <a:t> </a:t>
            </a:r>
            <a:r>
              <a:rPr lang="fr-CA" sz="1200" kern="1200" noProof="0" dirty="0" smtClean="0">
                <a:solidFill>
                  <a:schemeClr val="tx1"/>
                </a:solidFill>
                <a:latin typeface="+mn-lt"/>
                <a:ea typeface="+mn-ea"/>
                <a:cs typeface="+mn-cs"/>
              </a:rPr>
              <a:t>:</a:t>
            </a:r>
            <a:r>
              <a:rPr lang="fr-CA" noProof="0" dirty="0" smtClean="0"/>
              <a:t> </a:t>
            </a:r>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Hématologiques :</a:t>
            </a:r>
            <a:r>
              <a:rPr lang="fr-CA" noProof="0" dirty="0" smtClean="0"/>
              <a:t> </a:t>
            </a:r>
          </a:p>
          <a:p>
            <a:pPr marL="914400" algn="l" rtl="0" eaLnBrk="1" latinLnBrk="0" hangingPunct="1">
              <a:spcBef>
                <a:spcPts val="0"/>
              </a:spcBef>
              <a:spcAft>
                <a:spcPts val="0"/>
              </a:spcAft>
            </a:pPr>
            <a:r>
              <a:rPr lang="fr-CA" sz="1200" kern="1200" noProof="0" dirty="0" smtClean="0">
                <a:solidFill>
                  <a:schemeClr val="tx1"/>
                </a:solidFill>
                <a:latin typeface="+mn-lt"/>
                <a:ea typeface="+mn-ea"/>
                <a:cs typeface="+mn-cs"/>
              </a:rPr>
              <a:t>Neutropénie, thrombocytopénie, anémie, surtout pendant les 2 premiers cycles</a:t>
            </a:r>
            <a:endParaRPr lang="fr-CA" noProof="0" dirty="0" smtClean="0"/>
          </a:p>
          <a:p>
            <a:pPr marL="914400" algn="l" rtl="0" eaLnBrk="1" latinLnBrk="0" hangingPunct="1">
              <a:spcBef>
                <a:spcPts val="0"/>
              </a:spcBef>
              <a:spcAft>
                <a:spcPts val="0"/>
              </a:spcAft>
            </a:pPr>
            <a:r>
              <a:rPr lang="fr-CA" sz="1200" kern="1200" noProof="0" dirty="0" smtClean="0">
                <a:solidFill>
                  <a:schemeClr val="tx1"/>
                </a:solidFill>
                <a:latin typeface="+mn-lt"/>
                <a:ea typeface="+mn-ea"/>
                <a:cs typeface="+mn-cs"/>
              </a:rPr>
              <a:t>Prise en charge</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 réductions de dose non recommandées. Le traitement devrait être similaire à l'induction et être maintenu malgré</a:t>
            </a:r>
            <a:r>
              <a:rPr lang="fr-CA" sz="1200" kern="1200" baseline="0" noProof="0" dirty="0" smtClean="0">
                <a:solidFill>
                  <a:schemeClr val="tx1"/>
                </a:solidFill>
                <a:latin typeface="+mn-lt"/>
                <a:ea typeface="+mn-ea"/>
                <a:cs typeface="+mn-cs"/>
              </a:rPr>
              <a:t> des </a:t>
            </a:r>
            <a:r>
              <a:rPr lang="fr-CA" sz="1200" kern="1200" noProof="0" dirty="0" smtClean="0">
                <a:solidFill>
                  <a:schemeClr val="tx1"/>
                </a:solidFill>
                <a:latin typeface="+mn-lt"/>
                <a:ea typeface="+mn-ea"/>
                <a:cs typeface="+mn-cs"/>
              </a:rPr>
              <a:t>cytopénies nouvelles ou sévères,</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mais avec un soutien</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transfusionnel accru et une surveillance</a:t>
            </a:r>
            <a:r>
              <a:rPr lang="fr-CA" sz="1200" kern="1200" baseline="0" noProof="0" dirty="0" smtClean="0">
                <a:solidFill>
                  <a:schemeClr val="tx1"/>
                </a:solidFill>
                <a:latin typeface="+mn-lt"/>
                <a:ea typeface="+mn-ea"/>
                <a:cs typeface="+mn-cs"/>
              </a:rPr>
              <a:t> des risques d’infection </a:t>
            </a:r>
            <a:endParaRPr lang="fr-CA" noProof="0" dirty="0" smtClean="0"/>
          </a:p>
          <a:p>
            <a:pPr marL="914400" algn="l" rtl="0" eaLnBrk="1" latinLnBrk="0" hangingPunct="1">
              <a:spcBef>
                <a:spcPts val="0"/>
              </a:spcBef>
              <a:spcAft>
                <a:spcPts val="0"/>
              </a:spcAft>
            </a:pPr>
            <a:r>
              <a:rPr lang="fr-CA" sz="1200" kern="1200" noProof="0" dirty="0" smtClean="0">
                <a:solidFill>
                  <a:schemeClr val="tx1"/>
                </a:solidFill>
                <a:latin typeface="+mn-lt"/>
                <a:ea typeface="+mn-ea"/>
                <a:cs typeface="+mn-cs"/>
              </a:rPr>
              <a:t>Soins  infirmiers : renseigner</a:t>
            </a:r>
            <a:r>
              <a:rPr lang="fr-CA" sz="1200" kern="1200" baseline="0" noProof="0" dirty="0" smtClean="0">
                <a:solidFill>
                  <a:schemeClr val="tx1"/>
                </a:solidFill>
                <a:latin typeface="+mn-lt"/>
                <a:ea typeface="+mn-ea"/>
                <a:cs typeface="+mn-cs"/>
              </a:rPr>
              <a:t> le </a:t>
            </a:r>
            <a:r>
              <a:rPr lang="fr-CA" sz="1200" kern="1200" noProof="0" dirty="0" smtClean="0">
                <a:solidFill>
                  <a:schemeClr val="tx1"/>
                </a:solidFill>
                <a:latin typeface="+mn-lt"/>
                <a:ea typeface="+mn-ea"/>
                <a:cs typeface="+mn-cs"/>
              </a:rPr>
              <a:t>patient au sujet des signes et symptômes d'infection et des saignements; lui dire qui appeler</a:t>
            </a:r>
            <a:r>
              <a:rPr lang="fr-CA" sz="1200" kern="1200" baseline="0" noProof="0" dirty="0" smtClean="0">
                <a:solidFill>
                  <a:schemeClr val="tx1"/>
                </a:solidFill>
                <a:latin typeface="+mn-lt"/>
                <a:ea typeface="+mn-ea"/>
                <a:cs typeface="+mn-cs"/>
              </a:rPr>
              <a:t> au besoin</a:t>
            </a:r>
            <a:endParaRPr lang="fr-CA" noProof="0" dirty="0" smtClean="0"/>
          </a:p>
          <a:p>
            <a:pPr marL="457200" algn="l" rtl="0" eaLnBrk="1" latinLnBrk="0" hangingPunct="1">
              <a:spcBef>
                <a:spcPts val="0"/>
              </a:spcBef>
              <a:spcAft>
                <a:spcPts val="0"/>
              </a:spcAft>
            </a:pPr>
            <a:endParaRPr lang="fr-CA" noProof="0" dirty="0" smtClean="0"/>
          </a:p>
          <a:p>
            <a:pPr marL="0" algn="l" rtl="0" eaLnBrk="1" latinLnBrk="0" hangingPunct="1">
              <a:spcBef>
                <a:spcPts val="0"/>
              </a:spcBef>
              <a:spcAft>
                <a:spcPts val="0"/>
              </a:spcAft>
            </a:pPr>
            <a:endParaRPr lang="fr-CA" noProof="0" dirty="0" smtClean="0"/>
          </a:p>
        </p:txBody>
      </p:sp>
      <p:sp>
        <p:nvSpPr>
          <p:cNvPr id="4" name="Slide Number Placeholder 3"/>
          <p:cNvSpPr>
            <a:spLocks noGrp="1"/>
          </p:cNvSpPr>
          <p:nvPr>
            <p:ph type="sldNum" sz="quarter" idx="10"/>
          </p:nvPr>
        </p:nvSpPr>
        <p:spPr/>
        <p:txBody>
          <a:bodyPr/>
          <a:lstStyle/>
          <a:p>
            <a:fld id="{AB8EB3DB-223D-479E-836B-12E5624B9F22}" type="slidenum">
              <a:rPr lang="en-US" smtClean="0"/>
              <a:pPr/>
              <a:t>19</a:t>
            </a:fld>
            <a:endParaRPr lang="en-US" dirty="0"/>
          </a:p>
        </p:txBody>
      </p:sp>
    </p:spTree>
    <p:extLst>
      <p:ext uri="{BB962C8B-B14F-4D97-AF65-F5344CB8AC3E}">
        <p14:creationId xmlns:p14="http://schemas.microsoft.com/office/powerpoint/2010/main" val="3771466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indent="-228600" algn="l" rtl="0" eaLnBrk="1" fontAlgn="auto" latinLnBrk="0" hangingPunct="1">
              <a:spcBef>
                <a:spcPts val="456"/>
              </a:spcBef>
              <a:spcAft>
                <a:spcPts val="0"/>
              </a:spcAft>
              <a:buClr>
                <a:srgbClr val="F5C201"/>
              </a:buClr>
              <a:buSzTx/>
              <a:buFont typeface="Arial"/>
              <a:buChar char="•"/>
            </a:pPr>
            <a:r>
              <a:rPr lang="fr-CA" sz="1200" b="0" i="0" kern="1200" spc="0" baseline="0" noProof="0" dirty="0" smtClean="0">
                <a:solidFill>
                  <a:srgbClr val="000000"/>
                </a:solidFill>
                <a:latin typeface="+mn-lt"/>
                <a:ea typeface="+mn-ea"/>
                <a:cs typeface="+mn-cs"/>
              </a:rPr>
              <a:t>Traitement par chélation du fer</a:t>
            </a:r>
            <a:endParaRPr lang="fr-CA" sz="1200" noProof="0" dirty="0" smtClean="0"/>
          </a:p>
          <a:p>
            <a:pPr marL="1005840" marR="0" indent="-228600" algn="l" rtl="0" eaLnBrk="1" fontAlgn="auto" latinLnBrk="0" hangingPunct="1">
              <a:spcBef>
                <a:spcPts val="408"/>
              </a:spcBef>
              <a:spcAft>
                <a:spcPts val="0"/>
              </a:spcAft>
              <a:buClr>
                <a:srgbClr val="526DB0"/>
              </a:buClr>
              <a:buSzTx/>
              <a:buFont typeface="Arial"/>
              <a:buChar char="•"/>
            </a:pPr>
            <a:r>
              <a:rPr lang="fr-CA" sz="1200" b="0" i="0" kern="1200" spc="0" baseline="0" noProof="0" dirty="0" smtClean="0">
                <a:solidFill>
                  <a:srgbClr val="000000"/>
                </a:solidFill>
                <a:latin typeface="+mn-lt"/>
                <a:ea typeface="+mn-ea"/>
                <a:cs typeface="+mn-cs"/>
              </a:rPr>
              <a:t>Déféroxamine SC, dose quotidienne de 1 000 - 2 000 mg (20-40 mg/kg/jour), à administrer en 8 à 24 heures, à l’aide d’une petite pompe à perfusion portable capable d’administrer des mini-perfusions continues.</a:t>
            </a:r>
            <a:r>
              <a:rPr lang="fr-CA" noProof="0" dirty="0" smtClean="0"/>
              <a:t>  </a:t>
            </a:r>
          </a:p>
          <a:p>
            <a:pPr marL="1280160" marR="0" indent="-228600" algn="l" rtl="0" eaLnBrk="1" fontAlgn="auto" latinLnBrk="0" hangingPunct="1">
              <a:spcBef>
                <a:spcPts val="360"/>
              </a:spcBef>
              <a:spcAft>
                <a:spcPts val="0"/>
              </a:spcAft>
              <a:buClr>
                <a:srgbClr val="989AAC"/>
              </a:buClr>
              <a:buSzTx/>
              <a:buFont typeface="Arial"/>
              <a:buChar char="•"/>
            </a:pPr>
            <a:r>
              <a:rPr lang="fr-CA" sz="1200" b="0" i="0" kern="1200" spc="0" baseline="0" noProof="0" dirty="0" smtClean="0">
                <a:solidFill>
                  <a:srgbClr val="000000"/>
                </a:solidFill>
                <a:latin typeface="+mn-lt"/>
                <a:ea typeface="+mn-ea"/>
                <a:cs typeface="+mn-cs"/>
              </a:rPr>
              <a:t>Effets indésirables : réactions allergiques, oculaires. ototoxicité, dysfonction cardiaque</a:t>
            </a:r>
            <a:endParaRPr lang="fr-CA" noProof="0" dirty="0" smtClean="0"/>
          </a:p>
          <a:p>
            <a:pPr marL="1280160" marR="0" indent="-228600" algn="l" rtl="0" eaLnBrk="1" fontAlgn="auto" latinLnBrk="0" hangingPunct="1">
              <a:spcBef>
                <a:spcPts val="360"/>
              </a:spcBef>
              <a:spcAft>
                <a:spcPts val="0"/>
              </a:spcAft>
              <a:buClr>
                <a:srgbClr val="989AAC"/>
              </a:buClr>
              <a:buSzTx/>
              <a:buFont typeface="Arial"/>
              <a:buChar char="•"/>
            </a:pPr>
            <a:r>
              <a:rPr lang="fr-CA" sz="1200" b="0" i="0" kern="1200" spc="0" baseline="0" noProof="0" dirty="0" smtClean="0">
                <a:solidFill>
                  <a:srgbClr val="000000"/>
                </a:solidFill>
                <a:latin typeface="+mn-lt"/>
                <a:ea typeface="+mn-ea"/>
                <a:cs typeface="+mn-cs"/>
              </a:rPr>
              <a:t>Avant traitement, examen auditif et oculaire</a:t>
            </a:r>
            <a:endParaRPr lang="fr-CA" noProof="0" dirty="0" smtClean="0"/>
          </a:p>
          <a:p>
            <a:pPr marL="1005840" marR="0" indent="-228600" algn="l" rtl="0" eaLnBrk="1" fontAlgn="auto" latinLnBrk="0" hangingPunct="1">
              <a:spcBef>
                <a:spcPts val="408"/>
              </a:spcBef>
              <a:spcAft>
                <a:spcPts val="0"/>
              </a:spcAft>
              <a:buClr>
                <a:srgbClr val="526DB0"/>
              </a:buClr>
              <a:buSzTx/>
              <a:buFont typeface="Arial"/>
              <a:buChar char="•"/>
            </a:pPr>
            <a:r>
              <a:rPr lang="fr-CA" sz="1200" b="0" i="0" kern="1200" spc="0" baseline="0" noProof="0" dirty="0" smtClean="0">
                <a:solidFill>
                  <a:srgbClr val="000000"/>
                </a:solidFill>
                <a:latin typeface="+mn-lt"/>
                <a:ea typeface="+mn-ea"/>
                <a:cs typeface="+mn-cs"/>
              </a:rPr>
              <a:t>Déférasirox</a:t>
            </a:r>
            <a:r>
              <a:rPr lang="fr-CA" sz="1200" b="0" i="0" kern="1200" spc="0" baseline="0" noProof="0" dirty="0" smtClean="0">
                <a:solidFill>
                  <a:schemeClr val="tx1"/>
                </a:solidFill>
                <a:latin typeface="+mn-lt"/>
                <a:ea typeface="+mn-ea"/>
                <a:cs typeface="+mn-cs"/>
              </a:rPr>
              <a:t>, </a:t>
            </a:r>
            <a:r>
              <a:rPr lang="fr-CA" noProof="0" dirty="0" smtClean="0"/>
              <a:t>d</a:t>
            </a:r>
            <a:r>
              <a:rPr lang="fr-CA" sz="1200" b="0" i="0" kern="1200" spc="0" baseline="0" noProof="0" dirty="0" smtClean="0">
                <a:solidFill>
                  <a:srgbClr val="000000"/>
                </a:solidFill>
                <a:latin typeface="+mn-lt"/>
                <a:ea typeface="+mn-ea"/>
                <a:cs typeface="+mn-cs"/>
              </a:rPr>
              <a:t>ose initiale de 20 mg/kg de masse corporelle par jour, PO, à jeun, 30 minutes avant les repas.</a:t>
            </a:r>
            <a:r>
              <a:rPr lang="fr-CA" noProof="0" dirty="0" smtClean="0"/>
              <a:t>  </a:t>
            </a:r>
          </a:p>
          <a:p>
            <a:pPr marL="1280160" marR="0" indent="-228600" algn="l" rtl="0" eaLnBrk="1" fontAlgn="auto" latinLnBrk="0" hangingPunct="1">
              <a:spcBef>
                <a:spcPts val="360"/>
              </a:spcBef>
              <a:spcAft>
                <a:spcPts val="0"/>
              </a:spcAft>
              <a:buClr>
                <a:srgbClr val="989AAC"/>
              </a:buClr>
              <a:buSzTx/>
              <a:buFont typeface="Arial"/>
              <a:buChar char="•"/>
            </a:pPr>
            <a:r>
              <a:rPr lang="fr-CA" sz="1200" b="0" i="0" kern="1200" spc="0" baseline="0" noProof="0" dirty="0" smtClean="0">
                <a:solidFill>
                  <a:srgbClr val="000000"/>
                </a:solidFill>
                <a:latin typeface="+mn-lt"/>
                <a:ea typeface="+mn-ea"/>
                <a:cs typeface="+mn-cs"/>
              </a:rPr>
              <a:t>Effets indésirables : hémorragie digestive, insuffisance hépatique/rénale,</a:t>
            </a:r>
            <a:r>
              <a:rPr lang="fr-CA" noProof="0" dirty="0" smtClean="0"/>
              <a:t> </a:t>
            </a:r>
            <a:r>
              <a:rPr lang="fr-CA" sz="1200" b="0" i="0" kern="1200" spc="0" baseline="0" noProof="0" dirty="0" smtClean="0">
                <a:solidFill>
                  <a:srgbClr val="000000"/>
                </a:solidFill>
                <a:latin typeface="+mn-lt"/>
                <a:ea typeface="+mn-ea"/>
                <a:cs typeface="+mn-cs"/>
              </a:rPr>
              <a:t>cytopénies, diarrhée, nausées et vomissements,</a:t>
            </a:r>
            <a:r>
              <a:rPr lang="fr-CA" noProof="0" dirty="0" smtClean="0"/>
              <a:t> </a:t>
            </a:r>
            <a:r>
              <a:rPr lang="fr-CA" sz="1200" b="0" i="0" kern="1200" spc="0" baseline="0" noProof="0" dirty="0" smtClean="0">
                <a:solidFill>
                  <a:srgbClr val="000000"/>
                </a:solidFill>
                <a:latin typeface="+mn-lt"/>
                <a:ea typeface="+mn-ea"/>
                <a:cs typeface="+mn-cs"/>
              </a:rPr>
              <a:t>douleurs abdominales</a:t>
            </a:r>
            <a:endParaRPr lang="fr-CA" noProof="0" dirty="0" smtClean="0"/>
          </a:p>
          <a:p>
            <a:pPr marL="1005840" marR="0" indent="-228600" algn="l" rtl="0" eaLnBrk="1" fontAlgn="auto" latinLnBrk="0" hangingPunct="1">
              <a:spcBef>
                <a:spcPts val="408"/>
              </a:spcBef>
              <a:spcAft>
                <a:spcPts val="0"/>
              </a:spcAft>
              <a:buClr>
                <a:srgbClr val="526DB0"/>
              </a:buClr>
              <a:buSzTx/>
              <a:buFont typeface="Arial"/>
              <a:buChar char="•"/>
            </a:pPr>
            <a:r>
              <a:rPr lang="fr-CA" sz="1200" b="0" i="0" kern="1200" spc="0" baseline="0" noProof="0" dirty="0" smtClean="0">
                <a:solidFill>
                  <a:srgbClr val="000000"/>
                </a:solidFill>
                <a:latin typeface="+mn-lt"/>
                <a:ea typeface="+mn-ea"/>
                <a:cs typeface="+mn-cs"/>
              </a:rPr>
              <a:t>Défériprone</a:t>
            </a:r>
            <a:r>
              <a:rPr lang="fr-CA" noProof="0" dirty="0" smtClean="0"/>
              <a:t> </a:t>
            </a:r>
          </a:p>
          <a:p>
            <a:pPr marL="1280160" marR="0" indent="-228600" algn="l" rtl="0" eaLnBrk="1" fontAlgn="auto" latinLnBrk="0" hangingPunct="1">
              <a:spcBef>
                <a:spcPts val="360"/>
              </a:spcBef>
              <a:spcAft>
                <a:spcPts val="0"/>
              </a:spcAft>
              <a:buClr>
                <a:srgbClr val="989AAC"/>
              </a:buClr>
              <a:buSzTx/>
              <a:buFont typeface="Arial"/>
              <a:buChar char="•"/>
            </a:pPr>
            <a:r>
              <a:rPr lang="fr-CA" sz="1200" b="0" i="0" kern="1200" spc="0" baseline="0" noProof="0" dirty="0" smtClean="0">
                <a:solidFill>
                  <a:srgbClr val="000000"/>
                </a:solidFill>
                <a:latin typeface="+mn-lt"/>
                <a:ea typeface="+mn-ea"/>
                <a:cs typeface="+mn-cs"/>
              </a:rPr>
              <a:t>Effet indésirable :</a:t>
            </a:r>
            <a:r>
              <a:rPr lang="fr-CA" noProof="0" dirty="0" smtClean="0"/>
              <a:t> </a:t>
            </a:r>
            <a:r>
              <a:rPr lang="fr-CA" sz="1200" b="0" i="0" kern="1200" spc="0" baseline="0" noProof="0" dirty="0" smtClean="0">
                <a:solidFill>
                  <a:srgbClr val="000000"/>
                </a:solidFill>
                <a:latin typeface="+mn-lt"/>
                <a:ea typeface="+mn-ea"/>
                <a:cs typeface="+mn-cs"/>
              </a:rPr>
              <a:t>agranulocytose</a:t>
            </a:r>
            <a:r>
              <a:rPr lang="fr-CA" noProof="0" dirty="0" smtClean="0"/>
              <a:t> </a:t>
            </a:r>
          </a:p>
          <a:p>
            <a:pPr marL="1280160" marR="0" indent="-228600" algn="l" rtl="0" eaLnBrk="1" fontAlgn="auto" latinLnBrk="0" hangingPunct="1">
              <a:spcBef>
                <a:spcPts val="360"/>
              </a:spcBef>
              <a:spcAft>
                <a:spcPts val="0"/>
              </a:spcAft>
              <a:buClr>
                <a:srgbClr val="989AAC"/>
              </a:buClr>
              <a:buSzTx/>
              <a:buFont typeface="Arial"/>
              <a:buChar char="•"/>
            </a:pPr>
            <a:r>
              <a:rPr lang="fr-CA" sz="1200" b="0" i="0" kern="1200" spc="0" baseline="0" noProof="0" dirty="0" smtClean="0">
                <a:solidFill>
                  <a:srgbClr val="000000"/>
                </a:solidFill>
                <a:latin typeface="+mn-lt"/>
                <a:ea typeface="+mn-ea"/>
                <a:cs typeface="+mn-cs"/>
              </a:rPr>
              <a:t>Vérifier la NAN, cesser si NAN &lt; 1,5 </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20</a:t>
            </a:fld>
            <a:endParaRPr lang="en-US" dirty="0"/>
          </a:p>
        </p:txBody>
      </p:sp>
    </p:spTree>
    <p:extLst>
      <p:ext uri="{BB962C8B-B14F-4D97-AF65-F5344CB8AC3E}">
        <p14:creationId xmlns:p14="http://schemas.microsoft.com/office/powerpoint/2010/main" val="353344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baseline="0" noProof="0" dirty="0" smtClean="0">
                <a:solidFill>
                  <a:schemeClr val="tx1"/>
                </a:solidFill>
                <a:latin typeface="+mn-lt"/>
                <a:ea typeface="+mn-ea"/>
                <a:cs typeface="+mn-cs"/>
              </a:rPr>
              <a:t>La destruction des</a:t>
            </a:r>
            <a:r>
              <a:rPr lang="fr-CA" noProof="0" dirty="0" smtClean="0"/>
              <a:t> </a:t>
            </a:r>
            <a:r>
              <a:rPr lang="fr-CA" sz="1200" kern="1200" noProof="0" dirty="0" smtClean="0">
                <a:solidFill>
                  <a:schemeClr val="tx1"/>
                </a:solidFill>
                <a:latin typeface="+mn-lt"/>
                <a:ea typeface="+mn-ea"/>
                <a:cs typeface="+mn-cs"/>
              </a:rPr>
              <a:t>cellules souches</a:t>
            </a:r>
            <a:r>
              <a:rPr lang="fr-CA" noProof="0" dirty="0" smtClean="0"/>
              <a:t> </a:t>
            </a:r>
            <a:r>
              <a:rPr lang="fr-CA" sz="1200" kern="1200" baseline="0" noProof="0" dirty="0" smtClean="0">
                <a:solidFill>
                  <a:schemeClr val="tx1"/>
                </a:solidFill>
                <a:latin typeface="+mn-lt"/>
                <a:ea typeface="+mn-ea"/>
                <a:cs typeface="+mn-cs"/>
              </a:rPr>
              <a:t>survient parce que le système immunitaire de l'organisme s’en prend par erreur à ses propres cellules (maladie auto-immune)</a:t>
            </a:r>
            <a:r>
              <a:rPr lang="fr-CA" noProof="0" dirty="0" smtClean="0"/>
              <a:t> </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23</a:t>
            </a:fld>
            <a:endParaRPr lang="en-US" dirty="0"/>
          </a:p>
        </p:txBody>
      </p:sp>
    </p:spTree>
    <p:extLst>
      <p:ext uri="{BB962C8B-B14F-4D97-AF65-F5344CB8AC3E}">
        <p14:creationId xmlns:p14="http://schemas.microsoft.com/office/powerpoint/2010/main" val="288104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Médicament</a:t>
            </a:r>
            <a:r>
              <a:rPr lang="fr-CA" sz="1200" kern="1200" baseline="0" noProof="0" dirty="0" smtClean="0">
                <a:solidFill>
                  <a:schemeClr val="tx1"/>
                </a:solidFill>
                <a:latin typeface="+mn-lt"/>
                <a:ea typeface="+mn-ea"/>
                <a:cs typeface="+mn-cs"/>
              </a:rPr>
              <a:t>s : </a:t>
            </a:r>
            <a:r>
              <a:rPr lang="fr-CA" sz="1200" kern="1200" noProof="0" dirty="0" smtClean="0">
                <a:solidFill>
                  <a:schemeClr val="tx1"/>
                </a:solidFill>
                <a:latin typeface="+mn-lt"/>
                <a:ea typeface="+mn-ea"/>
                <a:cs typeface="+mn-cs"/>
              </a:rPr>
              <a:t>AINS,</a:t>
            </a:r>
            <a:r>
              <a:rPr lang="fr-CA" noProof="0" dirty="0" smtClean="0"/>
              <a:t> sels d’</a:t>
            </a:r>
            <a:r>
              <a:rPr lang="fr-CA" sz="1200" kern="1200" baseline="0" noProof="0" dirty="0" smtClean="0">
                <a:solidFill>
                  <a:schemeClr val="tx1"/>
                </a:solidFill>
                <a:latin typeface="+mn-lt"/>
                <a:ea typeface="+mn-ea"/>
                <a:cs typeface="+mn-cs"/>
              </a:rPr>
              <a:t>or,</a:t>
            </a:r>
            <a:r>
              <a:rPr lang="fr-CA" noProof="0" dirty="0" smtClean="0"/>
              <a:t> </a:t>
            </a:r>
            <a:r>
              <a:rPr lang="fr-CA" sz="1200" kern="1200" baseline="0" noProof="0" dirty="0" smtClean="0">
                <a:solidFill>
                  <a:schemeClr val="tx1"/>
                </a:solidFill>
                <a:latin typeface="+mn-lt"/>
                <a:ea typeface="+mn-ea"/>
                <a:cs typeface="+mn-cs"/>
              </a:rPr>
              <a:t>chloramphénicol,</a:t>
            </a:r>
            <a:r>
              <a:rPr lang="fr-CA" noProof="0" dirty="0" smtClean="0"/>
              <a:t> </a:t>
            </a:r>
            <a:r>
              <a:rPr lang="fr-CA" sz="1200" kern="1200" baseline="0" noProof="0" dirty="0" smtClean="0">
                <a:solidFill>
                  <a:schemeClr val="tx1"/>
                </a:solidFill>
                <a:latin typeface="+mn-lt"/>
                <a:ea typeface="+mn-ea"/>
                <a:cs typeface="+mn-cs"/>
              </a:rPr>
              <a:t>carbamazépine, phénytoïne,</a:t>
            </a:r>
            <a:r>
              <a:rPr lang="fr-CA" noProof="0" dirty="0" smtClean="0"/>
              <a:t> </a:t>
            </a:r>
            <a:r>
              <a:rPr lang="fr-CA" sz="1200" kern="1200" baseline="0" noProof="0" dirty="0" smtClean="0">
                <a:solidFill>
                  <a:schemeClr val="tx1"/>
                </a:solidFill>
                <a:latin typeface="+mn-lt"/>
                <a:ea typeface="+mn-ea"/>
                <a:cs typeface="+mn-cs"/>
              </a:rPr>
              <a:t>mésalazine</a:t>
            </a:r>
            <a:r>
              <a:rPr lang="fr-CA" noProof="0" dirty="0" smtClean="0"/>
              <a:t> </a:t>
            </a:r>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Substances chimiques : benzène</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Maladie immunitaire</a:t>
            </a:r>
            <a:r>
              <a:rPr lang="fr-CA" sz="1200" kern="1200" baseline="0" noProof="0" dirty="0" smtClean="0">
                <a:solidFill>
                  <a:schemeClr val="tx1"/>
                </a:solidFill>
                <a:latin typeface="+mn-lt"/>
                <a:ea typeface="+mn-ea"/>
                <a:cs typeface="+mn-cs"/>
              </a:rPr>
              <a:t> : fasciite à </a:t>
            </a:r>
            <a:r>
              <a:rPr lang="fr-CA" sz="1200" kern="1200" noProof="0" dirty="0" smtClean="0">
                <a:solidFill>
                  <a:schemeClr val="tx1"/>
                </a:solidFill>
                <a:latin typeface="+mn-lt"/>
                <a:ea typeface="+mn-ea"/>
                <a:cs typeface="+mn-cs"/>
              </a:rPr>
              <a:t>éosinophiles, hyperimmunoglobulinémie, leucémie à</a:t>
            </a:r>
            <a:r>
              <a:rPr lang="fr-CA" sz="1200" kern="1200" baseline="0" noProof="0" dirty="0" smtClean="0">
                <a:solidFill>
                  <a:schemeClr val="tx1"/>
                </a:solidFill>
                <a:latin typeface="+mn-lt"/>
                <a:ea typeface="+mn-ea"/>
                <a:cs typeface="+mn-cs"/>
              </a:rPr>
              <a:t> grands </a:t>
            </a:r>
            <a:r>
              <a:rPr lang="fr-CA" sz="1200" kern="1200" noProof="0" dirty="0" smtClean="0">
                <a:solidFill>
                  <a:schemeClr val="tx1"/>
                </a:solidFill>
                <a:latin typeface="+mn-lt"/>
                <a:ea typeface="+mn-ea"/>
                <a:cs typeface="+mn-cs"/>
              </a:rPr>
              <a:t>lymphocytes granuleux, </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thymome,</a:t>
            </a:r>
            <a:r>
              <a:rPr lang="fr-CA" sz="1200" kern="1200" baseline="0" noProof="0" dirty="0" smtClean="0">
                <a:solidFill>
                  <a:schemeClr val="tx1"/>
                </a:solidFill>
                <a:latin typeface="+mn-lt"/>
                <a:ea typeface="+mn-ea"/>
                <a:cs typeface="+mn-cs"/>
              </a:rPr>
              <a:t> carcinome thymique, réaction du </a:t>
            </a:r>
            <a:r>
              <a:rPr lang="fr-CA" sz="1200" kern="1200" noProof="0" dirty="0" smtClean="0">
                <a:solidFill>
                  <a:schemeClr val="tx1"/>
                </a:solidFill>
                <a:latin typeface="+mn-lt"/>
                <a:ea typeface="+mn-ea"/>
                <a:cs typeface="+mn-cs"/>
              </a:rPr>
              <a:t>greffon contre l’hôte en présence d’immunodéficience</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24</a:t>
            </a:fld>
            <a:endParaRPr lang="en-US" dirty="0"/>
          </a:p>
        </p:txBody>
      </p:sp>
    </p:spTree>
    <p:extLst>
      <p:ext uri="{BB962C8B-B14F-4D97-AF65-F5344CB8AC3E}">
        <p14:creationId xmlns:p14="http://schemas.microsoft.com/office/powerpoint/2010/main" val="392653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Diagnostic d'exclusion. Aucun test ne permet à lui seul de diagnostiquer l’AA idiopathique acquise.</a:t>
            </a:r>
            <a:r>
              <a:rPr lang="fr-CA" noProof="0" dirty="0" smtClean="0"/>
              <a:t>  </a:t>
            </a:r>
          </a:p>
          <a:p>
            <a:pPr marL="0" algn="l" rtl="0" eaLnBrk="1" latinLnBrk="0" hangingPunct="1">
              <a:spcBef>
                <a:spcPts val="0"/>
              </a:spcBef>
              <a:spcAft>
                <a:spcPts val="0"/>
              </a:spcAft>
            </a:pPr>
            <a:endParaRPr lang="fr-CA" sz="1200" kern="1200" noProof="0" dirty="0" smtClean="0">
              <a:solidFill>
                <a:schemeClr val="tx1"/>
              </a:solidFill>
              <a:latin typeface="+mn-lt"/>
              <a:ea typeface="+mn-ea"/>
              <a:cs typeface="+mn-cs"/>
            </a:endParaRPr>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FSC :</a:t>
            </a:r>
            <a:r>
              <a:rPr lang="fr-CA" noProof="0" dirty="0" smtClean="0"/>
              <a:t> </a:t>
            </a:r>
            <a:r>
              <a:rPr lang="fr-CA" sz="1200" kern="1200" noProof="0" dirty="0" smtClean="0">
                <a:solidFill>
                  <a:schemeClr val="tx1"/>
                </a:solidFill>
                <a:latin typeface="+mn-lt"/>
                <a:ea typeface="+mn-ea"/>
                <a:cs typeface="+mn-cs"/>
              </a:rPr>
              <a:t>pancytopénie,</a:t>
            </a:r>
            <a:r>
              <a:rPr lang="fr-CA" noProof="0" dirty="0" smtClean="0"/>
              <a:t> </a:t>
            </a:r>
            <a:r>
              <a:rPr lang="fr-CA" sz="1200" kern="1200" noProof="0" dirty="0" smtClean="0">
                <a:solidFill>
                  <a:schemeClr val="tx1"/>
                </a:solidFill>
                <a:latin typeface="+mn-lt"/>
                <a:ea typeface="+mn-ea"/>
                <a:cs typeface="+mn-cs"/>
              </a:rPr>
              <a:t>réticulocytopénie ou monocytopénie</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dès le début</a:t>
            </a:r>
            <a:r>
              <a:rPr lang="fr-CA" sz="1200" kern="1200" baseline="0" noProof="0" dirty="0" smtClean="0">
                <a:solidFill>
                  <a:schemeClr val="tx1"/>
                </a:solidFill>
                <a:latin typeface="+mn-lt"/>
                <a:ea typeface="+mn-ea"/>
                <a:cs typeface="+mn-cs"/>
              </a:rPr>
              <a:t> </a:t>
            </a:r>
            <a:r>
              <a:rPr lang="fr-CA" noProof="0" dirty="0" smtClean="0"/>
              <a:t>  </a:t>
            </a:r>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Aucune durée-seuil des cytopénies requise pour poser</a:t>
            </a:r>
            <a:r>
              <a:rPr lang="fr-CA" sz="1200" kern="1200" baseline="0" noProof="0" dirty="0" smtClean="0">
                <a:solidFill>
                  <a:schemeClr val="tx1"/>
                </a:solidFill>
                <a:latin typeface="+mn-lt"/>
                <a:ea typeface="+mn-ea"/>
                <a:cs typeface="+mn-cs"/>
              </a:rPr>
              <a:t> un</a:t>
            </a:r>
            <a:r>
              <a:rPr lang="fr-CA" sz="1200" kern="1200" noProof="0" dirty="0" smtClean="0">
                <a:solidFill>
                  <a:schemeClr val="tx1"/>
                </a:solidFill>
                <a:latin typeface="+mn-lt"/>
                <a:ea typeface="+mn-ea"/>
                <a:cs typeface="+mn-cs"/>
              </a:rPr>
              <a:t> diagnostic d’AA. Si on identifie la cause des</a:t>
            </a:r>
            <a:r>
              <a:rPr lang="fr-CA" noProof="0" dirty="0" smtClean="0"/>
              <a:t> </a:t>
            </a:r>
            <a:r>
              <a:rPr lang="fr-CA" sz="1200" kern="1200" noProof="0" dirty="0" smtClean="0">
                <a:solidFill>
                  <a:schemeClr val="tx1"/>
                </a:solidFill>
                <a:latin typeface="+mn-lt"/>
                <a:ea typeface="+mn-ea"/>
                <a:cs typeface="+mn-cs"/>
              </a:rPr>
              <a:t>cytopénies (p. ex., chimiothérapie cytotoxique, infection virale), les numérations sanguines peuvent être contrôlées pendant quelques</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jours à quelques</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semaines pour permettre un rétablissement et déterminer si l‘atteinte est réversible</a:t>
            </a:r>
            <a:endParaRPr lang="fr-CA" noProof="0" dirty="0" smtClean="0"/>
          </a:p>
          <a:p>
            <a:pPr marL="0" algn="l" rtl="0" eaLnBrk="1" latinLnBrk="0" hangingPunct="1">
              <a:spcBef>
                <a:spcPts val="0"/>
              </a:spcBef>
              <a:spcAft>
                <a:spcPts val="0"/>
              </a:spcAft>
            </a:pPr>
            <a:endParaRPr lang="fr-CA" sz="1200" kern="1200" noProof="0" dirty="0" smtClean="0">
              <a:solidFill>
                <a:schemeClr val="tx1"/>
              </a:solidFill>
              <a:latin typeface="+mn-lt"/>
              <a:ea typeface="+mn-ea"/>
              <a:cs typeface="+mn-cs"/>
            </a:endParaRPr>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Ponction</a:t>
            </a:r>
            <a:r>
              <a:rPr lang="fr-CA" sz="1200" kern="1200" baseline="0" noProof="0" dirty="0" smtClean="0">
                <a:solidFill>
                  <a:schemeClr val="tx1"/>
                </a:solidFill>
                <a:latin typeface="+mn-lt"/>
                <a:ea typeface="+mn-ea"/>
                <a:cs typeface="+mn-cs"/>
              </a:rPr>
              <a:t> de m</a:t>
            </a:r>
            <a:r>
              <a:rPr lang="fr-CA" sz="1200" kern="1200" noProof="0" dirty="0" smtClean="0">
                <a:solidFill>
                  <a:schemeClr val="tx1"/>
                </a:solidFill>
                <a:latin typeface="+mn-lt"/>
                <a:ea typeface="+mn-ea"/>
                <a:cs typeface="+mn-cs"/>
              </a:rPr>
              <a:t>oelle osseuse au</a:t>
            </a:r>
            <a:r>
              <a:rPr lang="fr-CA" sz="1200" kern="1200" baseline="0" noProof="0" dirty="0" smtClean="0">
                <a:solidFill>
                  <a:schemeClr val="tx1"/>
                </a:solidFill>
                <a:latin typeface="+mn-lt"/>
                <a:ea typeface="+mn-ea"/>
                <a:cs typeface="+mn-cs"/>
              </a:rPr>
              <a:t> moyen d’une tréphine</a:t>
            </a:r>
            <a:r>
              <a:rPr lang="fr-CA" sz="1200" kern="1200" noProof="0" dirty="0" smtClean="0">
                <a:solidFill>
                  <a:schemeClr val="tx1"/>
                </a:solidFill>
                <a:latin typeface="+mn-lt"/>
                <a:ea typeface="+mn-ea"/>
                <a:cs typeface="+mn-cs"/>
              </a:rPr>
              <a:t> requise pour</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le diagnostic*</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La moelle osseuse est très hypocellulaire avec diminution de tous les éléments; l'espace médullaire est occupé surtout par des cellules adipeuses</a:t>
            </a:r>
            <a:r>
              <a:rPr lang="fr-CA" sz="1200" kern="1200" baseline="0" noProof="0" dirty="0" smtClean="0">
                <a:solidFill>
                  <a:schemeClr val="tx1"/>
                </a:solidFill>
                <a:latin typeface="+mn-lt"/>
                <a:ea typeface="+mn-ea"/>
                <a:cs typeface="+mn-cs"/>
              </a:rPr>
              <a:t> et le </a:t>
            </a:r>
            <a:r>
              <a:rPr lang="fr-CA" sz="1200" kern="1200" noProof="0" dirty="0" smtClean="0">
                <a:solidFill>
                  <a:schemeClr val="tx1"/>
                </a:solidFill>
                <a:latin typeface="+mn-lt"/>
                <a:ea typeface="+mn-ea"/>
                <a:cs typeface="+mn-cs"/>
              </a:rPr>
              <a:t>stroma médullaire</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Les cellules hématopoïétiques résiduelles sont morphologiquement normales</a:t>
            </a:r>
            <a:r>
              <a:rPr lang="fr-CA" noProof="0" dirty="0" smtClean="0"/>
              <a:t> </a:t>
            </a:r>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Aucune infiltration de cellules</a:t>
            </a:r>
            <a:r>
              <a:rPr lang="fr-CA" sz="1200" kern="1200" baseline="0" noProof="0" dirty="0" smtClean="0">
                <a:solidFill>
                  <a:schemeClr val="tx1"/>
                </a:solidFill>
                <a:latin typeface="+mn-lt"/>
                <a:ea typeface="+mn-ea"/>
                <a:cs typeface="+mn-cs"/>
              </a:rPr>
              <a:t> malignes dans </a:t>
            </a:r>
            <a:r>
              <a:rPr lang="fr-CA" sz="1200" kern="1200" noProof="0" dirty="0" smtClean="0">
                <a:solidFill>
                  <a:schemeClr val="tx1"/>
                </a:solidFill>
                <a:latin typeface="+mn-lt"/>
                <a:ea typeface="+mn-ea"/>
                <a:cs typeface="+mn-cs"/>
              </a:rPr>
              <a:t>la moelle osseuse ni fibrose </a:t>
            </a:r>
          </a:p>
          <a:p>
            <a:pPr marL="457200" algn="l" rtl="0" eaLnBrk="1" latinLnBrk="0" hangingPunct="1">
              <a:spcBef>
                <a:spcPts val="0"/>
              </a:spcBef>
              <a:spcAft>
                <a:spcPts val="0"/>
              </a:spcAft>
            </a:pPr>
            <a:endParaRPr lang="fr-CA" noProof="0" dirty="0" smtClean="0"/>
          </a:p>
          <a:p>
            <a:pPr marL="512064" indent="-457200" algn="l" rtl="0" eaLnBrk="1" latinLnBrk="0" hangingPunct="1">
              <a:spcBef>
                <a:spcPts val="0"/>
              </a:spcBef>
              <a:spcAft>
                <a:spcPts val="0"/>
              </a:spcAft>
            </a:pPr>
            <a:r>
              <a:rPr lang="fr-CA" sz="1200" kern="1200" noProof="0" dirty="0" smtClean="0">
                <a:solidFill>
                  <a:schemeClr val="tx1"/>
                </a:solidFill>
                <a:latin typeface="+mn-lt"/>
                <a:ea typeface="+mn-ea"/>
                <a:cs typeface="+mn-cs"/>
              </a:rPr>
              <a:t>Cytométrie en flux et marqueurs moléculaires médullaires,</a:t>
            </a:r>
            <a:r>
              <a:rPr lang="fr-CA" sz="1200" kern="1200" baseline="0" noProof="0" dirty="0" smtClean="0">
                <a:solidFill>
                  <a:schemeClr val="tx1"/>
                </a:solidFill>
                <a:latin typeface="+mn-lt"/>
                <a:ea typeface="+mn-ea"/>
                <a:cs typeface="+mn-cs"/>
              </a:rPr>
              <a:t> tests spécialisés effectués pour détecter des comorbidités telles que </a:t>
            </a:r>
            <a:r>
              <a:rPr lang="fr-CA" sz="1200" kern="1200" noProof="0" dirty="0" smtClean="0">
                <a:solidFill>
                  <a:schemeClr val="tx1"/>
                </a:solidFill>
                <a:latin typeface="+mn-lt"/>
                <a:ea typeface="+mn-ea"/>
                <a:cs typeface="+mn-cs"/>
              </a:rPr>
              <a:t>l’hémoglobinurie</a:t>
            </a:r>
            <a:r>
              <a:rPr lang="fr-CA" sz="1200" kern="1200" baseline="0" noProof="0" dirty="0" smtClean="0">
                <a:solidFill>
                  <a:schemeClr val="tx1"/>
                </a:solidFill>
                <a:latin typeface="+mn-lt"/>
                <a:ea typeface="+mn-ea"/>
                <a:cs typeface="+mn-cs"/>
              </a:rPr>
              <a:t> paroxystique nocturne</a:t>
            </a:r>
            <a:r>
              <a:rPr lang="fr-CA" sz="1200" kern="1200" noProof="0" dirty="0" smtClean="0">
                <a:solidFill>
                  <a:schemeClr val="tx1"/>
                </a:solidFill>
                <a:latin typeface="+mn-lt"/>
                <a:ea typeface="+mn-ea"/>
                <a:cs typeface="+mn-cs"/>
              </a:rPr>
              <a:t>, un syndrome myélodysplasique ou la leucémie aiguë</a:t>
            </a:r>
            <a:endParaRPr lang="fr-CA" noProof="0" dirty="0" smtClean="0"/>
          </a:p>
          <a:p>
            <a:pPr marL="0" algn="l" rtl="0" eaLnBrk="1" latinLnBrk="0" hangingPunct="1">
              <a:spcBef>
                <a:spcPts val="0"/>
              </a:spcBef>
              <a:spcAft>
                <a:spcPts val="0"/>
              </a:spcAft>
            </a:pPr>
            <a:endParaRPr lang="fr-CA" sz="1200" kern="1200" noProof="0" dirty="0" smtClean="0">
              <a:solidFill>
                <a:schemeClr val="tx1"/>
              </a:solidFill>
              <a:latin typeface="+mn-lt"/>
              <a:ea typeface="+mn-ea"/>
              <a:cs typeface="+mn-cs"/>
            </a:endParaRPr>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B</a:t>
            </a:r>
            <a:r>
              <a:rPr lang="fr-CA" sz="1200" kern="1200" baseline="-25000" noProof="0" dirty="0" smtClean="0">
                <a:solidFill>
                  <a:schemeClr val="tx1"/>
                </a:solidFill>
                <a:latin typeface="+mn-lt"/>
                <a:ea typeface="+mn-ea"/>
                <a:cs typeface="+mn-cs"/>
              </a:rPr>
              <a:t>12</a:t>
            </a:r>
            <a:r>
              <a:rPr lang="fr-CA" sz="1200" kern="1200" noProof="0" dirty="0" smtClean="0">
                <a:solidFill>
                  <a:schemeClr val="tx1"/>
                </a:solidFill>
                <a:latin typeface="+mn-lt"/>
                <a:ea typeface="+mn-ea"/>
                <a:cs typeface="+mn-cs"/>
              </a:rPr>
              <a:t>/acide folique, épreuves de fonction hépatique/LDH, hémolyse?,</a:t>
            </a:r>
            <a:r>
              <a:rPr lang="fr-CA" sz="1200" kern="1200" baseline="0" noProof="0" dirty="0" smtClean="0">
                <a:solidFill>
                  <a:schemeClr val="tx1"/>
                </a:solidFill>
                <a:latin typeface="+mn-lt"/>
                <a:ea typeface="+mn-ea"/>
                <a:cs typeface="+mn-cs"/>
              </a:rPr>
              <a:t> dépistage d’infections </a:t>
            </a:r>
            <a:r>
              <a:rPr lang="fr-CA" sz="1200" kern="1200" noProof="0" dirty="0" smtClean="0">
                <a:solidFill>
                  <a:schemeClr val="tx1"/>
                </a:solidFill>
                <a:latin typeface="+mn-lt"/>
                <a:ea typeface="+mn-ea"/>
                <a:cs typeface="+mn-cs"/>
              </a:rPr>
              <a:t>virales, biochimie</a:t>
            </a:r>
            <a:endParaRPr lang="fr-CA" noProof="0" dirty="0" smtClean="0"/>
          </a:p>
          <a:p>
            <a:pPr marL="0" algn="l" rtl="0" eaLnBrk="1" latinLnBrk="0" hangingPunct="1">
              <a:spcBef>
                <a:spcPts val="0"/>
              </a:spcBef>
              <a:spcAft>
                <a:spcPts val="0"/>
              </a:spcAft>
            </a:pPr>
            <a:endParaRPr lang="fr-CA" sz="1200" kern="1200" noProof="0" dirty="0" smtClean="0">
              <a:solidFill>
                <a:schemeClr val="tx1"/>
              </a:solidFill>
              <a:latin typeface="+mn-lt"/>
              <a:ea typeface="+mn-ea"/>
              <a:cs typeface="+mn-cs"/>
            </a:endParaRPr>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Anticorps antinucléaires, anticorps anti-ADN double brin pour détecter une maladie du collagène</a:t>
            </a:r>
            <a:r>
              <a:rPr lang="fr-CA" noProof="0" dirty="0" smtClean="0"/>
              <a:t> </a:t>
            </a:r>
            <a:r>
              <a:rPr lang="fr-CA" sz="1200" kern="1200" noProof="0" dirty="0" smtClean="0">
                <a:solidFill>
                  <a:schemeClr val="tx1"/>
                </a:solidFill>
                <a:latin typeface="+mn-lt"/>
                <a:ea typeface="+mn-ea"/>
                <a:cs typeface="+mn-cs"/>
              </a:rPr>
              <a:t>vasculaire</a:t>
            </a:r>
            <a:r>
              <a:rPr lang="fr-CA" noProof="0" dirty="0" smtClean="0"/>
              <a:t> </a:t>
            </a:r>
          </a:p>
          <a:p>
            <a:pPr marL="0" indent="0" algn="l" rtl="0" eaLnBrk="1" latinLnBrk="0" hangingPunct="1">
              <a:spcBef>
                <a:spcPts val="0"/>
              </a:spcBef>
              <a:spcAft>
                <a:spcPts val="0"/>
              </a:spcAft>
            </a:pPr>
            <a:endParaRPr lang="fr-CA" sz="1200" kern="1200" noProof="0" dirty="0" smtClean="0">
              <a:solidFill>
                <a:schemeClr val="tx1"/>
              </a:solidFill>
              <a:latin typeface="+mn-lt"/>
              <a:ea typeface="+mn-ea"/>
              <a:cs typeface="+mn-cs"/>
            </a:endParaRPr>
          </a:p>
          <a:p>
            <a:pPr marL="0" indent="0" algn="l" rtl="0" eaLnBrk="1" latinLnBrk="0" hangingPunct="1">
              <a:spcBef>
                <a:spcPts val="0"/>
              </a:spcBef>
              <a:spcAft>
                <a:spcPts val="0"/>
              </a:spcAft>
            </a:pPr>
            <a:r>
              <a:rPr lang="fr-CA" sz="1200" kern="1200" noProof="0" dirty="0" smtClean="0">
                <a:solidFill>
                  <a:schemeClr val="tx1"/>
                </a:solidFill>
                <a:latin typeface="+mn-lt"/>
                <a:ea typeface="+mn-ea"/>
                <a:cs typeface="+mn-cs"/>
              </a:rPr>
              <a:t>* Si cytopénies critiques et/ou complications potentiellement mortelles (par exemple, infection, hémorragie, insuffisance</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cardiorespiratoire), consultation immédiate en hématologie (incluant biopsie de la moelle osseuse) et hospitalisation</a:t>
            </a:r>
            <a:r>
              <a:rPr lang="fr-CA" noProof="0" dirty="0" smtClean="0"/>
              <a:t> </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26</a:t>
            </a:fld>
            <a:endParaRPr lang="en-US" dirty="0"/>
          </a:p>
        </p:txBody>
      </p:sp>
    </p:spTree>
    <p:extLst>
      <p:ext uri="{BB962C8B-B14F-4D97-AF65-F5344CB8AC3E}">
        <p14:creationId xmlns:p14="http://schemas.microsoft.com/office/powerpoint/2010/main" val="413123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a:t>
            </a:r>
            <a:r>
              <a:rPr lang="en-US" baseline="0" dirty="0" smtClean="0"/>
              <a:t> Aplastic Anemia Study Group</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27</a:t>
            </a:fld>
            <a:endParaRPr lang="en-US" dirty="0"/>
          </a:p>
        </p:txBody>
      </p:sp>
    </p:spTree>
    <p:extLst>
      <p:ext uri="{BB962C8B-B14F-4D97-AF65-F5344CB8AC3E}">
        <p14:creationId xmlns:p14="http://schemas.microsoft.com/office/powerpoint/2010/main" val="334464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0" algn="l" rtl="0" eaLnBrk="1" latinLnBrk="0" hangingPunct="1">
              <a:spcBef>
                <a:spcPts val="0"/>
              </a:spcBef>
              <a:spcAft>
                <a:spcPts val="0"/>
              </a:spcAft>
            </a:pPr>
            <a:r>
              <a:rPr lang="fr-CA" sz="1200" kern="1200" noProof="0" dirty="0" smtClean="0">
                <a:solidFill>
                  <a:schemeClr val="tx1"/>
                </a:solidFill>
                <a:latin typeface="+mn-lt"/>
                <a:ea typeface="+mn-ea"/>
                <a:cs typeface="+mn-cs"/>
              </a:rPr>
              <a:t>&lt; 20</a:t>
            </a:r>
            <a:r>
              <a:rPr lang="fr-CA" noProof="0" dirty="0" smtClean="0"/>
              <a:t> ans </a:t>
            </a:r>
            <a:r>
              <a:rPr lang="fr-CA" sz="1200" kern="1200" noProof="0" dirty="0" smtClean="0">
                <a:solidFill>
                  <a:schemeClr val="tx1"/>
                </a:solidFill>
                <a:latin typeface="+mn-lt"/>
                <a:ea typeface="+mn-ea"/>
                <a:cs typeface="+mn-cs"/>
              </a:rPr>
              <a:t>– commencer la</a:t>
            </a:r>
            <a:r>
              <a:rPr lang="fr-CA" sz="1200" kern="1200" baseline="0" noProof="0" dirty="0" smtClean="0">
                <a:solidFill>
                  <a:schemeClr val="tx1"/>
                </a:solidFill>
                <a:latin typeface="+mn-lt"/>
                <a:ea typeface="+mn-ea"/>
                <a:cs typeface="+mn-cs"/>
              </a:rPr>
              <a:t> re</a:t>
            </a:r>
            <a:r>
              <a:rPr lang="fr-CA" sz="1200" kern="1200" noProof="0" dirty="0" smtClean="0">
                <a:solidFill>
                  <a:schemeClr val="tx1"/>
                </a:solidFill>
                <a:latin typeface="+mn-lt"/>
                <a:ea typeface="+mn-ea"/>
                <a:cs typeface="+mn-cs"/>
              </a:rPr>
              <a:t>cherche d’un donneur de cellules souches </a:t>
            </a:r>
            <a:r>
              <a:rPr lang="fr-CA" sz="1200" noProof="0" dirty="0" smtClean="0"/>
              <a:t>hématopoïétiques</a:t>
            </a:r>
            <a:endParaRPr lang="fr-CA" noProof="0" dirty="0" smtClean="0"/>
          </a:p>
          <a:p>
            <a:pPr marL="457200" indent="0" algn="l" rtl="0" eaLnBrk="1" latinLnBrk="0" hangingPunct="1">
              <a:spcBef>
                <a:spcPts val="0"/>
              </a:spcBef>
              <a:spcAft>
                <a:spcPts val="0"/>
              </a:spcAft>
            </a:pPr>
            <a:r>
              <a:rPr lang="fr-CA" noProof="0" dirty="0" smtClean="0"/>
              <a:t>  </a:t>
            </a:r>
            <a:r>
              <a:rPr lang="fr-CA" sz="1200" kern="1200" noProof="0" dirty="0" smtClean="0">
                <a:solidFill>
                  <a:schemeClr val="tx1"/>
                </a:solidFill>
                <a:latin typeface="+mn-lt"/>
                <a:ea typeface="+mn-ea"/>
                <a:cs typeface="+mn-cs"/>
              </a:rPr>
              <a:t>20</a:t>
            </a:r>
            <a:r>
              <a:rPr lang="fr-CA" sz="1200" kern="1200" baseline="0" noProof="0" dirty="0" smtClean="0">
                <a:solidFill>
                  <a:schemeClr val="tx1"/>
                </a:solidFill>
                <a:latin typeface="+mn-lt"/>
                <a:ea typeface="+mn-ea"/>
                <a:cs typeface="+mn-cs"/>
              </a:rPr>
              <a:t> à </a:t>
            </a:r>
            <a:r>
              <a:rPr lang="fr-CA" sz="1200" kern="1200" noProof="0" dirty="0" smtClean="0">
                <a:solidFill>
                  <a:schemeClr val="tx1"/>
                </a:solidFill>
                <a:latin typeface="+mn-lt"/>
                <a:ea typeface="+mn-ea"/>
                <a:cs typeface="+mn-cs"/>
              </a:rPr>
              <a:t>50</a:t>
            </a:r>
            <a:r>
              <a:rPr lang="fr-CA" noProof="0" dirty="0" smtClean="0"/>
              <a:t> ans </a:t>
            </a:r>
            <a:r>
              <a:rPr lang="fr-CA" sz="1200" kern="1200" noProof="0" dirty="0" smtClean="0">
                <a:solidFill>
                  <a:schemeClr val="tx1"/>
                </a:solidFill>
                <a:latin typeface="+mn-lt"/>
                <a:ea typeface="+mn-ea"/>
                <a:cs typeface="+mn-cs"/>
              </a:rPr>
              <a:t>– envisager la capacité de tolérer une</a:t>
            </a:r>
            <a:r>
              <a:rPr lang="fr-CA" sz="1200" kern="1200" baseline="0" noProof="0" dirty="0" smtClean="0">
                <a:solidFill>
                  <a:schemeClr val="tx1"/>
                </a:solidFill>
                <a:latin typeface="+mn-lt"/>
                <a:ea typeface="+mn-ea"/>
                <a:cs typeface="+mn-cs"/>
              </a:rPr>
              <a:t> GCS</a:t>
            </a:r>
            <a:r>
              <a:rPr lang="fr-CA" sz="1200" kern="1200" noProof="0" dirty="0" smtClean="0">
                <a:solidFill>
                  <a:schemeClr val="tx1"/>
                </a:solidFill>
                <a:latin typeface="+mn-lt"/>
                <a:ea typeface="+mn-ea"/>
                <a:cs typeface="+mn-cs"/>
              </a:rPr>
              <a:t>, si tolérable, instaurer la GCS</a:t>
            </a:r>
            <a:endParaRPr lang="fr-CA" noProof="0" dirty="0" smtClean="0"/>
          </a:p>
          <a:p>
            <a:pPr marL="457200" indent="0" algn="l" rtl="0" eaLnBrk="1" latinLnBrk="0" hangingPunct="1">
              <a:spcBef>
                <a:spcPts val="0"/>
              </a:spcBef>
              <a:spcAft>
                <a:spcPts val="0"/>
              </a:spcAft>
            </a:pPr>
            <a:r>
              <a:rPr lang="fr-CA" noProof="0" dirty="0" smtClean="0"/>
              <a:t>  </a:t>
            </a:r>
            <a:r>
              <a:rPr lang="fr-CA" sz="1200" kern="1200" noProof="0" dirty="0" smtClean="0">
                <a:solidFill>
                  <a:schemeClr val="tx1"/>
                </a:solidFill>
                <a:latin typeface="+mn-lt"/>
                <a:ea typeface="+mn-ea"/>
                <a:cs typeface="+mn-cs"/>
              </a:rPr>
              <a:t>&gt; 50</a:t>
            </a:r>
            <a:r>
              <a:rPr lang="fr-CA" noProof="0" dirty="0" smtClean="0"/>
              <a:t> ans </a:t>
            </a:r>
            <a:r>
              <a:rPr lang="fr-CA" sz="1200" kern="1200" noProof="0" dirty="0" smtClean="0">
                <a:solidFill>
                  <a:schemeClr val="tx1"/>
                </a:solidFill>
                <a:latin typeface="+mn-lt"/>
                <a:ea typeface="+mn-ea"/>
                <a:cs typeface="+mn-cs"/>
              </a:rPr>
              <a:t>– instaurer le traitement immunosuppresseur</a:t>
            </a:r>
          </a:p>
          <a:p>
            <a:pPr marL="457200" indent="0" algn="l" rtl="0" eaLnBrk="1" latinLnBrk="0" hangingPunct="1">
              <a:spcBef>
                <a:spcPts val="0"/>
              </a:spcBef>
              <a:spcAft>
                <a:spcPts val="0"/>
              </a:spcAft>
            </a:pP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Non grave : Approche individualisée</a:t>
            </a:r>
            <a:endParaRPr lang="fr-CA" noProof="0" dirty="0" smtClean="0"/>
          </a:p>
          <a:p>
            <a:pPr marL="457200" algn="l" rtl="0" eaLnBrk="1" latinLnBrk="0" hangingPunct="1">
              <a:spcBef>
                <a:spcPts val="0"/>
              </a:spcBef>
              <a:spcAft>
                <a:spcPts val="0"/>
              </a:spcAft>
            </a:pPr>
            <a:r>
              <a:rPr lang="fr-CA" noProof="0" dirty="0" smtClean="0"/>
              <a:t>En fonction des </a:t>
            </a:r>
            <a:r>
              <a:rPr lang="fr-CA" sz="1200" kern="1200" noProof="0" dirty="0" smtClean="0">
                <a:solidFill>
                  <a:schemeClr val="tx1"/>
                </a:solidFill>
                <a:latin typeface="+mn-lt"/>
                <a:ea typeface="+mn-ea"/>
                <a:cs typeface="+mn-cs"/>
              </a:rPr>
              <a:t>symptômes, de la gravité de la maladie et des cytopénies</a:t>
            </a:r>
            <a:r>
              <a:rPr lang="fr-CA" noProof="0" dirty="0" smtClean="0"/>
              <a:t> </a:t>
            </a:r>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Surveillance étroite sans traitement immunosuppresseur indiquée en présence de symptômes minimes/besoins</a:t>
            </a:r>
            <a:r>
              <a:rPr lang="fr-CA" sz="1200" kern="1200" baseline="0" noProof="0" dirty="0" smtClean="0">
                <a:solidFill>
                  <a:schemeClr val="tx1"/>
                </a:solidFill>
                <a:latin typeface="+mn-lt"/>
                <a:ea typeface="+mn-ea"/>
                <a:cs typeface="+mn-cs"/>
              </a:rPr>
              <a:t> transfusionnels</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GAT : Requiert</a:t>
            </a:r>
            <a:r>
              <a:rPr lang="fr-CA" sz="1200" kern="1200" baseline="0" noProof="0" dirty="0" smtClean="0">
                <a:solidFill>
                  <a:schemeClr val="tx1"/>
                </a:solidFill>
                <a:latin typeface="+mn-lt"/>
                <a:ea typeface="+mn-ea"/>
                <a:cs typeface="+mn-cs"/>
              </a:rPr>
              <a:t> une </a:t>
            </a:r>
            <a:r>
              <a:rPr lang="fr-CA" sz="1200" kern="1200" noProof="0" dirty="0" smtClean="0">
                <a:solidFill>
                  <a:schemeClr val="tx1"/>
                </a:solidFill>
                <a:latin typeface="+mn-lt"/>
                <a:ea typeface="+mn-ea"/>
                <a:cs typeface="+mn-cs"/>
              </a:rPr>
              <a:t>prémédication avec tylenol/benadryl pour réduire les réactions perfusionnelles et de maladie du sérum</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Requiert 2 semaines d’administration</a:t>
            </a:r>
            <a:r>
              <a:rPr lang="fr-CA" sz="1200" kern="1200" baseline="0" noProof="0" dirty="0" smtClean="0">
                <a:solidFill>
                  <a:schemeClr val="tx1"/>
                </a:solidFill>
                <a:latin typeface="+mn-lt"/>
                <a:ea typeface="+mn-ea"/>
                <a:cs typeface="+mn-cs"/>
              </a:rPr>
              <a:t> quotidienne de </a:t>
            </a:r>
            <a:r>
              <a:rPr lang="fr-CA" sz="1200" kern="1200" noProof="0" dirty="0" smtClean="0">
                <a:solidFill>
                  <a:schemeClr val="tx1"/>
                </a:solidFill>
                <a:latin typeface="+mn-lt"/>
                <a:ea typeface="+mn-ea"/>
                <a:cs typeface="+mn-cs"/>
              </a:rPr>
              <a:t>corticothérapie pour réduire le risque de maladie du sérum</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Risque d'anaphylaxie, garder une trousse d’urgence au</a:t>
            </a:r>
            <a:r>
              <a:rPr lang="fr-CA" sz="1200" kern="1200" baseline="0" noProof="0" dirty="0" smtClean="0">
                <a:solidFill>
                  <a:schemeClr val="tx1"/>
                </a:solidFill>
                <a:latin typeface="+mn-lt"/>
                <a:ea typeface="+mn-ea"/>
                <a:cs typeface="+mn-cs"/>
              </a:rPr>
              <a:t> chevet pendant la per</a:t>
            </a:r>
            <a:r>
              <a:rPr lang="fr-CA" sz="1200" kern="1200" noProof="0" dirty="0" smtClean="0">
                <a:solidFill>
                  <a:schemeClr val="tx1"/>
                </a:solidFill>
                <a:latin typeface="+mn-lt"/>
                <a:ea typeface="+mn-ea"/>
                <a:cs typeface="+mn-cs"/>
              </a:rPr>
              <a:t>fusion</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Amélioration de la réponse après 3 et 6</a:t>
            </a:r>
            <a:r>
              <a:rPr lang="fr-CA" noProof="0" dirty="0" smtClean="0"/>
              <a:t> </a:t>
            </a:r>
            <a:r>
              <a:rPr lang="fr-CA" sz="1200" kern="1200" noProof="0" dirty="0" smtClean="0">
                <a:solidFill>
                  <a:schemeClr val="tx1"/>
                </a:solidFill>
                <a:latin typeface="+mn-lt"/>
                <a:ea typeface="+mn-ea"/>
                <a:cs typeface="+mn-cs"/>
              </a:rPr>
              <a:t>mois et survie améliorée - NIH et EBMT</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La thrombocytopénie s’aggrave avec la GAT</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Produits sanguins irradiés</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Maladie du sérum</a:t>
            </a:r>
            <a:endParaRPr lang="fr-CA" noProof="0" dirty="0" smtClean="0"/>
          </a:p>
          <a:p>
            <a:pPr marL="0" algn="l" rtl="0" eaLnBrk="1" latinLnBrk="0" hangingPunct="1">
              <a:spcBef>
                <a:spcPts val="0"/>
              </a:spcBef>
              <a:spcAft>
                <a:spcPts val="0"/>
              </a:spcAft>
            </a:pPr>
            <a:r>
              <a:rPr lang="fr-CA" noProof="0" dirty="0" smtClean="0"/>
              <a:t> T</a:t>
            </a:r>
            <a:r>
              <a:rPr lang="fr-CA" sz="1200" kern="1200" noProof="0" dirty="0" smtClean="0">
                <a:solidFill>
                  <a:schemeClr val="tx1"/>
                </a:solidFill>
                <a:latin typeface="+mn-lt"/>
                <a:ea typeface="+mn-ea"/>
                <a:cs typeface="+mn-cs"/>
              </a:rPr>
              <a:t>aux de réponse : 70 %</a:t>
            </a:r>
            <a:r>
              <a:rPr lang="fr-CA" noProof="0" dirty="0" smtClean="0"/>
              <a:t> </a:t>
            </a:r>
            <a:r>
              <a:rPr lang="fr-CA" sz="1200" kern="1200" baseline="0" noProof="0" dirty="0" smtClean="0">
                <a:solidFill>
                  <a:schemeClr val="tx1"/>
                </a:solidFill>
                <a:latin typeface="+mn-lt"/>
                <a:ea typeface="+mn-ea"/>
                <a:cs typeface="+mn-cs"/>
              </a:rPr>
              <a:t>avec la TAG équine</a:t>
            </a:r>
          </a:p>
          <a:p>
            <a:pPr marL="0" algn="l" rtl="0" eaLnBrk="1" latinLnBrk="0" hangingPunct="1">
              <a:spcBef>
                <a:spcPts val="0"/>
              </a:spcBef>
              <a:spcAft>
                <a:spcPts val="0"/>
              </a:spcAft>
            </a:pP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Cyclosporine : 10 mg/kg/jour en doses fractionnées</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Sevrage</a:t>
            </a:r>
            <a:r>
              <a:rPr lang="fr-CA" sz="1200" kern="1200" baseline="0" noProof="0" dirty="0" smtClean="0">
                <a:solidFill>
                  <a:schemeClr val="tx1"/>
                </a:solidFill>
                <a:latin typeface="+mn-lt"/>
                <a:ea typeface="+mn-ea"/>
                <a:cs typeface="+mn-cs"/>
              </a:rPr>
              <a:t> progressif sur plusieurs mois</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Ht amlodipine</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Hyperplasie gingivale azithromycine</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28</a:t>
            </a:fld>
            <a:endParaRPr lang="en-US" dirty="0"/>
          </a:p>
        </p:txBody>
      </p:sp>
    </p:spTree>
    <p:extLst>
      <p:ext uri="{BB962C8B-B14F-4D97-AF65-F5344CB8AC3E}">
        <p14:creationId xmlns:p14="http://schemas.microsoft.com/office/powerpoint/2010/main" val="326285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fr-CA" sz="1200" kern="1200" noProof="0" dirty="0" smtClean="0">
                <a:solidFill>
                  <a:schemeClr val="tx1"/>
                </a:solidFill>
                <a:latin typeface="+mn-lt"/>
                <a:ea typeface="+mn-ea"/>
                <a:cs typeface="+mn-cs"/>
              </a:rPr>
              <a:t>Anomalie des cellules souches causant une hématopoïèse</a:t>
            </a:r>
            <a:r>
              <a:rPr lang="fr-CA" noProof="0" dirty="0" smtClean="0"/>
              <a:t> </a:t>
            </a:r>
            <a:r>
              <a:rPr lang="fr-CA" sz="1200" kern="1200" noProof="0" dirty="0" smtClean="0">
                <a:solidFill>
                  <a:schemeClr val="tx1"/>
                </a:solidFill>
                <a:latin typeface="+mn-lt"/>
                <a:ea typeface="+mn-ea"/>
                <a:cs typeface="+mn-cs"/>
              </a:rPr>
              <a:t>inefficace,</a:t>
            </a:r>
            <a:r>
              <a:rPr lang="fr-CA" noProof="0" dirty="0" smtClean="0"/>
              <a:t> à</a:t>
            </a:r>
            <a:r>
              <a:rPr lang="fr-CA" baseline="0" noProof="0" dirty="0" smtClean="0"/>
              <a:t> l’origine d’une </a:t>
            </a:r>
            <a:r>
              <a:rPr lang="fr-CA" sz="1200" kern="1200" noProof="0" dirty="0" smtClean="0">
                <a:solidFill>
                  <a:schemeClr val="tx1"/>
                </a:solidFill>
                <a:latin typeface="+mn-lt"/>
                <a:ea typeface="+mn-ea"/>
                <a:cs typeface="+mn-cs"/>
              </a:rPr>
              <a:t>cytopénie et d’un risque accru de leucémie aiguë</a:t>
            </a:r>
            <a:r>
              <a:rPr lang="fr-CA" sz="1200" kern="1200" baseline="0" noProof="0" dirty="0" smtClean="0">
                <a:solidFill>
                  <a:schemeClr val="tx1"/>
                </a:solidFill>
                <a:latin typeface="+mn-lt"/>
                <a:ea typeface="+mn-ea"/>
                <a:cs typeface="+mn-cs"/>
              </a:rPr>
              <a:t> </a:t>
            </a:r>
            <a:endParaRPr lang="fr-CA" noProof="0" dirty="0" smtClean="0"/>
          </a:p>
          <a:p>
            <a:pPr marL="0" marR="0" indent="0" algn="l" rtl="0" eaLnBrk="1" fontAlgn="auto" latinLnBrk="0" hangingPunct="1">
              <a:spcBef>
                <a:spcPts val="0"/>
              </a:spcBef>
              <a:spcAft>
                <a:spcPts val="0"/>
              </a:spcAft>
            </a:pPr>
            <a:r>
              <a:rPr lang="fr-CA" sz="1200" kern="1200" noProof="0" dirty="0" smtClean="0">
                <a:solidFill>
                  <a:schemeClr val="tx1"/>
                </a:solidFill>
                <a:latin typeface="+mn-lt"/>
                <a:ea typeface="+mn-ea"/>
                <a:cs typeface="+mn-cs"/>
              </a:rPr>
              <a:t>Le</a:t>
            </a:r>
            <a:r>
              <a:rPr lang="fr-CA" sz="1200" kern="1200" baseline="0" noProof="0" dirty="0" smtClean="0">
                <a:solidFill>
                  <a:schemeClr val="tx1"/>
                </a:solidFill>
                <a:latin typeface="+mn-lt"/>
                <a:ea typeface="+mn-ea"/>
                <a:cs typeface="+mn-cs"/>
              </a:rPr>
              <a:t> f</a:t>
            </a:r>
            <a:r>
              <a:rPr lang="fr-CA" sz="1200" kern="1200" noProof="0" dirty="0" smtClean="0">
                <a:solidFill>
                  <a:schemeClr val="tx1"/>
                </a:solidFill>
                <a:latin typeface="+mn-lt"/>
                <a:ea typeface="+mn-ea"/>
                <a:cs typeface="+mn-cs"/>
              </a:rPr>
              <a:t>rottis</a:t>
            </a:r>
            <a:r>
              <a:rPr lang="fr-CA" sz="1200" kern="1200" baseline="0" noProof="0" dirty="0" smtClean="0">
                <a:solidFill>
                  <a:schemeClr val="tx1"/>
                </a:solidFill>
                <a:latin typeface="+mn-lt"/>
                <a:ea typeface="+mn-ea"/>
                <a:cs typeface="+mn-cs"/>
              </a:rPr>
              <a:t> de </a:t>
            </a:r>
            <a:r>
              <a:rPr lang="fr-CA" sz="1200" kern="1200" noProof="0" dirty="0" smtClean="0">
                <a:solidFill>
                  <a:schemeClr val="tx1"/>
                </a:solidFill>
                <a:latin typeface="+mn-lt"/>
                <a:ea typeface="+mn-ea"/>
                <a:cs typeface="+mn-cs"/>
              </a:rPr>
              <a:t>moelle osseuse dans un cas de SMD lié</a:t>
            </a:r>
            <a:r>
              <a:rPr lang="fr-CA" sz="1200" kern="1200" baseline="0" noProof="0" dirty="0" smtClean="0">
                <a:solidFill>
                  <a:schemeClr val="tx1"/>
                </a:solidFill>
                <a:latin typeface="+mn-lt"/>
                <a:ea typeface="+mn-ea"/>
                <a:cs typeface="+mn-cs"/>
              </a:rPr>
              <a:t> à un traitement </a:t>
            </a:r>
            <a:r>
              <a:rPr lang="fr-CA" sz="1200" kern="1200" noProof="0" dirty="0" smtClean="0">
                <a:solidFill>
                  <a:schemeClr val="tx1"/>
                </a:solidFill>
                <a:latin typeface="+mn-lt"/>
                <a:ea typeface="+mn-ea"/>
                <a:cs typeface="+mn-cs"/>
              </a:rPr>
              <a:t>montre une légère</a:t>
            </a:r>
            <a:r>
              <a:rPr lang="fr-CA" sz="1200" kern="1200" baseline="0" noProof="0" dirty="0" smtClean="0">
                <a:solidFill>
                  <a:schemeClr val="tx1"/>
                </a:solidFill>
                <a:latin typeface="+mn-lt"/>
                <a:ea typeface="+mn-ea"/>
                <a:cs typeface="+mn-cs"/>
              </a:rPr>
              <a:t> transition vers </a:t>
            </a:r>
            <a:r>
              <a:rPr lang="fr-CA" sz="1200" kern="1200" noProof="0" dirty="0" smtClean="0">
                <a:solidFill>
                  <a:schemeClr val="tx1"/>
                </a:solidFill>
                <a:latin typeface="+mn-lt"/>
                <a:ea typeface="+mn-ea"/>
                <a:cs typeface="+mn-cs"/>
              </a:rPr>
              <a:t>l'immaturité, avec 5 % de blastes</a:t>
            </a:r>
          </a:p>
          <a:p>
            <a:pPr marL="0" marR="0" indent="0" algn="l" rtl="0" eaLnBrk="1" fontAlgn="auto" latinLnBrk="0" hangingPunct="1">
              <a:spcBef>
                <a:spcPts val="0"/>
              </a:spcBef>
              <a:spcAft>
                <a:spcPts val="0"/>
              </a:spcAft>
            </a:pP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Les cellules de la moelle osseuse ne se développent pas pour devenir des cellules sanguines à maturité et restent dans la</a:t>
            </a:r>
            <a:r>
              <a:rPr lang="fr-CA" noProof="0" dirty="0" smtClean="0"/>
              <a:t> </a:t>
            </a:r>
            <a:r>
              <a:rPr lang="fr-CA" sz="1200" kern="1200" baseline="0" noProof="0" dirty="0" smtClean="0">
                <a:solidFill>
                  <a:schemeClr val="tx1"/>
                </a:solidFill>
                <a:latin typeface="+mn-lt"/>
                <a:ea typeface="+mn-ea"/>
                <a:cs typeface="+mn-cs"/>
              </a:rPr>
              <a:t>moelle osseuse à l’état immature</a:t>
            </a:r>
            <a:endParaRPr lang="fr-CA" noProof="0"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33493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baseline="0" noProof="0" dirty="0" smtClean="0">
                <a:solidFill>
                  <a:schemeClr val="tx1"/>
                </a:solidFill>
                <a:latin typeface="+mn-lt"/>
                <a:ea typeface="+mn-ea"/>
                <a:cs typeface="+mn-cs"/>
              </a:rPr>
              <a:t>Poussées soudaines d’hémoglobinurie la nuit</a:t>
            </a:r>
            <a:endParaRPr lang="fr-CA" noProof="0" dirty="0" smtClean="0"/>
          </a:p>
          <a:p>
            <a:pPr marL="0" algn="l" rtl="0" eaLnBrk="1" latinLnBrk="0" hangingPunct="1">
              <a:spcBef>
                <a:spcPts val="0"/>
              </a:spcBef>
              <a:spcAft>
                <a:spcPts val="0"/>
              </a:spcAft>
            </a:pPr>
            <a:r>
              <a:rPr lang="fr-CA" sz="1200" kern="1200" baseline="0" noProof="0" dirty="0" smtClean="0">
                <a:solidFill>
                  <a:schemeClr val="tx1"/>
                </a:solidFill>
                <a:latin typeface="+mn-lt"/>
                <a:ea typeface="+mn-ea"/>
                <a:cs typeface="+mn-cs"/>
              </a:rPr>
              <a:t>Cause l’hémolyse parce que les cellules sanguines sont dépourvues des protéines qui les protègent contre un élément du système immunitaire de l’organisme appelé système du complément, lorsqu’elles sont détruites, l'hémoglobine est libérée, ce qui provoque les symptômes d'HPN</a:t>
            </a:r>
            <a:r>
              <a:rPr lang="fr-CA" noProof="0" dirty="0" smtClean="0"/>
              <a:t> </a:t>
            </a:r>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La triade</a:t>
            </a:r>
            <a:r>
              <a:rPr lang="fr-CA" noProof="0" dirty="0" smtClean="0"/>
              <a:t> </a:t>
            </a:r>
            <a:r>
              <a:rPr lang="fr-CA" sz="1200" kern="1200" baseline="0" noProof="0" dirty="0" smtClean="0">
                <a:solidFill>
                  <a:schemeClr val="tx1"/>
                </a:solidFill>
                <a:latin typeface="+mn-lt"/>
                <a:ea typeface="+mn-ea"/>
                <a:cs typeface="+mn-cs"/>
              </a:rPr>
              <a:t>est une manifestation typique de l'HPN, mais lorsque les 3 caractéristiques ne sont pas présentes, le diagnostic est souvent retardé</a:t>
            </a:r>
            <a:r>
              <a:rPr lang="fr-CA" noProof="0" dirty="0" smtClean="0"/>
              <a:t> </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31</a:t>
            </a:fld>
            <a:endParaRPr lang="en-US" dirty="0"/>
          </a:p>
        </p:txBody>
      </p:sp>
    </p:spTree>
    <p:extLst>
      <p:ext uri="{BB962C8B-B14F-4D97-AF65-F5344CB8AC3E}">
        <p14:creationId xmlns:p14="http://schemas.microsoft.com/office/powerpoint/2010/main" val="3797894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Les cellules malades</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du</a:t>
            </a:r>
            <a:r>
              <a:rPr lang="fr-CA" noProof="0" dirty="0" smtClean="0"/>
              <a:t> </a:t>
            </a:r>
            <a:r>
              <a:rPr lang="fr-CA" sz="1200" kern="1200" noProof="0" dirty="0" smtClean="0">
                <a:solidFill>
                  <a:schemeClr val="tx1"/>
                </a:solidFill>
                <a:latin typeface="+mn-lt"/>
                <a:ea typeface="+mn-ea"/>
                <a:cs typeface="+mn-cs"/>
              </a:rPr>
              <a:t>clone HPN</a:t>
            </a:r>
            <a:r>
              <a:rPr lang="fr-CA" noProof="0" dirty="0" smtClean="0"/>
              <a:t> s</a:t>
            </a:r>
            <a:r>
              <a:rPr lang="fr-CA" sz="1200" kern="1200" noProof="0" dirty="0" smtClean="0">
                <a:solidFill>
                  <a:schemeClr val="tx1"/>
                </a:solidFill>
                <a:latin typeface="+mn-lt"/>
                <a:ea typeface="+mn-ea"/>
                <a:cs typeface="+mn-cs"/>
              </a:rPr>
              <a:t>ont entièrement dépourvues d’une classe de protéines de surface connues sous le nom de</a:t>
            </a:r>
            <a:r>
              <a:rPr lang="fr-CA" noProof="0" dirty="0" smtClean="0"/>
              <a:t> </a:t>
            </a:r>
            <a:r>
              <a:rPr lang="fr-CA" sz="1200" kern="1200" noProof="0" dirty="0" smtClean="0">
                <a:solidFill>
                  <a:schemeClr val="tx1"/>
                </a:solidFill>
                <a:latin typeface="+mn-lt"/>
                <a:ea typeface="+mn-ea"/>
                <a:cs typeface="+mn-cs"/>
              </a:rPr>
              <a:t>GPI-AP (</a:t>
            </a:r>
            <a:r>
              <a:rPr lang="en-US" i="1" dirty="0" smtClean="0"/>
              <a:t>glycosylphosphatidylinositol-anchored proteins</a:t>
            </a:r>
            <a:r>
              <a:rPr lang="fr-CA" sz="1200" kern="1200" noProof="0" dirty="0" smtClean="0">
                <a:solidFill>
                  <a:schemeClr val="tx1"/>
                </a:solidFill>
                <a:latin typeface="+mn-lt"/>
                <a:ea typeface="+mn-ea"/>
                <a:cs typeface="+mn-cs"/>
              </a:rPr>
              <a:t>). Ces protéines agissent</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comme enzymes, récepteurs, régulateurs du complément et molécules d'adhésion. L’anomalie des GPI-AP en présence</a:t>
            </a:r>
            <a:r>
              <a:rPr lang="fr-CA" sz="1200" kern="1200" baseline="0" noProof="0" dirty="0" smtClean="0">
                <a:solidFill>
                  <a:schemeClr val="tx1"/>
                </a:solidFill>
                <a:latin typeface="+mn-lt"/>
                <a:ea typeface="+mn-ea"/>
                <a:cs typeface="+mn-cs"/>
              </a:rPr>
              <a:t> d</a:t>
            </a:r>
            <a:r>
              <a:rPr lang="fr-CA" sz="1200" kern="1200" noProof="0" dirty="0" smtClean="0">
                <a:solidFill>
                  <a:schemeClr val="tx1"/>
                </a:solidFill>
                <a:latin typeface="+mn-lt"/>
                <a:ea typeface="+mn-ea"/>
                <a:cs typeface="+mn-cs"/>
              </a:rPr>
              <a:t>'HPN</a:t>
            </a:r>
            <a:r>
              <a:rPr lang="fr-CA" noProof="0" dirty="0" smtClean="0"/>
              <a:t> entraîne une </a:t>
            </a:r>
            <a:r>
              <a:rPr lang="fr-CA" sz="1200" kern="1200" noProof="0" dirty="0" smtClean="0">
                <a:solidFill>
                  <a:schemeClr val="tx1"/>
                </a:solidFill>
                <a:latin typeface="+mn-lt"/>
                <a:ea typeface="+mn-ea"/>
                <a:cs typeface="+mn-cs"/>
              </a:rPr>
              <a:t>mutation d’un gène lié à l’X (</a:t>
            </a:r>
            <a:r>
              <a:rPr lang="en-US" i="1" dirty="0" smtClean="0"/>
              <a:t>PIG-A; phosphatidylinositol glycan class A</a:t>
            </a:r>
            <a:r>
              <a:rPr lang="fr-CA" sz="1200" kern="1200" noProof="0" dirty="0" smtClean="0">
                <a:solidFill>
                  <a:schemeClr val="tx1"/>
                </a:solidFill>
                <a:latin typeface="+mn-lt"/>
                <a:ea typeface="+mn-ea"/>
                <a:cs typeface="+mn-cs"/>
              </a:rPr>
              <a:t>), dont</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le produit participe à une étape préliminaire de la synthèse du GPI d'ancrage (</a:t>
            </a:r>
            <a:r>
              <a:rPr lang="fr-CA" sz="1200" kern="1200" noProof="0" dirty="0" smtClean="0">
                <a:solidFill>
                  <a:schemeClr val="tx1"/>
                </a:solidFill>
                <a:latin typeface="+mn-lt"/>
                <a:ea typeface="+mn-ea"/>
                <a:cs typeface="+mn-cs"/>
                <a:hlinkClick r:id="rId3"/>
              </a:rPr>
              <a:t>figure 2)</a:t>
            </a:r>
            <a:r>
              <a:rPr lang="fr-CA" sz="1200" kern="1200" noProof="0" dirty="0" smtClean="0">
                <a:solidFill>
                  <a:schemeClr val="tx1"/>
                </a:solidFill>
                <a:latin typeface="+mn-lt"/>
                <a:ea typeface="+mn-ea"/>
                <a:cs typeface="+mn-cs"/>
              </a:rPr>
              <a:t>. Deux GPI-AP qui protègent les globules</a:t>
            </a:r>
            <a:r>
              <a:rPr lang="fr-CA" sz="1200" kern="1200" baseline="0" noProof="0" dirty="0" smtClean="0">
                <a:solidFill>
                  <a:schemeClr val="tx1"/>
                </a:solidFill>
                <a:latin typeface="+mn-lt"/>
                <a:ea typeface="+mn-ea"/>
                <a:cs typeface="+mn-cs"/>
              </a:rPr>
              <a:t> rouges </a:t>
            </a:r>
            <a:r>
              <a:rPr lang="fr-CA" sz="1200" kern="1200" noProof="0" dirty="0" smtClean="0">
                <a:solidFill>
                  <a:schemeClr val="tx1"/>
                </a:solidFill>
                <a:latin typeface="+mn-lt"/>
                <a:ea typeface="+mn-ea"/>
                <a:cs typeface="+mn-cs"/>
              </a:rPr>
              <a:t>contre l'activité du complément, CD55</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(DAF ou </a:t>
            </a:r>
            <a:r>
              <a:rPr lang="en-US" i="1" dirty="0" smtClean="0"/>
              <a:t>decay accelerating factor</a:t>
            </a:r>
            <a:r>
              <a:rPr lang="fr-CA" sz="1200" kern="1200" noProof="0" dirty="0" smtClean="0">
                <a:solidFill>
                  <a:schemeClr val="tx1"/>
                </a:solidFill>
                <a:latin typeface="+mn-lt"/>
                <a:ea typeface="+mn-ea"/>
                <a:cs typeface="+mn-cs"/>
              </a:rPr>
              <a:t>) et CD59 (</a:t>
            </a:r>
            <a:r>
              <a:rPr lang="en-US" dirty="0" smtClean="0"/>
              <a:t>MIRL ou </a:t>
            </a:r>
            <a:r>
              <a:rPr lang="en-US" i="1" dirty="0" smtClean="0"/>
              <a:t>membrane inhibitor of reactive lysis</a:t>
            </a:r>
            <a:r>
              <a:rPr lang="fr-CA" sz="1200" kern="1200" noProof="0" dirty="0" smtClean="0">
                <a:solidFill>
                  <a:schemeClr val="tx1"/>
                </a:solidFill>
                <a:latin typeface="+mn-lt"/>
                <a:ea typeface="+mn-ea"/>
                <a:cs typeface="+mn-cs"/>
              </a:rPr>
              <a:t>) sont manquantes à la surface des globules rouges en présence</a:t>
            </a:r>
            <a:r>
              <a:rPr lang="fr-CA" sz="1200" kern="1200" baseline="0" noProof="0" dirty="0" smtClean="0">
                <a:solidFill>
                  <a:schemeClr val="tx1"/>
                </a:solidFill>
                <a:latin typeface="+mn-lt"/>
                <a:ea typeface="+mn-ea"/>
                <a:cs typeface="+mn-cs"/>
              </a:rPr>
              <a:t> d</a:t>
            </a:r>
            <a:r>
              <a:rPr lang="fr-CA" sz="1200" kern="1200" noProof="0" dirty="0" smtClean="0">
                <a:solidFill>
                  <a:schemeClr val="tx1"/>
                </a:solidFill>
                <a:latin typeface="+mn-lt"/>
                <a:ea typeface="+mn-ea"/>
                <a:cs typeface="+mn-cs"/>
              </a:rPr>
              <a:t>'HPN, ce qui laisse ces cellules très vulnérable</a:t>
            </a:r>
            <a:r>
              <a:rPr lang="fr-CA" sz="1200" kern="1200" baseline="0" noProof="0" dirty="0" smtClean="0">
                <a:solidFill>
                  <a:schemeClr val="tx1"/>
                </a:solidFill>
                <a:latin typeface="+mn-lt"/>
                <a:ea typeface="+mn-ea"/>
                <a:cs typeface="+mn-cs"/>
              </a:rPr>
              <a:t>s </a:t>
            </a:r>
            <a:r>
              <a:rPr lang="fr-CA" sz="1200" kern="1200" noProof="0" dirty="0" smtClean="0">
                <a:solidFill>
                  <a:schemeClr val="tx1"/>
                </a:solidFill>
                <a:latin typeface="+mn-lt"/>
                <a:ea typeface="+mn-ea"/>
                <a:cs typeface="+mn-cs"/>
              </a:rPr>
              <a:t>à la destruction</a:t>
            </a:r>
            <a:r>
              <a:rPr lang="fr-CA" sz="1200" kern="1200" baseline="0" noProof="0" dirty="0" smtClean="0">
                <a:solidFill>
                  <a:schemeClr val="tx1"/>
                </a:solidFill>
                <a:latin typeface="+mn-lt"/>
                <a:ea typeface="+mn-ea"/>
                <a:cs typeface="+mn-cs"/>
              </a:rPr>
              <a:t> médiée par le </a:t>
            </a:r>
            <a:r>
              <a:rPr lang="fr-CA" sz="1200" kern="1200" noProof="0" dirty="0" smtClean="0">
                <a:solidFill>
                  <a:schemeClr val="tx1"/>
                </a:solidFill>
                <a:latin typeface="+mn-lt"/>
                <a:ea typeface="+mn-ea"/>
                <a:cs typeface="+mn-cs"/>
              </a:rPr>
              <a:t>complément</a:t>
            </a:r>
            <a:endParaRPr lang="fr-CA" noProof="0" dirty="0" smtClean="0"/>
          </a:p>
          <a:p>
            <a:pPr marL="0" algn="l" rtl="0" eaLnBrk="1" latinLnBrk="0" hangingPunct="1">
              <a:spcBef>
                <a:spcPts val="0"/>
              </a:spcBef>
              <a:spcAft>
                <a:spcPts val="0"/>
              </a:spcAft>
            </a:pPr>
            <a:r>
              <a:rPr lang="fr-CA" sz="1200" kern="1200" baseline="0" noProof="0" dirty="0" smtClean="0">
                <a:solidFill>
                  <a:schemeClr val="tx1"/>
                </a:solidFill>
                <a:latin typeface="+mn-lt"/>
                <a:ea typeface="+mn-ea"/>
                <a:cs typeface="+mn-cs"/>
              </a:rPr>
              <a:t>- Cette maladie permet aux cellules souches HPN</a:t>
            </a:r>
            <a:r>
              <a:rPr lang="fr-CA" noProof="0" dirty="0" smtClean="0"/>
              <a:t> de proliférer et ainsi, un plus grand </a:t>
            </a:r>
            <a:r>
              <a:rPr lang="fr-CA" sz="1200" kern="1200" baseline="0" noProof="0" dirty="0" smtClean="0">
                <a:solidFill>
                  <a:schemeClr val="tx1"/>
                </a:solidFill>
                <a:latin typeface="+mn-lt"/>
                <a:ea typeface="+mn-ea"/>
                <a:cs typeface="+mn-cs"/>
              </a:rPr>
              <a:t>nombre de globules rouges à maturité dans le sang sont anormaux</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32</a:t>
            </a:fld>
            <a:endParaRPr lang="en-US" dirty="0"/>
          </a:p>
        </p:txBody>
      </p:sp>
    </p:spTree>
    <p:extLst>
      <p:ext uri="{BB962C8B-B14F-4D97-AF65-F5344CB8AC3E}">
        <p14:creationId xmlns:p14="http://schemas.microsoft.com/office/powerpoint/2010/main" val="1325123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Anémie, hausse</a:t>
            </a:r>
            <a:r>
              <a:rPr lang="fr-CA" baseline="0" noProof="0" dirty="0" smtClean="0"/>
              <a:t> des LDH, </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35</a:t>
            </a:fld>
            <a:endParaRPr lang="en-US" dirty="0"/>
          </a:p>
        </p:txBody>
      </p:sp>
    </p:spTree>
    <p:extLst>
      <p:ext uri="{BB962C8B-B14F-4D97-AF65-F5344CB8AC3E}">
        <p14:creationId xmlns:p14="http://schemas.microsoft.com/office/powerpoint/2010/main" val="368370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L’éculizumab, un anticorps monoclonal humanisé dirigé</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contre la fraction C5 qui inhibe</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l'activation du complément terminal, a donné</a:t>
            </a:r>
            <a:r>
              <a:rPr lang="fr-CA" sz="1200" kern="1200" baseline="0" noProof="0" dirty="0" smtClean="0">
                <a:solidFill>
                  <a:schemeClr val="tx1"/>
                </a:solidFill>
                <a:latin typeface="+mn-lt"/>
                <a:ea typeface="+mn-ea"/>
                <a:cs typeface="+mn-cs"/>
              </a:rPr>
              <a:t> lieu à un </a:t>
            </a:r>
            <a:r>
              <a:rPr lang="fr-CA" sz="1200" kern="1200" noProof="0" dirty="0" smtClean="0">
                <a:solidFill>
                  <a:schemeClr val="tx1"/>
                </a:solidFill>
                <a:latin typeface="+mn-lt"/>
                <a:ea typeface="+mn-ea"/>
                <a:cs typeface="+mn-cs"/>
              </a:rPr>
              <a:t>effet considérable sur l’hémolyse intravasculaire et les besoins transfusionnels, en plus d'améliorer la qualité de vie des patients. L’éculizumab peut aussi réduire le risque d'événements thrombotiques gravissimes</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Le médicament doit être administré pour la vie, très coûteux</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36</a:t>
            </a:fld>
            <a:endParaRPr lang="en-US" dirty="0"/>
          </a:p>
        </p:txBody>
      </p:sp>
    </p:spTree>
    <p:extLst>
      <p:ext uri="{BB962C8B-B14F-4D97-AF65-F5344CB8AC3E}">
        <p14:creationId xmlns:p14="http://schemas.microsoft.com/office/powerpoint/2010/main" val="1876960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0" algn="l" rtl="0" eaLnBrk="1" latinLnBrk="0" hangingPunct="1">
              <a:spcBef>
                <a:spcPts val="0"/>
              </a:spcBef>
              <a:spcAft>
                <a:spcPts val="0"/>
              </a:spcAft>
            </a:pPr>
            <a:r>
              <a:rPr lang="fr-CA" sz="1200" kern="1200" noProof="0" dirty="0" smtClean="0">
                <a:solidFill>
                  <a:schemeClr val="tx1"/>
                </a:solidFill>
                <a:latin typeface="+mn-lt"/>
                <a:ea typeface="MS PGothic"/>
                <a:cs typeface="+mn-cs"/>
              </a:rPr>
              <a:t>L’Association canadienne de l'anémie aplasique</a:t>
            </a:r>
            <a:r>
              <a:rPr lang="fr-CA" noProof="0" dirty="0" smtClean="0"/>
              <a:t> </a:t>
            </a:r>
            <a:r>
              <a:rPr lang="fr-CA" sz="1200" kern="1200" noProof="0" dirty="0" smtClean="0">
                <a:solidFill>
                  <a:schemeClr val="tx1"/>
                </a:solidFill>
                <a:latin typeface="+mn-lt"/>
                <a:ea typeface="MS PGothic"/>
                <a:cs typeface="+mn-cs"/>
              </a:rPr>
              <a:t>et de la myélodysplasie est un organisme</a:t>
            </a:r>
            <a:r>
              <a:rPr lang="fr-CA" sz="1200" kern="1200" baseline="0" noProof="0" dirty="0" smtClean="0">
                <a:solidFill>
                  <a:schemeClr val="tx1"/>
                </a:solidFill>
                <a:latin typeface="+mn-lt"/>
                <a:ea typeface="MS PGothic"/>
                <a:cs typeface="+mn-cs"/>
              </a:rPr>
              <a:t> à </a:t>
            </a:r>
            <a:r>
              <a:rPr lang="fr-CA" sz="1200" kern="1200" noProof="0" dirty="0" smtClean="0">
                <a:solidFill>
                  <a:schemeClr val="tx1"/>
                </a:solidFill>
                <a:latin typeface="+mn-lt"/>
                <a:ea typeface="MS PGothic"/>
                <a:cs typeface="+mn-cs"/>
              </a:rPr>
              <a:t>but non lucratif qui offre du soutien, qui</a:t>
            </a:r>
            <a:r>
              <a:rPr lang="fr-CA" sz="1200" kern="1200" baseline="0" noProof="0" dirty="0" smtClean="0">
                <a:solidFill>
                  <a:schemeClr val="tx1"/>
                </a:solidFill>
                <a:latin typeface="+mn-lt"/>
                <a:ea typeface="MS PGothic"/>
                <a:cs typeface="+mn-cs"/>
              </a:rPr>
              <a:t> fait de la sensibilisation et </a:t>
            </a:r>
            <a:r>
              <a:rPr lang="fr-CA" sz="1200" kern="1200" noProof="0" dirty="0" smtClean="0">
                <a:solidFill>
                  <a:schemeClr val="tx1"/>
                </a:solidFill>
                <a:latin typeface="+mn-lt"/>
                <a:ea typeface="MS PGothic"/>
                <a:cs typeface="+mn-cs"/>
              </a:rPr>
              <a:t>subventionne la</a:t>
            </a:r>
            <a:r>
              <a:rPr lang="fr-CA" sz="1200" kern="1200" baseline="0" noProof="0" dirty="0" smtClean="0">
                <a:solidFill>
                  <a:schemeClr val="tx1"/>
                </a:solidFill>
                <a:latin typeface="+mn-lt"/>
                <a:ea typeface="MS PGothic"/>
                <a:cs typeface="+mn-cs"/>
              </a:rPr>
              <a:t> </a:t>
            </a:r>
            <a:r>
              <a:rPr lang="fr-CA" sz="1200" kern="1200" noProof="0" dirty="0" smtClean="0">
                <a:solidFill>
                  <a:schemeClr val="tx1"/>
                </a:solidFill>
                <a:latin typeface="+mn-lt"/>
                <a:ea typeface="MS PGothic"/>
                <a:cs typeface="+mn-cs"/>
              </a:rPr>
              <a:t>recherche, pour le bénéfice des patients canadiens, de leurs proches et des professionnels</a:t>
            </a:r>
            <a:r>
              <a:rPr lang="fr-CA" sz="1200" kern="1200" baseline="0" noProof="0" dirty="0" smtClean="0">
                <a:solidFill>
                  <a:schemeClr val="tx1"/>
                </a:solidFill>
                <a:latin typeface="+mn-lt"/>
                <a:ea typeface="MS PGothic"/>
                <a:cs typeface="+mn-cs"/>
              </a:rPr>
              <a:t> de la </a:t>
            </a:r>
            <a:r>
              <a:rPr lang="fr-CA" sz="1200" kern="1200" noProof="0" dirty="0" smtClean="0">
                <a:solidFill>
                  <a:schemeClr val="tx1"/>
                </a:solidFill>
                <a:latin typeface="+mn-lt"/>
                <a:ea typeface="MS PGothic"/>
                <a:cs typeface="+mn-cs"/>
              </a:rPr>
              <a:t>santé touchés par l'anémie aplasique, la myélodysplasie et l’hémoglobinurie</a:t>
            </a:r>
            <a:r>
              <a:rPr lang="fr-CA" noProof="0" dirty="0" smtClean="0"/>
              <a:t> </a:t>
            </a:r>
            <a:r>
              <a:rPr lang="fr-CA" sz="1200" kern="1200" noProof="0" dirty="0" smtClean="0">
                <a:solidFill>
                  <a:schemeClr val="tx1"/>
                </a:solidFill>
                <a:latin typeface="+mn-lt"/>
                <a:ea typeface="MS PGothic"/>
                <a:cs typeface="+mn-cs"/>
              </a:rPr>
              <a:t>paroxystique nocturne.</a:t>
            </a: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S PGothic"/>
                <a:cs typeface="+mn-cs"/>
              </a:rPr>
              <a:t>Actuellement, il y a des groupes de soutien à Vancouver, Edmonton, Toronto, Kitchener, la</a:t>
            </a:r>
            <a:r>
              <a:rPr lang="fr-CA" sz="1200" kern="1200" baseline="0" noProof="0" dirty="0" smtClean="0">
                <a:solidFill>
                  <a:schemeClr val="tx1"/>
                </a:solidFill>
                <a:latin typeface="+mn-lt"/>
                <a:ea typeface="MS PGothic"/>
                <a:cs typeface="+mn-cs"/>
              </a:rPr>
              <a:t> </a:t>
            </a:r>
            <a:r>
              <a:rPr lang="fr-CA" sz="1200" kern="1200" noProof="0" dirty="0" smtClean="0">
                <a:solidFill>
                  <a:schemeClr val="tx1"/>
                </a:solidFill>
                <a:latin typeface="+mn-lt"/>
                <a:ea typeface="MS PGothic"/>
                <a:cs typeface="+mn-cs"/>
              </a:rPr>
              <a:t>région de York, de Durham, Ottawa, Montréal et Halifax.  Les patients</a:t>
            </a:r>
            <a:r>
              <a:rPr lang="fr-CA" noProof="0" dirty="0" smtClean="0"/>
              <a:t> </a:t>
            </a:r>
            <a:r>
              <a:rPr lang="fr-CA" sz="1200" kern="1200" noProof="0" dirty="0" smtClean="0">
                <a:solidFill>
                  <a:schemeClr val="tx1"/>
                </a:solidFill>
                <a:latin typeface="+mn-lt"/>
                <a:ea typeface="MS PGothic"/>
                <a:cs typeface="+mn-cs"/>
              </a:rPr>
              <a:t>et leurs</a:t>
            </a:r>
            <a:r>
              <a:rPr lang="fr-CA" sz="1200" kern="1200" baseline="0" noProof="0" dirty="0" smtClean="0">
                <a:solidFill>
                  <a:schemeClr val="tx1"/>
                </a:solidFill>
                <a:latin typeface="+mn-lt"/>
                <a:ea typeface="MS PGothic"/>
                <a:cs typeface="+mn-cs"/>
              </a:rPr>
              <a:t> </a:t>
            </a:r>
            <a:r>
              <a:rPr lang="fr-CA" sz="1200" kern="1200" noProof="0" dirty="0" smtClean="0">
                <a:solidFill>
                  <a:schemeClr val="tx1"/>
                </a:solidFill>
                <a:latin typeface="+mn-lt"/>
                <a:ea typeface="MS PGothic"/>
                <a:cs typeface="+mn-cs"/>
              </a:rPr>
              <a:t>proches</a:t>
            </a:r>
            <a:r>
              <a:rPr lang="fr-CA" sz="1200" kern="1200" baseline="0" noProof="0" dirty="0" smtClean="0">
                <a:solidFill>
                  <a:schemeClr val="tx1"/>
                </a:solidFill>
                <a:latin typeface="+mn-lt"/>
                <a:ea typeface="MS PGothic"/>
                <a:cs typeface="+mn-cs"/>
              </a:rPr>
              <a:t> </a:t>
            </a:r>
            <a:r>
              <a:rPr lang="fr-CA" sz="1200" kern="1200" noProof="0" dirty="0" smtClean="0">
                <a:solidFill>
                  <a:schemeClr val="tx1"/>
                </a:solidFill>
                <a:latin typeface="+mn-lt"/>
                <a:ea typeface="MS PGothic"/>
                <a:cs typeface="+mn-cs"/>
              </a:rPr>
              <a:t>peuvent consulter le site Web de l'ACAAM ou communiquer avec elle par téléphone ou courriel pour de plus amples renseignements.</a:t>
            </a:r>
            <a:r>
              <a:rPr lang="fr-CA" noProof="0" dirty="0" smtClean="0"/>
              <a:t> </a:t>
            </a:r>
            <a:endParaRPr lang="fr-CA" noProof="0" dirty="0"/>
          </a:p>
        </p:txBody>
      </p:sp>
      <p:sp>
        <p:nvSpPr>
          <p:cNvPr id="73731" name="Slide Number Placeholder 3"/>
          <p:cNvSpPr>
            <a:spLocks noGrp="1"/>
          </p:cNvSpPr>
          <p:nvPr>
            <p:ph type="sldNum" sz="quarter" idx="5"/>
          </p:nvPr>
        </p:nvSpPr>
        <p:spPr bwMode="auto">
          <a:noFill/>
          <a:ln>
            <a:miter lim="800000"/>
            <a:headEnd/>
            <a:tailEnd/>
          </a:ln>
        </p:spPr>
        <p:txBody>
          <a:bodyPr/>
          <a:lstStyle/>
          <a:p>
            <a:fld id="{D96EC438-91F5-49C3-919F-7749F8C51456}" type="slidenum">
              <a:rPr lang="en-CA" altLang="en-US" smtClean="0">
                <a:ea typeface="MS PGothic"/>
                <a:cs typeface="MS PGothic"/>
              </a:rPr>
              <a:pPr/>
              <a:t>38</a:t>
            </a:fld>
            <a:endParaRPr lang="en-CA" altLang="en-US" dirty="0">
              <a:ea typeface="MS PGothic"/>
              <a:cs typeface="MS PGothic"/>
            </a:endParaRPr>
          </a:p>
        </p:txBody>
      </p:sp>
    </p:spTree>
    <p:extLst>
      <p:ext uri="{BB962C8B-B14F-4D97-AF65-F5344CB8AC3E}">
        <p14:creationId xmlns:p14="http://schemas.microsoft.com/office/powerpoint/2010/main" val="96701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find picture?</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6</a:t>
            </a:fld>
            <a:endParaRPr lang="en-US" dirty="0"/>
          </a:p>
        </p:txBody>
      </p:sp>
    </p:spTree>
    <p:extLst>
      <p:ext uri="{BB962C8B-B14F-4D97-AF65-F5344CB8AC3E}">
        <p14:creationId xmlns:p14="http://schemas.microsoft.com/office/powerpoint/2010/main" val="77100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b="0" i="0" kern="1200" baseline="0" noProof="0" dirty="0" smtClean="0">
                <a:solidFill>
                  <a:schemeClr val="tx1"/>
                </a:solidFill>
                <a:latin typeface="+mn-lt"/>
                <a:ea typeface="+mn-ea"/>
                <a:cs typeface="+mn-cs"/>
              </a:rPr>
              <a:t>Anomalies génétiques héréditaires : Trisomie 21,</a:t>
            </a:r>
            <a:r>
              <a:rPr lang="fr-CA" noProof="0" dirty="0" smtClean="0"/>
              <a:t> </a:t>
            </a:r>
            <a:r>
              <a:rPr lang="fr-CA" sz="1200" b="0" i="0" kern="1200" baseline="0" noProof="0" dirty="0" smtClean="0">
                <a:solidFill>
                  <a:schemeClr val="tx1"/>
                </a:solidFill>
                <a:latin typeface="+mn-lt"/>
                <a:ea typeface="+mn-ea"/>
                <a:cs typeface="+mn-cs"/>
              </a:rPr>
              <a:t>anémie de Fanconi</a:t>
            </a:r>
            <a:endParaRPr lang="fr-CA" noProof="0" dirty="0" smtClean="0"/>
          </a:p>
          <a:p>
            <a:pPr marL="0" algn="l" rtl="0" eaLnBrk="1" latinLnBrk="0" hangingPunct="1">
              <a:spcBef>
                <a:spcPts val="0"/>
              </a:spcBef>
              <a:spcAft>
                <a:spcPts val="0"/>
              </a:spcAft>
            </a:pPr>
            <a:r>
              <a:rPr lang="fr-CA" sz="1200" b="0" i="0" kern="1200" baseline="0" noProof="0" dirty="0" smtClean="0">
                <a:solidFill>
                  <a:schemeClr val="tx1"/>
                </a:solidFill>
                <a:latin typeface="+mn-lt"/>
                <a:ea typeface="+mn-ea"/>
                <a:cs typeface="+mn-cs"/>
              </a:rPr>
              <a:t>Maladie hématologique bénigne : HPN,</a:t>
            </a:r>
            <a:r>
              <a:rPr lang="fr-CA" noProof="0" dirty="0" smtClean="0"/>
              <a:t> </a:t>
            </a:r>
            <a:r>
              <a:rPr lang="fr-CA" sz="1200" b="0" i="0" kern="1200" baseline="0" noProof="0" dirty="0" smtClean="0">
                <a:solidFill>
                  <a:schemeClr val="tx1"/>
                </a:solidFill>
                <a:latin typeface="+mn-lt"/>
                <a:ea typeface="+mn-ea"/>
                <a:cs typeface="+mn-cs"/>
              </a:rPr>
              <a:t>neutropénie</a:t>
            </a:r>
            <a:r>
              <a:rPr lang="fr-CA" noProof="0" dirty="0" smtClean="0"/>
              <a:t> </a:t>
            </a:r>
            <a:r>
              <a:rPr lang="fr-CA" sz="1200" b="0" i="0" kern="1200" baseline="0" noProof="0" dirty="0" smtClean="0">
                <a:solidFill>
                  <a:schemeClr val="tx1"/>
                </a:solidFill>
                <a:latin typeface="+mn-lt"/>
                <a:ea typeface="+mn-ea"/>
                <a:cs typeface="+mn-cs"/>
              </a:rPr>
              <a:t>congénitale</a:t>
            </a:r>
            <a:endParaRPr lang="fr-CA" noProof="0" dirty="0" smtClean="0"/>
          </a:p>
          <a:p>
            <a:pPr marL="0" algn="l" rtl="0" eaLnBrk="1" latinLnBrk="0" hangingPunct="1">
              <a:spcBef>
                <a:spcPts val="0"/>
              </a:spcBef>
              <a:spcAft>
                <a:spcPts val="0"/>
              </a:spcAft>
            </a:pPr>
            <a:r>
              <a:rPr lang="fr-CA" sz="1200" b="0" i="1" kern="1200" baseline="0" noProof="0" dirty="0" smtClean="0">
                <a:solidFill>
                  <a:schemeClr val="tx1"/>
                </a:solidFill>
                <a:latin typeface="+mn-lt"/>
                <a:ea typeface="+mn-ea"/>
                <a:cs typeface="+mn-cs"/>
              </a:rPr>
              <a:t>SMD  lié à un traitement</a:t>
            </a:r>
            <a:r>
              <a:rPr lang="fr-CA" sz="1200" b="0" i="0" kern="1200" baseline="0" noProof="0" dirty="0" smtClean="0">
                <a:solidFill>
                  <a:schemeClr val="tx1"/>
                </a:solidFill>
                <a:latin typeface="+mn-lt"/>
                <a:ea typeface="+mn-ea"/>
                <a:cs typeface="+mn-cs"/>
              </a:rPr>
              <a:t> fait référence à des SMD</a:t>
            </a:r>
            <a:r>
              <a:rPr lang="fr-CA" noProof="0" dirty="0" smtClean="0"/>
              <a:t> consécutifs</a:t>
            </a:r>
            <a:r>
              <a:rPr lang="fr-CA" baseline="0" noProof="0" dirty="0" smtClean="0"/>
              <a:t> à des traitements de </a:t>
            </a:r>
            <a:r>
              <a:rPr lang="fr-CA" sz="1200" b="0" i="0" kern="1200" baseline="0" noProof="0" dirty="0" smtClean="0">
                <a:solidFill>
                  <a:schemeClr val="tx1"/>
                </a:solidFill>
                <a:latin typeface="+mn-lt"/>
                <a:ea typeface="+mn-ea"/>
                <a:cs typeface="+mn-cs"/>
              </a:rPr>
              <a:t>chimiothérapie ou de radiothérapie pour des maladies malignes telles que les lymphomes hodgkinien et non hodgkinien, le myélome multiple et les cancers du sein, du testicule et de l’ovaire (van</a:t>
            </a:r>
            <a:r>
              <a:rPr lang="fr-CA" noProof="0" dirty="0" smtClean="0"/>
              <a:t> </a:t>
            </a:r>
            <a:r>
              <a:rPr lang="fr-CA" sz="1200" b="0" i="0" kern="1200" baseline="0" noProof="0" dirty="0" smtClean="0">
                <a:solidFill>
                  <a:schemeClr val="tx1"/>
                </a:solidFill>
                <a:latin typeface="+mn-lt"/>
                <a:ea typeface="+mn-ea"/>
                <a:cs typeface="+mn-cs"/>
              </a:rPr>
              <a:t>Leeuwen, 1996) ou des maladies non malignes (</a:t>
            </a:r>
            <a:r>
              <a:rPr lang="en-US" sz="1200" b="0" i="0" u="none" strike="noStrike" kern="1200" baseline="0" dirty="0" smtClean="0">
                <a:solidFill>
                  <a:schemeClr val="tx1"/>
                </a:solidFill>
                <a:latin typeface="+mn-lt"/>
                <a:ea typeface="+mn-ea"/>
                <a:cs typeface="+mn-cs"/>
              </a:rPr>
              <a:t>Finch</a:t>
            </a:r>
            <a:r>
              <a:rPr lang="fr-CA" sz="1200" b="0" i="0" kern="1200" baseline="0" noProof="0" dirty="0" smtClean="0">
                <a:solidFill>
                  <a:schemeClr val="tx1"/>
                </a:solidFill>
                <a:latin typeface="+mn-lt"/>
                <a:ea typeface="+mn-ea"/>
                <a:cs typeface="+mn-cs"/>
              </a:rPr>
              <a:t>, 2004). </a:t>
            </a:r>
          </a:p>
          <a:p>
            <a:pPr marL="0" algn="l" rtl="0" eaLnBrk="1" latinLnBrk="0" hangingPunct="1">
              <a:spcBef>
                <a:spcPts val="0"/>
              </a:spcBef>
              <a:spcAft>
                <a:spcPts val="0"/>
              </a:spcAft>
            </a:pPr>
            <a:r>
              <a:rPr lang="fr-CA" sz="1200" b="0" i="0" kern="1200" baseline="0" noProof="0" dirty="0" smtClean="0">
                <a:solidFill>
                  <a:schemeClr val="tx1"/>
                </a:solidFill>
                <a:latin typeface="+mn-lt"/>
                <a:ea typeface="+mn-ea"/>
                <a:cs typeface="+mn-cs"/>
              </a:rPr>
              <a:t>Entre autres antécédents de chimiothérapie, mentionnons les agents alkylants et les inhibiteurs de la topoïsomérase II</a:t>
            </a:r>
            <a:r>
              <a:rPr lang="fr-CA" noProof="0" dirty="0" smtClean="0"/>
              <a:t> </a:t>
            </a:r>
            <a:endParaRPr lang="fr-CA" noProof="0"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4338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Le</a:t>
            </a:r>
            <a:r>
              <a:rPr lang="fr-CA" sz="1200" kern="1200" baseline="0" noProof="0" dirty="0" smtClean="0">
                <a:solidFill>
                  <a:schemeClr val="tx1"/>
                </a:solidFill>
                <a:latin typeface="+mn-lt"/>
                <a:ea typeface="+mn-ea"/>
                <a:cs typeface="+mn-cs"/>
              </a:rPr>
              <a:t> signe le plus fréquent est </a:t>
            </a:r>
            <a:r>
              <a:rPr lang="fr-CA" sz="1200" kern="1200" noProof="0" dirty="0" smtClean="0">
                <a:solidFill>
                  <a:schemeClr val="tx1"/>
                </a:solidFill>
                <a:latin typeface="+mn-lt"/>
                <a:ea typeface="+mn-ea"/>
                <a:cs typeface="+mn-cs"/>
              </a:rPr>
              <a:t>l’anémie.</a:t>
            </a:r>
            <a:endParaRPr lang="fr-CA" noProof="0" dirty="0" smtClean="0"/>
          </a:p>
          <a:p>
            <a:pPr marL="0" algn="l" rtl="0" eaLnBrk="1" latinLnBrk="0" hangingPunct="1">
              <a:spcBef>
                <a:spcPts val="0"/>
              </a:spcBef>
              <a:spcAft>
                <a:spcPts val="0"/>
              </a:spcAft>
            </a:pPr>
            <a:r>
              <a:rPr lang="fr-CA" sz="1200" b="0" i="0" kern="1200" baseline="0" noProof="0" dirty="0" smtClean="0">
                <a:solidFill>
                  <a:schemeClr val="tx1"/>
                </a:solidFill>
                <a:latin typeface="+mn-lt"/>
                <a:ea typeface="+mn-ea"/>
                <a:cs typeface="+mn-cs"/>
              </a:rPr>
              <a:t>L'anémie affecte environ 90 % des patients atteints de SMD et est une cause majeure de morbidité (Malcovati et coll., 2005). Définie par une hémoglobine inférieure à 130 g/L chez les hommes et 120 g/L chez les femmes (Malcovati et coll., 2007), l’anémie peut survenir par suite d’une érythropoïèse</a:t>
            </a:r>
            <a:r>
              <a:rPr lang="fr-CA" noProof="0" dirty="0" smtClean="0"/>
              <a:t> </a:t>
            </a:r>
            <a:r>
              <a:rPr lang="fr-CA" sz="1200" b="0" i="0" kern="1200" baseline="0" noProof="0" dirty="0" smtClean="0">
                <a:solidFill>
                  <a:schemeClr val="tx1"/>
                </a:solidFill>
                <a:latin typeface="+mn-lt"/>
                <a:ea typeface="+mn-ea"/>
                <a:cs typeface="+mn-cs"/>
              </a:rPr>
              <a:t>inefficace</a:t>
            </a:r>
            <a:r>
              <a:rPr lang="fr-CA" noProof="0" dirty="0" smtClean="0"/>
              <a:t> chez les </a:t>
            </a:r>
            <a:r>
              <a:rPr lang="fr-CA" sz="1200" b="0" i="0" kern="1200" baseline="0" noProof="0" dirty="0" smtClean="0">
                <a:solidFill>
                  <a:schemeClr val="tx1"/>
                </a:solidFill>
                <a:latin typeface="+mn-lt"/>
                <a:ea typeface="+mn-ea"/>
                <a:cs typeface="+mn-cs"/>
              </a:rPr>
              <a:t>patients à risque faible , tandis que l‘insuffisance médullaire érythroïde apparaît chez les patients à risque plus élevé</a:t>
            </a:r>
            <a:endParaRPr lang="fr-CA" noProof="0"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49310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fr-CA" sz="1200" b="0" i="0" kern="1200" spc="0" baseline="0" noProof="0" dirty="0" smtClean="0">
                <a:solidFill>
                  <a:srgbClr val="000000"/>
                </a:solidFill>
                <a:latin typeface="+mn-lt"/>
                <a:ea typeface="+mn-ea"/>
                <a:cs typeface="+mn-cs"/>
              </a:rPr>
              <a:t>À la FSC, le VGM peut être élevé ou normal, l’indice de distribution érythrocytaire est souvent élevé, la concentration corpusculaire moyenne en hémoglobine est habituellement</a:t>
            </a:r>
            <a:r>
              <a:rPr lang="fr-CA" noProof="0" dirty="0" smtClean="0"/>
              <a:t> normale</a:t>
            </a:r>
          </a:p>
          <a:p>
            <a:pPr marL="0" marR="0" indent="0" algn="l" rtl="0" eaLnBrk="1" fontAlgn="auto" latinLnBrk="0" hangingPunct="1">
              <a:spcBef>
                <a:spcPts val="0"/>
              </a:spcBef>
              <a:spcAft>
                <a:spcPts val="0"/>
              </a:spcAft>
            </a:pPr>
            <a:r>
              <a:rPr lang="fr-CA" sz="1200" b="0" i="0" kern="1200" spc="0" baseline="0" noProof="0" dirty="0" smtClean="0">
                <a:solidFill>
                  <a:srgbClr val="000000"/>
                </a:solidFill>
                <a:latin typeface="+mn-lt"/>
                <a:ea typeface="+mn-ea"/>
                <a:cs typeface="+mn-cs"/>
              </a:rPr>
              <a:t>L’anémie est pour ainsi dire toujours présente</a:t>
            </a:r>
            <a:endParaRPr lang="fr-CA" noProof="0" dirty="0" smtClean="0"/>
          </a:p>
          <a:p>
            <a:pPr marL="0" marR="0" indent="0" algn="l" rtl="0" eaLnBrk="1" fontAlgn="auto" latinLnBrk="0" hangingPunct="1">
              <a:spcBef>
                <a:spcPts val="0"/>
              </a:spcBef>
              <a:spcAft>
                <a:spcPts val="0"/>
              </a:spcAft>
            </a:pPr>
            <a:r>
              <a:rPr lang="fr-CA" sz="1200" b="0" i="0" kern="1200" spc="0" baseline="0" noProof="0" dirty="0" smtClean="0">
                <a:solidFill>
                  <a:srgbClr val="000000"/>
                </a:solidFill>
                <a:latin typeface="+mn-lt"/>
                <a:ea typeface="+mn-ea"/>
                <a:cs typeface="+mn-cs"/>
              </a:rPr>
              <a:t>Selon les antécédents médicaux, si on s’inquiète d’une possible hémolyse, il faut procéder à des dosages de la lactate déshydrogénase (LDH),</a:t>
            </a:r>
            <a:r>
              <a:rPr lang="fr-CA" noProof="0" dirty="0" smtClean="0"/>
              <a:t> de l’</a:t>
            </a:r>
            <a:r>
              <a:rPr lang="fr-CA" sz="1200" b="0" i="0" kern="1200" spc="0" baseline="0" noProof="0" dirty="0" smtClean="0">
                <a:solidFill>
                  <a:srgbClr val="000000"/>
                </a:solidFill>
                <a:latin typeface="+mn-lt"/>
                <a:ea typeface="+mn-ea"/>
                <a:cs typeface="+mn-cs"/>
              </a:rPr>
              <a:t>haptoglobine, des réticulocytes et à un</a:t>
            </a:r>
            <a:r>
              <a:rPr lang="fr-CA" noProof="0" dirty="0" smtClean="0"/>
              <a:t> </a:t>
            </a:r>
            <a:r>
              <a:rPr lang="fr-CA" sz="1200" b="0" i="0" kern="1200" spc="0" baseline="0" noProof="0" dirty="0" smtClean="0">
                <a:solidFill>
                  <a:srgbClr val="000000"/>
                </a:solidFill>
                <a:latin typeface="+mn-lt"/>
                <a:ea typeface="+mn-ea"/>
                <a:cs typeface="+mn-cs"/>
              </a:rPr>
              <a:t>test</a:t>
            </a:r>
            <a:r>
              <a:rPr lang="fr-CA" noProof="0" dirty="0" smtClean="0"/>
              <a:t> </a:t>
            </a:r>
            <a:r>
              <a:rPr lang="fr-CA" sz="1200" b="0" i="0" kern="1200" spc="0" baseline="0" noProof="0" dirty="0" smtClean="0">
                <a:solidFill>
                  <a:srgbClr val="000000"/>
                </a:solidFill>
                <a:latin typeface="+mn-lt"/>
                <a:ea typeface="+mn-ea"/>
                <a:cs typeface="+mn-cs"/>
              </a:rPr>
              <a:t>direct à l'antiglobuline.</a:t>
            </a:r>
            <a:r>
              <a:rPr lang="fr-CA" noProof="0" dirty="0" smtClean="0"/>
              <a:t> </a:t>
            </a:r>
          </a:p>
          <a:p>
            <a:pPr marL="0" marR="0" indent="0" algn="l" rtl="0" eaLnBrk="1" fontAlgn="auto" latinLnBrk="0" hangingPunct="1">
              <a:spcBef>
                <a:spcPts val="0"/>
              </a:spcBef>
              <a:spcAft>
                <a:spcPts val="0"/>
              </a:spcAft>
            </a:pPr>
            <a:r>
              <a:rPr lang="fr-CA" sz="1200" b="0" i="0" kern="1200" spc="0" baseline="0" noProof="0" dirty="0" smtClean="0">
                <a:solidFill>
                  <a:srgbClr val="000000"/>
                </a:solidFill>
                <a:latin typeface="+mn-lt"/>
                <a:ea typeface="+mn-ea"/>
                <a:cs typeface="+mn-cs"/>
              </a:rPr>
              <a:t>Batterie de tests initiaux pour écarter d'autres causes de</a:t>
            </a:r>
            <a:r>
              <a:rPr lang="fr-CA" noProof="0" dirty="0" smtClean="0"/>
              <a:t> </a:t>
            </a:r>
            <a:r>
              <a:rPr lang="fr-CA" sz="1200" b="0" i="0" kern="1200" spc="0" baseline="0" noProof="0" dirty="0" smtClean="0">
                <a:solidFill>
                  <a:srgbClr val="000000"/>
                </a:solidFill>
                <a:latin typeface="+mn-lt"/>
                <a:ea typeface="+mn-ea"/>
                <a:cs typeface="+mn-cs"/>
              </a:rPr>
              <a:t>cytopénies</a:t>
            </a:r>
            <a:r>
              <a:rPr lang="fr-CA" noProof="0" dirty="0" smtClean="0"/>
              <a:t> </a:t>
            </a:r>
            <a:r>
              <a:rPr lang="fr-CA" sz="1200" b="0" i="0" kern="1200" spc="0" baseline="0" noProof="0" dirty="0" smtClean="0">
                <a:solidFill>
                  <a:srgbClr val="000000"/>
                </a:solidFill>
                <a:latin typeface="+mn-lt"/>
                <a:ea typeface="+mn-ea"/>
                <a:cs typeface="+mn-cs"/>
              </a:rPr>
              <a:t>:</a:t>
            </a:r>
            <a:r>
              <a:rPr lang="fr-CA" noProof="0" dirty="0" smtClean="0"/>
              <a:t> </a:t>
            </a:r>
            <a:r>
              <a:rPr lang="fr-CA" sz="1200" b="0" i="0" kern="1200" spc="0" baseline="0" noProof="0" dirty="0" smtClean="0">
                <a:solidFill>
                  <a:srgbClr val="000000"/>
                </a:solidFill>
                <a:latin typeface="+mn-lt"/>
                <a:ea typeface="+mn-ea"/>
                <a:cs typeface="+mn-cs"/>
              </a:rPr>
              <a:t>antécédents médicamenteux et exposition à des substances toxiques (alcool, métaux lourds), B</a:t>
            </a:r>
            <a:r>
              <a:rPr lang="fr-CA" sz="1200" b="0" i="0" kern="1200" spc="0" baseline="-25000" noProof="0" dirty="0" smtClean="0">
                <a:solidFill>
                  <a:srgbClr val="000000"/>
                </a:solidFill>
                <a:latin typeface="+mn-lt"/>
                <a:ea typeface="+mn-ea"/>
                <a:cs typeface="+mn-cs"/>
              </a:rPr>
              <a:t>12</a:t>
            </a:r>
            <a:r>
              <a:rPr lang="fr-CA" sz="1200" b="0" i="0" kern="1200" spc="0" baseline="0" noProof="0" dirty="0" smtClean="0">
                <a:solidFill>
                  <a:srgbClr val="000000"/>
                </a:solidFill>
                <a:latin typeface="+mn-lt"/>
                <a:ea typeface="+mn-ea"/>
                <a:cs typeface="+mn-cs"/>
              </a:rPr>
              <a:t>, folate, azote uréique du sang, créatinine, TSH, VHB/VHC/VIH/parvovirus,</a:t>
            </a:r>
            <a:r>
              <a:rPr lang="fr-CA" noProof="0" dirty="0" smtClean="0"/>
              <a:t> tests </a:t>
            </a:r>
            <a:r>
              <a:rPr lang="fr-CA" sz="1200" b="0" i="0" kern="1200" spc="0" baseline="0" noProof="0" dirty="0" smtClean="0">
                <a:solidFill>
                  <a:srgbClr val="000000"/>
                </a:solidFill>
                <a:latin typeface="+mn-lt"/>
                <a:ea typeface="+mn-ea"/>
                <a:cs typeface="+mn-cs"/>
              </a:rPr>
              <a:t>pour l’HPN, électrophorèse des protéines sériques, test de fragilité chromosomique pour le</a:t>
            </a:r>
            <a:r>
              <a:rPr lang="fr-CA" noProof="0" dirty="0" smtClean="0"/>
              <a:t> </a:t>
            </a:r>
            <a:r>
              <a:rPr lang="fr-CA" sz="1200" b="0" i="0" kern="1200" spc="0" baseline="0" noProof="0" dirty="0" smtClean="0">
                <a:solidFill>
                  <a:srgbClr val="000000"/>
                </a:solidFill>
                <a:latin typeface="+mn-lt"/>
                <a:ea typeface="+mn-ea"/>
                <a:cs typeface="+mn-cs"/>
              </a:rPr>
              <a:t>syndrome de</a:t>
            </a:r>
            <a:r>
              <a:rPr lang="fr-CA" noProof="0" dirty="0" smtClean="0"/>
              <a:t> </a:t>
            </a:r>
            <a:r>
              <a:rPr lang="fr-CA" sz="1200" b="0" i="0" kern="1200" spc="0" baseline="0" noProof="0" dirty="0" smtClean="0">
                <a:solidFill>
                  <a:srgbClr val="000000"/>
                </a:solidFill>
                <a:latin typeface="+mn-lt"/>
                <a:ea typeface="+mn-ea"/>
                <a:cs typeface="+mn-cs"/>
              </a:rPr>
              <a:t>Fanconi,</a:t>
            </a:r>
            <a:r>
              <a:rPr lang="fr-CA" noProof="0" dirty="0" smtClean="0"/>
              <a:t> échographie abdominale</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11</a:t>
            </a:fld>
            <a:endParaRPr lang="en-US" dirty="0"/>
          </a:p>
        </p:txBody>
      </p:sp>
    </p:spTree>
    <p:extLst>
      <p:ext uri="{BB962C8B-B14F-4D97-AF65-F5344CB8AC3E}">
        <p14:creationId xmlns:p14="http://schemas.microsoft.com/office/powerpoint/2010/main" val="249454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Classification selon</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Formule sanguine</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Aspect morphologique</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Nombre de blastes dans le sang ou la moelle osseuse</a:t>
            </a:r>
            <a:endParaRPr lang="fr-CA" noProof="0" dirty="0" smtClean="0"/>
          </a:p>
          <a:p>
            <a:pPr marL="457200" algn="l" rtl="0" eaLnBrk="1" latinLnBrk="0" hangingPunct="1">
              <a:spcBef>
                <a:spcPts val="0"/>
              </a:spcBef>
              <a:spcAft>
                <a:spcPts val="0"/>
              </a:spcAft>
            </a:pPr>
            <a:r>
              <a:rPr lang="fr-CA" sz="1200" kern="1200" noProof="0" dirty="0" smtClean="0">
                <a:solidFill>
                  <a:schemeClr val="tx1"/>
                </a:solidFill>
                <a:latin typeface="+mn-lt"/>
                <a:ea typeface="+mn-ea"/>
                <a:cs typeface="+mn-cs"/>
              </a:rPr>
              <a:t>Analyse génétique</a:t>
            </a:r>
            <a:endParaRPr lang="fr-CA" noProof="0" dirty="0"/>
          </a:p>
        </p:txBody>
      </p:sp>
      <p:sp>
        <p:nvSpPr>
          <p:cNvPr id="4" name="Slide Number Placeholder 3"/>
          <p:cNvSpPr>
            <a:spLocks noGrp="1"/>
          </p:cNvSpPr>
          <p:nvPr>
            <p:ph type="sldNum" sz="quarter" idx="10"/>
          </p:nvPr>
        </p:nvSpPr>
        <p:spPr/>
        <p:txBody>
          <a:bodyPr/>
          <a:lstStyle/>
          <a:p>
            <a:fld id="{AB8EB3DB-223D-479E-836B-12E5624B9F22}" type="slidenum">
              <a:rPr lang="en-US" smtClean="0"/>
              <a:pPr/>
              <a:t>12</a:t>
            </a:fld>
            <a:endParaRPr lang="en-US" dirty="0"/>
          </a:p>
        </p:txBody>
      </p:sp>
    </p:spTree>
    <p:extLst>
      <p:ext uri="{BB962C8B-B14F-4D97-AF65-F5344CB8AC3E}">
        <p14:creationId xmlns:p14="http://schemas.microsoft.com/office/powerpoint/2010/main" val="98438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Catégories pronostiques additionnelles</a:t>
            </a:r>
            <a:endParaRPr lang="fr-CA" noProof="0" dirty="0" smtClean="0"/>
          </a:p>
          <a:p>
            <a:pPr marL="0" algn="l" rtl="0" eaLnBrk="1" latinLnBrk="0" hangingPunct="1">
              <a:spcBef>
                <a:spcPts val="0"/>
              </a:spcBef>
              <a:spcAft>
                <a:spcPts val="0"/>
              </a:spcAft>
            </a:pPr>
            <a:r>
              <a:rPr lang="fr-CA" sz="1200" kern="1200" baseline="0" noProof="0" dirty="0" smtClean="0">
                <a:solidFill>
                  <a:schemeClr val="tx1"/>
                </a:solidFill>
                <a:latin typeface="+mn-lt"/>
                <a:ea typeface="+mn-ea"/>
                <a:cs typeface="+mn-cs"/>
              </a:rPr>
              <a:t>Ajout de caractéristiques </a:t>
            </a:r>
            <a:r>
              <a:rPr lang="fr-CA" sz="1200" kern="1200" noProof="0" dirty="0" smtClean="0">
                <a:solidFill>
                  <a:schemeClr val="tx1"/>
                </a:solidFill>
                <a:latin typeface="+mn-lt"/>
                <a:ea typeface="+mn-ea"/>
                <a:cs typeface="+mn-cs"/>
              </a:rPr>
              <a:t>prédictives de la survie</a:t>
            </a:r>
            <a:endParaRPr lang="fr-CA" noProof="0" dirty="0" smtClean="0"/>
          </a:p>
          <a:p>
            <a:pPr marL="0" algn="l" rtl="0" eaLnBrk="1" latinLnBrk="0" hangingPunct="1">
              <a:spcBef>
                <a:spcPts val="0"/>
              </a:spcBef>
              <a:spcAft>
                <a:spcPts val="0"/>
              </a:spcAft>
            </a:pPr>
            <a:r>
              <a:rPr lang="fr-CA" sz="1200" kern="1200" baseline="0" noProof="0" dirty="0" smtClean="0">
                <a:solidFill>
                  <a:schemeClr val="tx1"/>
                </a:solidFill>
                <a:latin typeface="+mn-lt"/>
                <a:ea typeface="+mn-ea"/>
                <a:cs typeface="+mn-cs"/>
              </a:rPr>
              <a:t>Puissance prédictive améliorée avec sous-groupes pronostiques plus précis</a:t>
            </a:r>
          </a:p>
          <a:p>
            <a:pPr marL="0" algn="l" rtl="0" eaLnBrk="1" latinLnBrk="0" hangingPunct="1">
              <a:spcBef>
                <a:spcPts val="0"/>
              </a:spcBef>
              <a:spcAft>
                <a:spcPts val="0"/>
              </a:spcAft>
            </a:pPr>
            <a:endParaRPr lang="fr-CA" noProof="0" dirty="0" smtClean="0"/>
          </a:p>
          <a:p>
            <a:pPr marL="0" algn="l" rtl="0" eaLnBrk="1" latinLnBrk="0" hangingPunct="1">
              <a:spcBef>
                <a:spcPts val="0"/>
              </a:spcBef>
              <a:spcAft>
                <a:spcPts val="0"/>
              </a:spcAft>
            </a:pPr>
            <a:r>
              <a:rPr lang="fr-CA" sz="1200" kern="1200" noProof="0" dirty="0" smtClean="0">
                <a:solidFill>
                  <a:schemeClr val="tx1"/>
                </a:solidFill>
                <a:latin typeface="+mn-lt"/>
                <a:ea typeface="+mn-ea"/>
                <a:cs typeface="+mn-cs"/>
              </a:rPr>
              <a:t>L’IPSS (</a:t>
            </a:r>
            <a:r>
              <a:rPr lang="fr-CA" i="1" dirty="0" smtClean="0"/>
              <a:t>International Prognostic Scoring System</a:t>
            </a:r>
            <a:r>
              <a:rPr lang="fr-CA" dirty="0" smtClean="0"/>
              <a:t>) </a:t>
            </a:r>
            <a:r>
              <a:rPr lang="fr-CA" sz="1200" kern="1200" noProof="0" dirty="0" smtClean="0">
                <a:solidFill>
                  <a:schemeClr val="tx1"/>
                </a:solidFill>
                <a:latin typeface="+mn-lt"/>
                <a:ea typeface="+mn-ea"/>
                <a:cs typeface="+mn-cs"/>
              </a:rPr>
              <a:t>simplifie exagérément l'hétérogénéité biologique et clinique de cette maladie. Pour combler</a:t>
            </a:r>
            <a:r>
              <a:rPr lang="fr-CA" sz="1200" kern="1200" baseline="0" noProof="0" dirty="0" smtClean="0">
                <a:solidFill>
                  <a:schemeClr val="tx1"/>
                </a:solidFill>
                <a:latin typeface="+mn-lt"/>
                <a:ea typeface="+mn-ea"/>
                <a:cs typeface="+mn-cs"/>
              </a:rPr>
              <a:t> cette lacune</a:t>
            </a:r>
            <a:r>
              <a:rPr lang="fr-CA" sz="1200" kern="1200" noProof="0" dirty="0" smtClean="0">
                <a:solidFill>
                  <a:schemeClr val="tx1"/>
                </a:solidFill>
                <a:latin typeface="+mn-lt"/>
                <a:ea typeface="+mn-ea"/>
                <a:cs typeface="+mn-cs"/>
              </a:rPr>
              <a:t>, une analyse de plus de 7 000</a:t>
            </a:r>
            <a:r>
              <a:rPr lang="fr-CA" noProof="0" dirty="0" smtClean="0"/>
              <a:t> </a:t>
            </a:r>
            <a:r>
              <a:rPr lang="fr-CA" sz="1200" kern="1200" noProof="0" dirty="0" smtClean="0">
                <a:solidFill>
                  <a:schemeClr val="tx1"/>
                </a:solidFill>
                <a:latin typeface="+mn-lt"/>
                <a:ea typeface="+mn-ea"/>
                <a:cs typeface="+mn-cs"/>
              </a:rPr>
              <a:t>patients atteints de SMD</a:t>
            </a:r>
            <a:r>
              <a:rPr lang="fr-CA" noProof="0" dirty="0" smtClean="0"/>
              <a:t> </a:t>
            </a:r>
            <a:r>
              <a:rPr lang="fr-CA" sz="1200" kern="1200" noProof="0" dirty="0" smtClean="0">
                <a:solidFill>
                  <a:schemeClr val="tx1"/>
                </a:solidFill>
                <a:latin typeface="+mn-lt"/>
                <a:ea typeface="+mn-ea"/>
                <a:cs typeface="+mn-cs"/>
              </a:rPr>
              <a:t>inscrits dans plusieurs bases de données internationales a permis de</a:t>
            </a:r>
            <a:r>
              <a:rPr lang="fr-CA" sz="1200" kern="1200" baseline="0" noProof="0" dirty="0" smtClean="0">
                <a:solidFill>
                  <a:schemeClr val="tx1"/>
                </a:solidFill>
                <a:latin typeface="+mn-lt"/>
                <a:ea typeface="+mn-ea"/>
                <a:cs typeface="+mn-cs"/>
              </a:rPr>
              <a:t> créer un </a:t>
            </a:r>
            <a:r>
              <a:rPr lang="fr-CA" sz="1200" kern="1200" noProof="0" dirty="0" smtClean="0">
                <a:solidFill>
                  <a:schemeClr val="tx1"/>
                </a:solidFill>
                <a:latin typeface="+mn-lt"/>
                <a:ea typeface="+mn-ea"/>
                <a:cs typeface="+mn-cs"/>
              </a:rPr>
              <a:t>système de catégories</a:t>
            </a:r>
            <a:r>
              <a:rPr lang="fr-CA" sz="1200" kern="1200" baseline="0" noProof="0" dirty="0" smtClean="0">
                <a:solidFill>
                  <a:schemeClr val="tx1"/>
                </a:solidFill>
                <a:latin typeface="+mn-lt"/>
                <a:ea typeface="+mn-ea"/>
                <a:cs typeface="+mn-cs"/>
              </a:rPr>
              <a:t> </a:t>
            </a:r>
            <a:r>
              <a:rPr lang="fr-CA" sz="1200" kern="1200" noProof="0" dirty="0" smtClean="0">
                <a:solidFill>
                  <a:schemeClr val="tx1"/>
                </a:solidFill>
                <a:latin typeface="+mn-lt"/>
                <a:ea typeface="+mn-ea"/>
                <a:cs typeface="+mn-cs"/>
              </a:rPr>
              <a:t>pronostiques plus précis.</a:t>
            </a:r>
            <a:r>
              <a:rPr lang="fr-CA" noProof="0" dirty="0" smtClean="0"/>
              <a:t> </a:t>
            </a:r>
            <a:endParaRPr lang="fr-CA" noProof="0"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8714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Wingdings"/>
              <a:buNone/>
            </a:pPr>
            <a:endParaRPr lang="fr-CA" dirty="0"/>
          </a:p>
        </p:txBody>
      </p:sp>
      <p:sp>
        <p:nvSpPr>
          <p:cNvPr id="4" name="Espace réservé du numéro de diapositive 3"/>
          <p:cNvSpPr>
            <a:spLocks noGrp="1"/>
          </p:cNvSpPr>
          <p:nvPr>
            <p:ph type="sldNum" sz="quarter" idx="10"/>
          </p:nvPr>
        </p:nvSpPr>
        <p:spPr/>
        <p:txBody>
          <a:bodyPr/>
          <a:lstStyle/>
          <a:p>
            <a:fld id="{AB8EB3DB-223D-479E-836B-12E5624B9F22}" type="slidenum">
              <a:rPr lang="en-US" smtClean="0"/>
              <a:pPr/>
              <a:t>14</a:t>
            </a:fld>
            <a:endParaRPr lang="en-US" dirty="0"/>
          </a:p>
        </p:txBody>
      </p:sp>
    </p:spTree>
    <p:extLst>
      <p:ext uri="{BB962C8B-B14F-4D97-AF65-F5344CB8AC3E}">
        <p14:creationId xmlns:p14="http://schemas.microsoft.com/office/powerpoint/2010/main" val="239527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53EB1-4309-47A6-936D-03509D0FE9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53EB1-4309-47A6-936D-03509D0FE9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53EB1-4309-47A6-936D-03509D0FE9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53EB1-4309-47A6-936D-03509D0FE9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53EB1-4309-47A6-936D-03509D0FE99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3927F6E-C4D6-44FA-AA13-2AEB12F8D548}" type="datetimeFigureOut">
              <a:rPr lang="en-US" smtClean="0"/>
              <a:pPr/>
              <a:t>12/11/2018</a:t>
            </a:fld>
            <a:endParaRPr lang="en-US"/>
          </a:p>
        </p:txBody>
      </p:sp>
      <p:sp>
        <p:nvSpPr>
          <p:cNvPr id="9" name="Slide Number Placeholder 8"/>
          <p:cNvSpPr>
            <a:spLocks noGrp="1"/>
          </p:cNvSpPr>
          <p:nvPr>
            <p:ph type="sldNum" sz="quarter" idx="11"/>
          </p:nvPr>
        </p:nvSpPr>
        <p:spPr/>
        <p:txBody>
          <a:bodyPr/>
          <a:lstStyle/>
          <a:p>
            <a:fld id="{0DB53EB1-4309-47A6-936D-03509D0FE99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DB53EB1-4309-47A6-936D-03509D0FE99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3927F6E-C4D6-44FA-AA13-2AEB12F8D548}" type="datetimeFigureOut">
              <a:rPr lang="en-US" smtClean="0"/>
              <a:pPr/>
              <a:t>12/11/2018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5.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18.xml"/><Relationship Id="rId9" Type="http://schemas.microsoft.com/office/2007/relationships/diagramDrawing" Target="../diagrams/drawing4.xml"/></Relationships>
</file>

<file path=ppt/slides/_rels/slide2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2.emf"/><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notesSlide" Target="../notesSlides/notesSlide1.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slideLayout" Target="../slideLayouts/slideLayout2.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tags" Target="../tags/tag104.xml"/><Relationship Id="rId7" Type="http://schemas.openxmlformats.org/officeDocument/2006/relationships/diagramData" Target="../diagrams/data5.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20.xml"/><Relationship Id="rId11" Type="http://schemas.microsoft.com/office/2007/relationships/diagramDrawing" Target="../diagrams/drawing5.xml"/><Relationship Id="rId5" Type="http://schemas.openxmlformats.org/officeDocument/2006/relationships/slideLayout" Target="../slideLayouts/slideLayout2.xml"/><Relationship Id="rId10" Type="http://schemas.openxmlformats.org/officeDocument/2006/relationships/diagramColors" Target="../diagrams/colors5.xml"/><Relationship Id="rId4" Type="http://schemas.openxmlformats.org/officeDocument/2006/relationships/tags" Target="../tags/tag105.xml"/><Relationship Id="rId9"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tags" Target="../tags/tag113.xml"/><Relationship Id="rId7" Type="http://schemas.openxmlformats.org/officeDocument/2006/relationships/diagramQuickStyle" Target="../diagrams/quickStyle6.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slideLayout" Target="../slideLayouts/slideLayout2.xml"/><Relationship Id="rId9" Type="http://schemas.microsoft.com/office/2007/relationships/diagramDrawing" Target="../diagrams/drawing6.xml"/></Relationships>
</file>

<file path=ppt/slides/_rels/slide3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38.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7.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6.jp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hyperlink" Target="https://sunnybrook.ca/uploads/Myelodysplastic_Syndromes.pdf" TargetMode="Externa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31.xml"/><Relationship Id="rId7" Type="http://schemas.openxmlformats.org/officeDocument/2006/relationships/diagramLayout" Target="../diagrams/layout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diagramData" Target="../diagrams/data1.xm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32.xml"/><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hyperlink" Target="http://ash-sap.hematologylibrary.org/content/2016/489.extract?utm_source=TrendMD&amp;utm_medium=cpc&amp;utm_campaign=American_Society_of_Hematology_Self-Assessment_Program_TrendMD_0"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44.xml"/><Relationship Id="rId7" Type="http://schemas.openxmlformats.org/officeDocument/2006/relationships/diagramLayout" Target="../diagrams/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diagramData" Target="../diagrams/data2.xml"/><Relationship Id="rId5" Type="http://schemas.openxmlformats.org/officeDocument/2006/relationships/notesSlide" Target="../notesSlides/notesSlide4.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533400" y="1371600"/>
            <a:ext cx="7543800" cy="1831975"/>
          </a:xfrm>
        </p:spPr>
        <p:txBody>
          <a:bodyPr/>
          <a:lstStyle/>
          <a:p>
            <a:r>
              <a:rPr lang="fr-CA" sz="4400" dirty="0" smtClean="0"/>
              <a:t>Syndromes d’insuffisance</a:t>
            </a:r>
            <a:r>
              <a:rPr lang="fr-CA" sz="4400" noProof="0" dirty="0" smtClean="0"/>
              <a:t> médullaire : incluant les SMD, l’AA et l'HPN</a:t>
            </a:r>
            <a:endParaRPr lang="fr-CA" sz="4400" noProof="0" dirty="0"/>
          </a:p>
        </p:txBody>
      </p:sp>
      <p:sp>
        <p:nvSpPr>
          <p:cNvPr id="3" name="Subtitle 2"/>
          <p:cNvSpPr>
            <a:spLocks noGrp="1"/>
          </p:cNvSpPr>
          <p:nvPr>
            <p:ph type="subTitle" idx="1"/>
            <p:custDataLst>
              <p:tags r:id="rId2"/>
            </p:custDataLst>
          </p:nvPr>
        </p:nvSpPr>
        <p:spPr/>
        <p:txBody>
          <a:bodyPr>
            <a:normAutofit/>
          </a:bodyPr>
          <a:lstStyle/>
          <a:p>
            <a:r>
              <a:rPr lang="fr-CA" noProof="0" dirty="0" smtClean="0"/>
              <a:t>Lauren Cosolo, inf., B.Sc.inf., M.Sc.inf.</a:t>
            </a:r>
            <a:endParaRPr lang="fr-CA" noProof="0" dirty="0"/>
          </a:p>
        </p:txBody>
      </p:sp>
    </p:spTree>
    <p:extLst>
      <p:ext uri="{BB962C8B-B14F-4D97-AF65-F5344CB8AC3E}">
        <p14:creationId xmlns:p14="http://schemas.microsoft.com/office/powerpoint/2010/main" val="16189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Diagnostic 	</a:t>
            </a:r>
            <a:endParaRPr lang="fr-CA" noProof="0" dirty="0"/>
          </a:p>
        </p:txBody>
      </p:sp>
      <p:sp>
        <p:nvSpPr>
          <p:cNvPr id="3" name="Content Placeholder 2"/>
          <p:cNvSpPr>
            <a:spLocks noGrp="1"/>
          </p:cNvSpPr>
          <p:nvPr>
            <p:ph idx="1"/>
            <p:custDataLst>
              <p:tags r:id="rId2"/>
            </p:custDataLst>
          </p:nvPr>
        </p:nvSpPr>
        <p:spPr>
          <a:xfrm>
            <a:off x="457200" y="1447800"/>
            <a:ext cx="7620000" cy="5257800"/>
          </a:xfrm>
        </p:spPr>
        <p:txBody>
          <a:bodyPr>
            <a:normAutofit fontScale="70000" lnSpcReduction="20000"/>
          </a:bodyPr>
          <a:lstStyle/>
          <a:p>
            <a:pPr marL="347472">
              <a:spcBef>
                <a:spcPts val="432"/>
              </a:spcBef>
              <a:buFont typeface="Arial"/>
              <a:buChar char="•"/>
            </a:pPr>
            <a:r>
              <a:rPr lang="fr-CA" sz="2600" noProof="0" dirty="0" smtClean="0"/>
              <a:t>Le diagnostic des SMD repose sur les éléments suivants : </a:t>
            </a:r>
          </a:p>
          <a:p>
            <a:pPr marL="1291590" indent="-514350">
              <a:spcBef>
                <a:spcPts val="384"/>
              </a:spcBef>
              <a:buFont typeface="+mj-lt"/>
              <a:buAutoNum type="arabicPeriod"/>
            </a:pPr>
            <a:r>
              <a:rPr lang="fr-CA" sz="2300" noProof="0" dirty="0" smtClean="0"/>
              <a:t>Dosages anormaux des numérations sanguines (cytopénies)</a:t>
            </a:r>
          </a:p>
          <a:p>
            <a:pPr marL="1291590" indent="-514350">
              <a:spcBef>
                <a:spcPts val="384"/>
              </a:spcBef>
              <a:buFont typeface="+mj-lt"/>
              <a:buAutoNum type="arabicPeriod"/>
            </a:pPr>
            <a:r>
              <a:rPr lang="fr-CA" sz="2300" noProof="0" dirty="0" smtClean="0"/>
              <a:t>Signes de dysplasie au frottis de sang périphérique et médullaire</a:t>
            </a:r>
          </a:p>
          <a:p>
            <a:pPr marL="1234440" lvl="2" indent="-457200">
              <a:buFont typeface="+mj-lt"/>
              <a:buAutoNum type="arabicPeriod"/>
            </a:pPr>
            <a:endParaRPr lang="fr-CA" noProof="0" dirty="0" smtClean="0"/>
          </a:p>
          <a:p>
            <a:pPr marL="777240" lvl="2" indent="0">
              <a:buNone/>
            </a:pPr>
            <a:endParaRPr lang="fr-CA" noProof="0" dirty="0" smtClean="0"/>
          </a:p>
          <a:p>
            <a:r>
              <a:rPr lang="fr-CA" b="1" noProof="0" dirty="0" smtClean="0"/>
              <a:t>Anamnèse</a:t>
            </a:r>
          </a:p>
          <a:p>
            <a:pPr marL="640080">
              <a:spcBef>
                <a:spcPts val="312"/>
              </a:spcBef>
              <a:buClr>
                <a:schemeClr val="accent2"/>
              </a:buClr>
              <a:buFont typeface="Arial"/>
              <a:buChar char="•"/>
            </a:pPr>
            <a:r>
              <a:rPr lang="fr-CA" sz="2100" noProof="0" dirty="0" smtClean="0"/>
              <a:t>Signes et symptômes </a:t>
            </a:r>
          </a:p>
          <a:p>
            <a:pPr marL="640080">
              <a:spcBef>
                <a:spcPts val="312"/>
              </a:spcBef>
              <a:buClr>
                <a:schemeClr val="accent2"/>
              </a:buClr>
              <a:buFont typeface="Arial"/>
              <a:buChar char="•"/>
            </a:pPr>
            <a:r>
              <a:rPr lang="fr-CA" sz="2100" noProof="0" dirty="0" smtClean="0"/>
              <a:t>Antécédents médicaux + comorbidités</a:t>
            </a:r>
          </a:p>
          <a:p>
            <a:pPr marL="640080">
              <a:spcBef>
                <a:spcPts val="312"/>
              </a:spcBef>
              <a:buClr>
                <a:schemeClr val="accent2"/>
              </a:buClr>
              <a:buFont typeface="Arial"/>
              <a:buChar char="•"/>
            </a:pPr>
            <a:r>
              <a:rPr lang="fr-CA" sz="2100" noProof="0" dirty="0" smtClean="0"/>
              <a:t>Antécédents de transfusions sanguines</a:t>
            </a:r>
          </a:p>
          <a:p>
            <a:pPr marL="640080">
              <a:spcBef>
                <a:spcPts val="312"/>
              </a:spcBef>
              <a:buClr>
                <a:schemeClr val="accent2"/>
              </a:buClr>
              <a:buFont typeface="Arial"/>
              <a:buChar char="•"/>
            </a:pPr>
            <a:r>
              <a:rPr lang="fr-CA" sz="2100" noProof="0" dirty="0" smtClean="0"/>
              <a:t>Antécédents de chimio-/radiothérapie</a:t>
            </a:r>
          </a:p>
          <a:p>
            <a:pPr marL="640080">
              <a:spcBef>
                <a:spcPts val="312"/>
              </a:spcBef>
              <a:buClr>
                <a:schemeClr val="accent2"/>
              </a:buClr>
              <a:buFont typeface="Arial"/>
              <a:buChar char="•"/>
            </a:pPr>
            <a:r>
              <a:rPr lang="fr-CA" sz="2100" noProof="0" dirty="0" smtClean="0"/>
              <a:t>Antécédents familiaux</a:t>
            </a:r>
          </a:p>
          <a:p>
            <a:pPr marL="640080">
              <a:spcBef>
                <a:spcPts val="312"/>
              </a:spcBef>
              <a:buClr>
                <a:schemeClr val="accent2"/>
              </a:buClr>
              <a:buFont typeface="Arial"/>
              <a:buChar char="•"/>
            </a:pPr>
            <a:r>
              <a:rPr lang="fr-CA" sz="2100" noProof="0" dirty="0" smtClean="0"/>
              <a:t>Médicaments</a:t>
            </a:r>
          </a:p>
          <a:p>
            <a:pPr marL="640080">
              <a:spcBef>
                <a:spcPts val="312"/>
              </a:spcBef>
              <a:buClr>
                <a:schemeClr val="accent2"/>
              </a:buClr>
              <a:buFont typeface="Arial"/>
              <a:buChar char="•"/>
            </a:pPr>
            <a:r>
              <a:rPr lang="fr-CA" sz="2100" noProof="0" dirty="0" smtClean="0"/>
              <a:t>Exposition à des substances chimiques</a:t>
            </a:r>
          </a:p>
          <a:p>
            <a:endParaRPr lang="fr-CA" noProof="0" dirty="0" smtClean="0"/>
          </a:p>
          <a:p>
            <a:r>
              <a:rPr lang="fr-CA" b="1" noProof="0" dirty="0" smtClean="0"/>
              <a:t>Examen physique</a:t>
            </a:r>
          </a:p>
          <a:p>
            <a:pPr lvl="1"/>
            <a:r>
              <a:rPr lang="fr-CA" b="1" noProof="0" dirty="0" smtClean="0"/>
              <a:t>Signes de cytopénies</a:t>
            </a:r>
          </a:p>
          <a:p>
            <a:pPr marL="1005840">
              <a:spcBef>
                <a:spcPts val="264"/>
              </a:spcBef>
              <a:buClr>
                <a:schemeClr val="accent3"/>
              </a:buClr>
              <a:buFont typeface="Arial"/>
              <a:buChar char="•"/>
            </a:pPr>
            <a:r>
              <a:rPr lang="fr-CA" sz="1800" noProof="0" dirty="0" smtClean="0"/>
              <a:t>Téguments</a:t>
            </a:r>
          </a:p>
          <a:p>
            <a:pPr marL="1005840">
              <a:spcBef>
                <a:spcPts val="264"/>
              </a:spcBef>
              <a:buClr>
                <a:schemeClr val="accent3"/>
              </a:buClr>
              <a:buFont typeface="Arial"/>
              <a:buChar char="•"/>
            </a:pPr>
            <a:r>
              <a:rPr lang="fr-CA" sz="1800" noProof="0" dirty="0" smtClean="0"/>
              <a:t>Muqueuses</a:t>
            </a:r>
          </a:p>
          <a:p>
            <a:pPr marL="1005840">
              <a:spcBef>
                <a:spcPts val="264"/>
              </a:spcBef>
              <a:buClr>
                <a:schemeClr val="accent3"/>
              </a:buClr>
              <a:buFont typeface="Arial"/>
              <a:buChar char="•"/>
            </a:pPr>
            <a:r>
              <a:rPr lang="fr-CA" sz="1800" noProof="0" dirty="0" smtClean="0"/>
              <a:t>Saignements : épistaxis, saignement des gencives, hémoptysie, hématurie, règles prolongées, méléna</a:t>
            </a:r>
          </a:p>
          <a:p>
            <a:pPr marL="1005840">
              <a:spcBef>
                <a:spcPts val="264"/>
              </a:spcBef>
              <a:buClr>
                <a:schemeClr val="accent3"/>
              </a:buClr>
              <a:buFont typeface="Arial"/>
              <a:buChar char="•"/>
            </a:pPr>
            <a:r>
              <a:rPr lang="fr-CA" sz="1800" noProof="0" dirty="0" smtClean="0"/>
              <a:t>Fatigue </a:t>
            </a:r>
          </a:p>
          <a:p>
            <a:pPr marL="1005840">
              <a:spcBef>
                <a:spcPts val="264"/>
              </a:spcBef>
              <a:buClr>
                <a:schemeClr val="accent3"/>
              </a:buClr>
              <a:buFont typeface="Arial"/>
              <a:buChar char="•"/>
            </a:pPr>
            <a:r>
              <a:rPr lang="fr-CA" sz="1800" noProof="0" dirty="0" smtClean="0"/>
              <a:t>Signes vitaux</a:t>
            </a:r>
          </a:p>
          <a:p>
            <a:pPr marL="1005840">
              <a:spcBef>
                <a:spcPts val="264"/>
              </a:spcBef>
              <a:buClr>
                <a:schemeClr val="accent3"/>
              </a:buClr>
              <a:buFont typeface="Arial"/>
              <a:buChar char="•"/>
            </a:pPr>
            <a:r>
              <a:rPr lang="fr-CA" sz="1800" noProof="0" dirty="0" smtClean="0"/>
              <a:t>Fièvre, infections</a:t>
            </a:r>
          </a:p>
          <a:p>
            <a:pPr marL="1005840">
              <a:spcBef>
                <a:spcPts val="264"/>
              </a:spcBef>
              <a:buClr>
                <a:schemeClr val="accent3"/>
              </a:buClr>
              <a:buFont typeface="Arial"/>
              <a:buChar char="•"/>
            </a:pPr>
            <a:r>
              <a:rPr lang="fr-CA" sz="1800" noProof="0" dirty="0" smtClean="0"/>
              <a:t>Splénomégalie </a:t>
            </a:r>
          </a:p>
          <a:p>
            <a:pPr lvl="2"/>
            <a:endParaRPr lang="fr-CA" noProof="0" dirty="0" smtClean="0"/>
          </a:p>
        </p:txBody>
      </p:sp>
    </p:spTree>
    <p:extLst>
      <p:ext uri="{BB962C8B-B14F-4D97-AF65-F5344CB8AC3E}">
        <p14:creationId xmlns:p14="http://schemas.microsoft.com/office/powerpoint/2010/main" val="3154375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7620000" cy="1143000"/>
          </a:xfrm>
        </p:spPr>
        <p:txBody>
          <a:bodyPr/>
          <a:lstStyle/>
          <a:p>
            <a:r>
              <a:rPr lang="fr-CA" noProof="0" dirty="0" smtClean="0"/>
              <a:t>Analyses diagnostiques</a:t>
            </a:r>
            <a:endParaRPr lang="fr-CA" noProof="0"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2377060590"/>
              </p:ext>
            </p:extLst>
          </p:nvPr>
        </p:nvGraphicFramePr>
        <p:xfrm>
          <a:off x="152400" y="990600"/>
          <a:ext cx="8153400" cy="5715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004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8229600" cy="1143000"/>
          </a:xfrm>
        </p:spPr>
        <p:txBody>
          <a:bodyPr/>
          <a:lstStyle/>
          <a:p>
            <a:r>
              <a:rPr lang="fr-CA" noProof="0" dirty="0" smtClean="0"/>
              <a:t>Classification des </a:t>
            </a:r>
            <a:r>
              <a:rPr lang="fr-CA" dirty="0" smtClean="0"/>
              <a:t>SMD - OMS</a:t>
            </a:r>
            <a:endParaRPr lang="fr-CA" noProof="0"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3043914758"/>
              </p:ext>
            </p:extLst>
          </p:nvPr>
        </p:nvGraphicFramePr>
        <p:xfrm>
          <a:off x="152400" y="914400"/>
          <a:ext cx="8229600" cy="51003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370840">
                <a:tc>
                  <a:txBody>
                    <a:bodyPr/>
                    <a:lstStyle/>
                    <a:p>
                      <a:r>
                        <a:rPr lang="fr-CA" sz="1400" noProof="0" dirty="0" smtClean="0"/>
                        <a:t>Sous-type</a:t>
                      </a:r>
                      <a:endParaRPr lang="fr-CA" sz="1400" noProof="0" dirty="0"/>
                    </a:p>
                  </a:txBody>
                  <a:tcPr/>
                </a:tc>
                <a:tc>
                  <a:txBody>
                    <a:bodyPr/>
                    <a:lstStyle/>
                    <a:p>
                      <a:r>
                        <a:rPr lang="fr-CA" sz="1400" noProof="0" dirty="0" smtClean="0"/>
                        <a:t>Sang</a:t>
                      </a:r>
                      <a:r>
                        <a:rPr lang="fr-CA" sz="1400" baseline="0" noProof="0" dirty="0" smtClean="0"/>
                        <a:t> périphérique</a:t>
                      </a:r>
                      <a:endParaRPr lang="fr-CA" sz="1400" noProof="0" dirty="0"/>
                    </a:p>
                  </a:txBody>
                  <a:tcPr/>
                </a:tc>
                <a:tc>
                  <a:txBody>
                    <a:bodyPr/>
                    <a:lstStyle/>
                    <a:p>
                      <a:r>
                        <a:rPr lang="fr-CA" sz="1400" noProof="0" dirty="0" smtClean="0"/>
                        <a:t>Moelle osseuse</a:t>
                      </a:r>
                      <a:endParaRPr lang="fr-CA" sz="1400" noProof="0" dirty="0"/>
                    </a:p>
                  </a:txBody>
                  <a:tcPr/>
                </a:tc>
                <a:tc>
                  <a:txBody>
                    <a:bodyPr/>
                    <a:lstStyle/>
                    <a:p>
                      <a:r>
                        <a:rPr lang="fr-CA" sz="1400" noProof="0" dirty="0" smtClean="0"/>
                        <a:t>%</a:t>
                      </a:r>
                      <a:r>
                        <a:rPr lang="fr-CA" sz="1400" baseline="0" noProof="0" dirty="0" smtClean="0"/>
                        <a:t> de </a:t>
                      </a:r>
                      <a:r>
                        <a:rPr lang="fr-CA" sz="1400" noProof="0" dirty="0" smtClean="0"/>
                        <a:t> blastes</a:t>
                      </a:r>
                      <a:endParaRPr lang="fr-CA" sz="1400" noProof="0" dirty="0"/>
                    </a:p>
                  </a:txBody>
                  <a:tcPr/>
                </a:tc>
                <a:extLst>
                  <a:ext uri="{0D108BD9-81ED-4DB2-BD59-A6C34878D82A}">
                    <a16:rowId xmlns:a16="http://schemas.microsoft.com/office/drawing/2014/main" val="10000"/>
                  </a:ext>
                </a:extLst>
              </a:tr>
              <a:tr h="370840">
                <a:tc>
                  <a:txBody>
                    <a:bodyPr/>
                    <a:lstStyle/>
                    <a:p>
                      <a:pPr>
                        <a:lnSpc>
                          <a:spcPct val="120000"/>
                        </a:lnSpc>
                        <a:spcBef>
                          <a:spcPts val="500"/>
                        </a:spcBef>
                        <a:spcAft>
                          <a:spcPts val="0"/>
                        </a:spcAft>
                      </a:pPr>
                      <a:r>
                        <a:rPr lang="fr-CA" sz="1200" b="0" kern="1200" noProof="0" dirty="0" smtClean="0">
                          <a:solidFill>
                            <a:schemeClr val="tx1"/>
                          </a:solidFill>
                          <a:latin typeface="Calibri"/>
                          <a:ea typeface="Times New Roman"/>
                          <a:cs typeface="Calibri"/>
                        </a:rPr>
                        <a:t>Anémie réfractaire</a:t>
                      </a:r>
                      <a:r>
                        <a:rPr lang="fr-CA" sz="1200" b="0" noProof="0" dirty="0" smtClean="0">
                          <a:solidFill>
                            <a:schemeClr val="tx1"/>
                          </a:solidFill>
                          <a:latin typeface="Calibri"/>
                          <a:ea typeface="Calibri"/>
                          <a:cs typeface="Times New Roman"/>
                        </a:rPr>
                        <a:t> </a:t>
                      </a:r>
                      <a:endParaRPr lang="fr-CA" sz="1200" b="0" noProof="0" dirty="0">
                        <a:solidFill>
                          <a:schemeClr val="tx1"/>
                        </a:solidFill>
                        <a:latin typeface="Calibri"/>
                        <a:ea typeface="Calibri"/>
                        <a:cs typeface="Times New Roman"/>
                      </a:endParaRPr>
                    </a:p>
                  </a:txBody>
                  <a:tcPr/>
                </a:tc>
                <a:tc>
                  <a:txBody>
                    <a:bodyPr/>
                    <a:lstStyle/>
                    <a:p>
                      <a:pPr>
                        <a:lnSpc>
                          <a:spcPct val="120000"/>
                        </a:lnSpc>
                        <a:spcBef>
                          <a:spcPts val="500"/>
                        </a:spcBef>
                        <a:spcAft>
                          <a:spcPts val="0"/>
                        </a:spcAft>
                      </a:pPr>
                      <a:r>
                        <a:rPr lang="fr-CA" sz="1200" b="0" kern="1200" noProof="0" dirty="0" smtClean="0">
                          <a:solidFill>
                            <a:schemeClr val="tx1"/>
                          </a:solidFill>
                          <a:latin typeface="Calibri"/>
                          <a:ea typeface="Times New Roman"/>
                          <a:cs typeface="Calibri"/>
                        </a:rPr>
                        <a:t>Anémie</a:t>
                      </a:r>
                      <a:r>
                        <a:rPr lang="fr-CA" sz="1200" b="0" noProof="0" dirty="0" smtClean="0">
                          <a:solidFill>
                            <a:schemeClr val="tx1"/>
                          </a:solidFill>
                          <a:latin typeface="Calibri"/>
                          <a:ea typeface="Calibri"/>
                          <a:cs typeface="Times New Roman"/>
                        </a:rPr>
                        <a:t> </a:t>
                      </a:r>
                      <a:endParaRPr lang="fr-CA" sz="1200" b="0" noProof="0" dirty="0">
                        <a:solidFill>
                          <a:schemeClr val="tx1"/>
                        </a:solidFill>
                        <a:latin typeface="Calibri"/>
                        <a:ea typeface="Calibri"/>
                        <a:cs typeface="Times New Roman"/>
                      </a:endParaRPr>
                    </a:p>
                  </a:txBody>
                  <a:tcPr/>
                </a:tc>
                <a:tc>
                  <a:txBody>
                    <a:bodyPr/>
                    <a:lstStyle/>
                    <a:p>
                      <a:pPr>
                        <a:lnSpc>
                          <a:spcPct val="120000"/>
                        </a:lnSpc>
                        <a:spcBef>
                          <a:spcPts val="500"/>
                        </a:spcBef>
                        <a:spcAft>
                          <a:spcPts val="0"/>
                        </a:spcAft>
                      </a:pPr>
                      <a:r>
                        <a:rPr lang="fr-CA" sz="1200" b="0" kern="1200" noProof="0" dirty="0" smtClean="0">
                          <a:solidFill>
                            <a:schemeClr val="tx1"/>
                          </a:solidFill>
                          <a:latin typeface="Calibri"/>
                          <a:ea typeface="Times New Roman"/>
                          <a:cs typeface="Calibri"/>
                        </a:rPr>
                        <a:t>Dysplasie érythroïde unilignée (</a:t>
                      </a:r>
                      <a:r>
                        <a:rPr lang="fr-CA" sz="1200" b="0" kern="1200" noProof="0" dirty="0" smtClean="0">
                          <a:solidFill>
                            <a:schemeClr val="tx1"/>
                          </a:solidFill>
                          <a:latin typeface="+mn-lt"/>
                          <a:ea typeface="Times New Roman"/>
                          <a:cs typeface="Calibri"/>
                        </a:rPr>
                        <a:t>dans &gt; 10 % des cellules)</a:t>
                      </a:r>
                      <a:r>
                        <a:rPr lang="fr-CA" sz="1200" b="0" noProof="0" dirty="0" smtClean="0">
                          <a:solidFill>
                            <a:schemeClr val="tx1"/>
                          </a:solidFill>
                          <a:latin typeface="Calibri"/>
                          <a:ea typeface="Calibri"/>
                          <a:cs typeface="Times New Roman"/>
                        </a:rPr>
                        <a:t> </a:t>
                      </a:r>
                      <a:endParaRPr lang="fr-CA" sz="1200" b="0" noProof="0" dirty="0">
                        <a:solidFill>
                          <a:schemeClr val="tx1"/>
                        </a:solidFill>
                        <a:latin typeface="Calibri"/>
                        <a:ea typeface="Calibri"/>
                        <a:cs typeface="Times New Roman"/>
                      </a:endParaRPr>
                    </a:p>
                  </a:txBody>
                  <a:tcPr/>
                </a:tc>
                <a:tc>
                  <a:txBody>
                    <a:bodyPr/>
                    <a:lstStyle/>
                    <a:p>
                      <a:r>
                        <a:rPr lang="fr-CA" sz="1200" noProof="0" dirty="0" smtClean="0"/>
                        <a:t>&lt; 5</a:t>
                      </a:r>
                      <a:endParaRPr lang="fr-CA" sz="1200" noProof="0" dirty="0"/>
                    </a:p>
                  </a:txBody>
                  <a:tcPr/>
                </a:tc>
                <a:extLst>
                  <a:ext uri="{0D108BD9-81ED-4DB2-BD59-A6C34878D82A}">
                    <a16:rowId xmlns:a16="http://schemas.microsoft.com/office/drawing/2014/main" val="10001"/>
                  </a:ext>
                </a:extLst>
              </a:tr>
              <a:tr h="370840">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Neutropénie réfractaire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Neutropénie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Dysplasie granulocytaire unilignée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r>
                        <a:rPr lang="fr-CA" sz="1200" noProof="0" dirty="0" smtClean="0"/>
                        <a:t>&lt; 5</a:t>
                      </a:r>
                      <a:endParaRPr lang="fr-CA" sz="1200" noProof="0" dirty="0"/>
                    </a:p>
                  </a:txBody>
                  <a:tcPr/>
                </a:tc>
                <a:extLst>
                  <a:ext uri="{0D108BD9-81ED-4DB2-BD59-A6C34878D82A}">
                    <a16:rowId xmlns:a16="http://schemas.microsoft.com/office/drawing/2014/main" val="10002"/>
                  </a:ext>
                </a:extLst>
              </a:tr>
              <a:tr h="370840">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Thrombocytopénie réfractaire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Thrombocytopénie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Dysplasie mégacaryocytaire unilignée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r>
                        <a:rPr lang="fr-CA" sz="1200" noProof="0" dirty="0" smtClean="0"/>
                        <a:t>&lt; 5</a:t>
                      </a:r>
                      <a:endParaRPr lang="fr-CA" sz="1200" noProof="0" dirty="0"/>
                    </a:p>
                  </a:txBody>
                  <a:tcPr/>
                </a:tc>
                <a:extLst>
                  <a:ext uri="{0D108BD9-81ED-4DB2-BD59-A6C34878D82A}">
                    <a16:rowId xmlns:a16="http://schemas.microsoft.com/office/drawing/2014/main" val="10003"/>
                  </a:ext>
                </a:extLst>
              </a:tr>
              <a:tr h="370840">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Anémie réfractaire avec sidéroblastes en couronne (ARSC)</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Anémie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Dysplasie érythroïde unilignée</a:t>
                      </a:r>
                      <a:r>
                        <a:rPr lang="fr-CA" sz="1200" kern="1200" noProof="0" dirty="0" smtClean="0">
                          <a:solidFill>
                            <a:srgbClr val="000000"/>
                          </a:solidFill>
                          <a:latin typeface="+mn-lt"/>
                          <a:ea typeface="Times New Roman"/>
                          <a:cs typeface="Calibri"/>
                        </a:rPr>
                        <a:t> &gt; 15 % de précurseurs </a:t>
                      </a:r>
                      <a:r>
                        <a:rPr lang="fr-CA" sz="1200" b="0" kern="1200" noProof="0" dirty="0" smtClean="0">
                          <a:solidFill>
                            <a:schemeClr val="tx1"/>
                          </a:solidFill>
                          <a:latin typeface="+mn-lt"/>
                          <a:ea typeface="Times New Roman"/>
                          <a:cs typeface="Calibri"/>
                        </a:rPr>
                        <a:t>érythroïdes </a:t>
                      </a:r>
                      <a:r>
                        <a:rPr lang="fr-CA" sz="1200" kern="1200" noProof="0" dirty="0" smtClean="0">
                          <a:solidFill>
                            <a:srgbClr val="000000"/>
                          </a:solidFill>
                          <a:latin typeface="+mn-lt"/>
                          <a:ea typeface="Times New Roman"/>
                          <a:cs typeface="Calibri"/>
                        </a:rPr>
                        <a:t>sont </a:t>
                      </a:r>
                      <a:r>
                        <a:rPr lang="fr-CA" sz="1200" kern="1200" noProof="0" dirty="0" smtClean="0">
                          <a:solidFill>
                            <a:srgbClr val="000000"/>
                          </a:solidFill>
                          <a:latin typeface="Calibri"/>
                          <a:ea typeface="Times New Roman"/>
                          <a:cs typeface="Calibri"/>
                        </a:rPr>
                        <a:t>des sidéroblastes </a:t>
                      </a:r>
                      <a:r>
                        <a:rPr lang="fr-CA" sz="1200" b="0" kern="1200" noProof="0" dirty="0" smtClean="0">
                          <a:solidFill>
                            <a:srgbClr val="000000"/>
                          </a:solidFill>
                          <a:latin typeface="Calibri"/>
                          <a:ea typeface="Times New Roman"/>
                          <a:cs typeface="Calibri"/>
                        </a:rPr>
                        <a:t>en couronne</a:t>
                      </a:r>
                      <a:r>
                        <a:rPr lang="fr-CA" sz="1200" b="0" noProof="0" dirty="0" smtClean="0">
                          <a:latin typeface="Calibri"/>
                          <a:ea typeface="Calibri"/>
                          <a:cs typeface="Times New Roman"/>
                        </a:rPr>
                        <a:t> </a:t>
                      </a:r>
                      <a:endParaRPr lang="fr-CA" sz="1200" b="0" noProof="0" dirty="0">
                        <a:latin typeface="Calibri"/>
                        <a:ea typeface="Calibri"/>
                        <a:cs typeface="Times New Roman"/>
                      </a:endParaRPr>
                    </a:p>
                  </a:txBody>
                  <a:tcPr/>
                </a:tc>
                <a:tc>
                  <a:txBody>
                    <a:bodyPr/>
                    <a:lstStyle/>
                    <a:p>
                      <a:r>
                        <a:rPr lang="fr-CA" sz="1200" noProof="0" dirty="0" smtClean="0"/>
                        <a:t>&lt; 5</a:t>
                      </a:r>
                      <a:endParaRPr lang="fr-CA" sz="1200" noProof="0" dirty="0"/>
                    </a:p>
                  </a:txBody>
                  <a:tcPr/>
                </a:tc>
                <a:extLst>
                  <a:ext uri="{0D108BD9-81ED-4DB2-BD59-A6C34878D82A}">
                    <a16:rowId xmlns:a16="http://schemas.microsoft.com/office/drawing/2014/main" val="10004"/>
                  </a:ext>
                </a:extLst>
              </a:tr>
              <a:tr h="370840">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Cytopénie réfractaire avec dysplasie multilignée (CRDML)</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Cytopénie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Dysplasie  multilignée</a:t>
                      </a:r>
                      <a:r>
                        <a:rPr lang="fr-CA" sz="1200" kern="1200" noProof="0" dirty="0" smtClean="0">
                          <a:solidFill>
                            <a:srgbClr val="000000"/>
                          </a:solidFill>
                          <a:latin typeface="+mn-lt"/>
                          <a:ea typeface="Times New Roman"/>
                          <a:cs typeface="Calibri"/>
                        </a:rPr>
                        <a:t> +/- sidéroblastes en </a:t>
                      </a:r>
                      <a:r>
                        <a:rPr lang="fr-CA" sz="1200" kern="1200" noProof="0" dirty="0" smtClean="0">
                          <a:solidFill>
                            <a:srgbClr val="000000"/>
                          </a:solidFill>
                          <a:latin typeface="Calibri"/>
                          <a:ea typeface="Times New Roman"/>
                          <a:cs typeface="Calibri"/>
                        </a:rPr>
                        <a:t>couronne</a:t>
                      </a:r>
                      <a:endParaRPr lang="fr-CA" sz="1200" noProof="0" dirty="0">
                        <a:latin typeface="Calibri"/>
                        <a:ea typeface="Calibri"/>
                        <a:cs typeface="Times New Roman"/>
                      </a:endParaRPr>
                    </a:p>
                  </a:txBody>
                  <a:tcPr/>
                </a:tc>
                <a:tc>
                  <a:txBody>
                    <a:bodyPr/>
                    <a:lstStyle/>
                    <a:p>
                      <a:r>
                        <a:rPr lang="fr-CA" sz="1200" noProof="0" dirty="0" smtClean="0"/>
                        <a:t>&lt; 5</a:t>
                      </a:r>
                      <a:endParaRPr lang="fr-CA" sz="1200" noProof="0" dirty="0"/>
                    </a:p>
                  </a:txBody>
                  <a:tcPr/>
                </a:tc>
                <a:extLst>
                  <a:ext uri="{0D108BD9-81ED-4DB2-BD59-A6C34878D82A}">
                    <a16:rowId xmlns:a16="http://schemas.microsoft.com/office/drawing/2014/main" val="10005"/>
                  </a:ext>
                </a:extLst>
              </a:tr>
              <a:tr h="370840">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Anémie réfractaire avec excès de blastes</a:t>
                      </a:r>
                      <a:r>
                        <a:rPr lang="fr-CA" sz="1200" kern="1200" baseline="0" noProof="0" dirty="0" smtClean="0">
                          <a:solidFill>
                            <a:srgbClr val="000000"/>
                          </a:solidFill>
                          <a:latin typeface="Calibri"/>
                          <a:ea typeface="Times New Roman"/>
                          <a:cs typeface="Calibri"/>
                        </a:rPr>
                        <a:t> de </a:t>
                      </a:r>
                      <a:r>
                        <a:rPr lang="fr-CA" sz="1200" kern="1200" noProof="0" dirty="0" smtClean="0">
                          <a:solidFill>
                            <a:srgbClr val="000000"/>
                          </a:solidFill>
                          <a:latin typeface="Calibri"/>
                          <a:ea typeface="Times New Roman"/>
                          <a:cs typeface="Calibri"/>
                        </a:rPr>
                        <a:t>type 1 (AREB-1)</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Cytopénie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Dysplasie unilignée ou multilignée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r>
                        <a:rPr lang="fr-CA" sz="1200" noProof="0" dirty="0" smtClean="0"/>
                        <a:t>5-9</a:t>
                      </a:r>
                      <a:endParaRPr lang="fr-CA" sz="1200" noProof="0" dirty="0"/>
                    </a:p>
                  </a:txBody>
                  <a:tcPr/>
                </a:tc>
                <a:extLst>
                  <a:ext uri="{0D108BD9-81ED-4DB2-BD59-A6C34878D82A}">
                    <a16:rowId xmlns:a16="http://schemas.microsoft.com/office/drawing/2014/main" val="10006"/>
                  </a:ext>
                </a:extLst>
              </a:tr>
              <a:tr h="370840">
                <a:tc>
                  <a:txBody>
                    <a:bodyPr/>
                    <a:lstStyle/>
                    <a:p>
                      <a:pPr>
                        <a:lnSpc>
                          <a:spcPct val="120000"/>
                        </a:lnSpc>
                        <a:spcBef>
                          <a:spcPts val="500"/>
                        </a:spcBef>
                        <a:spcAft>
                          <a:spcPts val="0"/>
                        </a:spcAft>
                      </a:pPr>
                      <a:r>
                        <a:rPr lang="fr-CA" sz="1200" kern="1200" noProof="0" dirty="0" smtClean="0">
                          <a:solidFill>
                            <a:srgbClr val="000000"/>
                          </a:solidFill>
                          <a:latin typeface="+mn-lt"/>
                          <a:ea typeface="Times New Roman"/>
                          <a:cs typeface="Calibri"/>
                        </a:rPr>
                        <a:t>Anémie réfractaire avec excès de blastes</a:t>
                      </a:r>
                      <a:r>
                        <a:rPr lang="fr-CA" sz="1200" kern="1200" baseline="0" noProof="0" dirty="0" smtClean="0">
                          <a:solidFill>
                            <a:srgbClr val="000000"/>
                          </a:solidFill>
                          <a:latin typeface="+mn-lt"/>
                          <a:ea typeface="Times New Roman"/>
                          <a:cs typeface="Calibri"/>
                        </a:rPr>
                        <a:t> de </a:t>
                      </a:r>
                      <a:r>
                        <a:rPr lang="fr-CA" sz="1200" kern="1200" noProof="0" dirty="0" smtClean="0">
                          <a:solidFill>
                            <a:srgbClr val="000000"/>
                          </a:solidFill>
                          <a:latin typeface="+mn-lt"/>
                          <a:ea typeface="Times New Roman"/>
                          <a:cs typeface="Calibri"/>
                        </a:rPr>
                        <a:t>type 2 (AREB-2)</a:t>
                      </a:r>
                      <a:r>
                        <a:rPr lang="fr-CA" sz="1200" noProof="0" dirty="0" smtClean="0">
                          <a:latin typeface="+mn-lt"/>
                          <a:ea typeface="Calibri"/>
                          <a:cs typeface="Times New Roman"/>
                        </a:rPr>
                        <a:t> </a:t>
                      </a:r>
                      <a:endParaRPr lang="fr-CA" sz="1200" noProof="0" dirty="0">
                        <a:latin typeface="+mn-lt"/>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Cytopénie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Dysplasie unilignée ou de multilignée</a:t>
                      </a:r>
                      <a:r>
                        <a:rPr lang="fr-CA" sz="1200" noProof="0" dirty="0" smtClean="0">
                          <a:latin typeface="Calibri"/>
                          <a:ea typeface="Calibri"/>
                          <a:cs typeface="Times New Roman"/>
                        </a:rPr>
                        <a:t> </a:t>
                      </a:r>
                      <a:endParaRPr lang="fr-CA" sz="1200" noProof="0" dirty="0">
                        <a:latin typeface="Calibri"/>
                        <a:ea typeface="Calibri"/>
                        <a:cs typeface="Times New Roman"/>
                      </a:endParaRPr>
                    </a:p>
                  </a:txBody>
                  <a:tcPr/>
                </a:tc>
                <a:tc>
                  <a:txBody>
                    <a:bodyPr/>
                    <a:lstStyle/>
                    <a:p>
                      <a:r>
                        <a:rPr lang="fr-CA" sz="1200" noProof="0" dirty="0" smtClean="0"/>
                        <a:t>10-19</a:t>
                      </a:r>
                      <a:endParaRPr lang="fr-CA" sz="1200" noProof="0" dirty="0"/>
                    </a:p>
                  </a:txBody>
                  <a:tcPr/>
                </a:tc>
                <a:extLst>
                  <a:ext uri="{0D108BD9-81ED-4DB2-BD59-A6C34878D82A}">
                    <a16:rowId xmlns:a16="http://schemas.microsoft.com/office/drawing/2014/main" val="10007"/>
                  </a:ext>
                </a:extLst>
              </a:tr>
              <a:tr h="370840">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SMD associé à une délétion (5q-)</a:t>
                      </a:r>
                      <a:r>
                        <a:rPr lang="fr-CA" sz="1200" noProof="0" dirty="0" smtClean="0">
                          <a:latin typeface="Calibri"/>
                          <a:ea typeface="Calibri"/>
                          <a:cs typeface="Times New Roman"/>
                        </a:rPr>
                        <a:t> isolée</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Calibri"/>
                          <a:ea typeface="Times New Roman"/>
                          <a:cs typeface="Calibri"/>
                        </a:rPr>
                        <a:t>Anémie, numération plaquettaire</a:t>
                      </a:r>
                      <a:r>
                        <a:rPr lang="fr-CA" sz="1200" kern="1200" baseline="0" noProof="0" dirty="0" smtClean="0">
                          <a:solidFill>
                            <a:srgbClr val="000000"/>
                          </a:solidFill>
                          <a:latin typeface="Calibri"/>
                          <a:ea typeface="Times New Roman"/>
                          <a:cs typeface="Calibri"/>
                        </a:rPr>
                        <a:t> </a:t>
                      </a:r>
                      <a:r>
                        <a:rPr lang="fr-CA" sz="1200" kern="1200" noProof="0" dirty="0" smtClean="0">
                          <a:solidFill>
                            <a:srgbClr val="000000"/>
                          </a:solidFill>
                          <a:latin typeface="+mn-lt"/>
                          <a:ea typeface="Times New Roman"/>
                          <a:cs typeface="Calibri"/>
                        </a:rPr>
                        <a:t>normale ou élevée</a:t>
                      </a:r>
                      <a:endParaRPr lang="fr-CA" sz="1200" noProof="0" dirty="0">
                        <a:latin typeface="Calibri"/>
                        <a:ea typeface="Calibri"/>
                        <a:cs typeface="Times New Roman"/>
                      </a:endParaRPr>
                    </a:p>
                  </a:txBody>
                  <a:tcPr/>
                </a:tc>
                <a:tc>
                  <a:txBody>
                    <a:bodyPr/>
                    <a:lstStyle/>
                    <a:p>
                      <a:pPr>
                        <a:lnSpc>
                          <a:spcPct val="120000"/>
                        </a:lnSpc>
                        <a:spcBef>
                          <a:spcPts val="500"/>
                        </a:spcBef>
                        <a:spcAft>
                          <a:spcPts val="0"/>
                        </a:spcAft>
                      </a:pPr>
                      <a:r>
                        <a:rPr lang="fr-CA" sz="1200" kern="1200" noProof="0" dirty="0" smtClean="0">
                          <a:solidFill>
                            <a:srgbClr val="000000"/>
                          </a:solidFill>
                          <a:latin typeface="+mn-lt"/>
                          <a:ea typeface="Times New Roman"/>
                          <a:cs typeface="Calibri"/>
                        </a:rPr>
                        <a:t>Délétion 5q31, </a:t>
                      </a:r>
                      <a:r>
                        <a:rPr lang="fr-CA" sz="1200" kern="1200" noProof="0" dirty="0" smtClean="0">
                          <a:solidFill>
                            <a:srgbClr val="000000"/>
                          </a:solidFill>
                          <a:latin typeface="Calibri"/>
                          <a:ea typeface="Times New Roman"/>
                          <a:cs typeface="Calibri"/>
                        </a:rPr>
                        <a:t>anémie, mégacaryocytes hypolobulés</a:t>
                      </a:r>
                      <a:endParaRPr lang="fr-CA" sz="1200" noProof="0" dirty="0">
                        <a:latin typeface="Calibri"/>
                        <a:ea typeface="Calibri"/>
                        <a:cs typeface="Times New Roman"/>
                      </a:endParaRPr>
                    </a:p>
                  </a:txBody>
                  <a:tcPr/>
                </a:tc>
                <a:tc>
                  <a:txBody>
                    <a:bodyPr/>
                    <a:lstStyle/>
                    <a:p>
                      <a:r>
                        <a:rPr lang="fr-CA" sz="1200" noProof="0" dirty="0" smtClean="0"/>
                        <a:t>&lt; 5</a:t>
                      </a:r>
                      <a:endParaRPr lang="fr-CA" sz="1200" noProof="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3118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76200"/>
            <a:ext cx="7620000" cy="1143000"/>
          </a:xfrm>
        </p:spPr>
        <p:txBody>
          <a:bodyPr/>
          <a:lstStyle/>
          <a:p>
            <a:r>
              <a:rPr lang="fr-CA" sz="3600" noProof="0" dirty="0" smtClean="0"/>
              <a:t>IPSS-R </a:t>
            </a:r>
            <a:endParaRPr lang="fr-CA" sz="3600" noProof="0"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530859731"/>
              </p:ext>
            </p:extLst>
          </p:nvPr>
        </p:nvGraphicFramePr>
        <p:xfrm>
          <a:off x="381000" y="990601"/>
          <a:ext cx="7848600" cy="4343397"/>
        </p:xfrm>
        <a:graphic>
          <a:graphicData uri="http://schemas.openxmlformats.org/drawingml/2006/table">
            <a:tbl>
              <a:tblPr firstRow="1" bandRow="1">
                <a:tableStyleId>{91EBBBCC-DAD2-459C-BE2E-F6DE35CF9A28}</a:tableStyleId>
              </a:tblPr>
              <a:tblGrid>
                <a:gridCol w="1453445">
                  <a:extLst>
                    <a:ext uri="{9D8B030D-6E8A-4147-A177-3AD203B41FA5}">
                      <a16:colId xmlns:a16="http://schemas.microsoft.com/office/drawing/2014/main" val="20000"/>
                    </a:ext>
                  </a:extLst>
                </a:gridCol>
                <a:gridCol w="1162755">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312382">
                <a:tc>
                  <a:txBody>
                    <a:bodyPr/>
                    <a:lstStyle/>
                    <a:p>
                      <a:r>
                        <a:rPr lang="fr-CA" sz="1200" noProof="0" dirty="0" smtClean="0"/>
                        <a:t>Paramètres</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lang="fr-CA" sz="1200" noProof="0" dirty="0" smtClean="0"/>
                        <a:t>Catégories et </a:t>
                      </a:r>
                      <a:r>
                        <a:rPr lang="fr-CA" sz="1200" baseline="0" noProof="0" dirty="0" smtClean="0"/>
                        <a:t>scores associés</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87830">
                <a:tc>
                  <a:txBody>
                    <a:bodyPr/>
                    <a:lstStyle/>
                    <a:p>
                      <a:r>
                        <a:rPr lang="fr-CA" sz="1200" noProof="0" dirty="0" smtClean="0"/>
                        <a:t>Catégorie</a:t>
                      </a:r>
                      <a:r>
                        <a:rPr lang="fr-CA" sz="1200" baseline="0" noProof="0" dirty="0" smtClean="0"/>
                        <a:t> de risque cytogénétique</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Très favorable</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Favorable</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Intermédiaire</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Mauvais</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Très mauvais</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2382">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0</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1</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2</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3</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4</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3233">
                <a:tc>
                  <a:txBody>
                    <a:bodyPr/>
                    <a:lstStyle/>
                    <a:p>
                      <a:r>
                        <a:rPr lang="fr-CA" sz="1200" baseline="0" noProof="0" dirty="0" smtClean="0"/>
                        <a:t>Proportion de myéloblastes</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 2 %</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&gt;2-&lt;5 %</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5-10 %</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&gt;10 %</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2382">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0</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1</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2</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3</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7830">
                <a:tc>
                  <a:txBody>
                    <a:bodyPr/>
                    <a:lstStyle/>
                    <a:p>
                      <a:r>
                        <a:rPr lang="fr-CA" sz="1200" noProof="0" dirty="0" smtClean="0"/>
                        <a:t>Hémoglobine</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 10 g/dL</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8- &lt; 10g/dL</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&lt; 8 g/dL</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2382">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0</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1</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1,5</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2382">
                <a:tc>
                  <a:txBody>
                    <a:bodyPr/>
                    <a:lstStyle/>
                    <a:p>
                      <a:r>
                        <a:rPr lang="fr-CA" sz="1200" noProof="0" dirty="0" smtClean="0"/>
                        <a:t>NAN</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effectLst/>
                        </a:rPr>
                        <a:t>≥ 0,8 x 10</a:t>
                      </a:r>
                      <a:r>
                        <a:rPr lang="fr-CA" sz="1200" baseline="30000" noProof="0" dirty="0" smtClean="0">
                          <a:effectLst/>
                        </a:rPr>
                        <a:t>9</a:t>
                      </a:r>
                      <a:r>
                        <a:rPr lang="fr-CA" sz="1200" noProof="0" dirty="0" smtClean="0">
                          <a:effectLst/>
                        </a:rPr>
                        <a:t>/L</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effectLst/>
                        </a:rPr>
                        <a:t>&lt; 0,8 x 10</a:t>
                      </a:r>
                      <a:r>
                        <a:rPr lang="fr-CA" sz="1200" baseline="30000" noProof="0" dirty="0" smtClean="0">
                          <a:effectLst/>
                        </a:rPr>
                        <a:t>9</a:t>
                      </a:r>
                      <a:r>
                        <a:rPr lang="fr-CA" sz="1200" noProof="0" dirty="0" smtClean="0">
                          <a:effectLst/>
                        </a:rPr>
                        <a:t>/L</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2382">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0</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0,5</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87830">
                <a:tc>
                  <a:txBody>
                    <a:bodyPr/>
                    <a:lstStyle/>
                    <a:p>
                      <a:r>
                        <a:rPr lang="fr-CA" sz="1200" noProof="0" dirty="0" smtClean="0"/>
                        <a:t>Numération plaquettaire</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effectLst/>
                        </a:rPr>
                        <a:t>≥ 100 x 10</a:t>
                      </a:r>
                      <a:r>
                        <a:rPr lang="fr-CA" sz="1200" baseline="30000" noProof="0" dirty="0" smtClean="0">
                          <a:effectLst/>
                        </a:rPr>
                        <a:t>9</a:t>
                      </a:r>
                      <a:r>
                        <a:rPr lang="fr-CA" sz="1200" noProof="0" dirty="0" smtClean="0">
                          <a:effectLst/>
                        </a:rPr>
                        <a:t>/L</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effectLst/>
                        </a:rPr>
                        <a:t>50 - 100 x 10</a:t>
                      </a:r>
                      <a:r>
                        <a:rPr lang="fr-CA" sz="1200" baseline="30000" noProof="0" dirty="0" smtClean="0">
                          <a:effectLst/>
                        </a:rPr>
                        <a:t>9</a:t>
                      </a:r>
                      <a:r>
                        <a:rPr lang="fr-CA" sz="1200" noProof="0" dirty="0" smtClean="0">
                          <a:effectLst/>
                        </a:rPr>
                        <a:t>/L</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&lt; 50 x 10</a:t>
                      </a:r>
                      <a:r>
                        <a:rPr lang="fr-CA" sz="1200" baseline="30000" noProof="0" dirty="0" smtClean="0"/>
                        <a:t>9</a:t>
                      </a:r>
                      <a:r>
                        <a:rPr lang="fr-CA" sz="1200" noProof="0" dirty="0" smtClean="0"/>
                        <a:t>/L</a:t>
                      </a:r>
                      <a:endParaRPr lang="fr-CA" sz="1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12382">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0</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0,5</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200" noProof="0" dirty="0" smtClean="0"/>
                        <a:t>1</a:t>
                      </a:r>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custDataLst>
              <p:tags r:id="rId3"/>
            </p:custDataLst>
          </p:nvPr>
        </p:nvSpPr>
        <p:spPr>
          <a:xfrm>
            <a:off x="381000" y="5486400"/>
            <a:ext cx="4267200" cy="830997"/>
          </a:xfrm>
          <a:prstGeom prst="rect">
            <a:avLst/>
          </a:prstGeom>
          <a:noFill/>
        </p:spPr>
        <p:txBody>
          <a:bodyPr wrap="square" rtlCol="0">
            <a:spAutoFit/>
          </a:bodyPr>
          <a:lstStyle/>
          <a:p>
            <a:r>
              <a:rPr lang="fr-CA" sz="1600" dirty="0" smtClean="0"/>
              <a:t>L'outil n’est utile qu’au moment du diagnostic</a:t>
            </a:r>
          </a:p>
          <a:p>
            <a:r>
              <a:rPr lang="fr-CA" sz="1600" dirty="0" smtClean="0"/>
              <a:t>Il sert à estimer l'espérance de vie des patients chez qui on vient de diagnostiquer un SMD</a:t>
            </a:r>
            <a:endParaRPr lang="fr-CA" sz="1600" dirty="0"/>
          </a:p>
        </p:txBody>
      </p:sp>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4056571535"/>
              </p:ext>
            </p:extLst>
          </p:nvPr>
        </p:nvGraphicFramePr>
        <p:xfrm>
          <a:off x="4648200" y="5293489"/>
          <a:ext cx="3733800" cy="1463040"/>
        </p:xfrm>
        <a:graphic>
          <a:graphicData uri="http://schemas.openxmlformats.org/drawingml/2006/table">
            <a:tbl>
              <a:tblPr firstRow="1" bandRow="1">
                <a:tableStyleId>{F5AB1C69-6EDB-4FF4-983F-18BD219EF322}</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tblGrid>
              <a:tr h="205740">
                <a:tc>
                  <a:txBody>
                    <a:bodyPr/>
                    <a:lstStyle/>
                    <a:p>
                      <a:r>
                        <a:rPr lang="fr-CA" sz="1000" noProof="0" dirty="0" smtClean="0"/>
                        <a:t>Catégorie de risque</a:t>
                      </a:r>
                      <a:endParaRPr lang="fr-CA" sz="1000" noProof="0" dirty="0"/>
                    </a:p>
                  </a:txBody>
                  <a:tcPr/>
                </a:tc>
                <a:tc>
                  <a:txBody>
                    <a:bodyPr/>
                    <a:lstStyle/>
                    <a:p>
                      <a:r>
                        <a:rPr lang="fr-CA" sz="1000" baseline="0" noProof="0" dirty="0" smtClean="0"/>
                        <a:t>Score de risque </a:t>
                      </a:r>
                      <a:endParaRPr lang="fr-CA" sz="1000" noProof="0" dirty="0"/>
                    </a:p>
                  </a:txBody>
                  <a:tcPr/>
                </a:tc>
                <a:extLst>
                  <a:ext uri="{0D108BD9-81ED-4DB2-BD59-A6C34878D82A}">
                    <a16:rowId xmlns:a16="http://schemas.microsoft.com/office/drawing/2014/main" val="10000"/>
                  </a:ext>
                </a:extLst>
              </a:tr>
              <a:tr h="205740">
                <a:tc>
                  <a:txBody>
                    <a:bodyPr/>
                    <a:lstStyle/>
                    <a:p>
                      <a:r>
                        <a:rPr lang="fr-CA" sz="1000" noProof="0" dirty="0" smtClean="0"/>
                        <a:t>Très faible </a:t>
                      </a:r>
                      <a:endParaRPr lang="fr-CA" sz="1000" noProof="0" dirty="0"/>
                    </a:p>
                  </a:txBody>
                  <a:tcPr/>
                </a:tc>
                <a:tc>
                  <a:txBody>
                    <a:bodyPr/>
                    <a:lstStyle/>
                    <a:p>
                      <a:r>
                        <a:rPr lang="fr-CA" sz="1000" noProof="0" dirty="0" smtClean="0"/>
                        <a:t>≤ 1,5</a:t>
                      </a:r>
                      <a:endParaRPr lang="fr-CA" sz="1000" noProof="0" dirty="0"/>
                    </a:p>
                  </a:txBody>
                  <a:tcPr/>
                </a:tc>
                <a:extLst>
                  <a:ext uri="{0D108BD9-81ED-4DB2-BD59-A6C34878D82A}">
                    <a16:rowId xmlns:a16="http://schemas.microsoft.com/office/drawing/2014/main" val="10001"/>
                  </a:ext>
                </a:extLst>
              </a:tr>
              <a:tr h="205740">
                <a:tc>
                  <a:txBody>
                    <a:bodyPr/>
                    <a:lstStyle/>
                    <a:p>
                      <a:r>
                        <a:rPr lang="fr-CA" sz="1000" noProof="0" dirty="0" smtClean="0"/>
                        <a:t>Faible</a:t>
                      </a:r>
                      <a:endParaRPr lang="fr-CA" sz="1000" noProof="0" dirty="0"/>
                    </a:p>
                  </a:txBody>
                  <a:tcPr/>
                </a:tc>
                <a:tc>
                  <a:txBody>
                    <a:bodyPr/>
                    <a:lstStyle/>
                    <a:p>
                      <a:r>
                        <a:rPr lang="fr-CA" sz="1000" noProof="0" dirty="0" smtClean="0"/>
                        <a:t>&gt; 1,5-3</a:t>
                      </a:r>
                      <a:endParaRPr lang="fr-CA" sz="1000" noProof="0" dirty="0"/>
                    </a:p>
                  </a:txBody>
                  <a:tcPr/>
                </a:tc>
                <a:extLst>
                  <a:ext uri="{0D108BD9-81ED-4DB2-BD59-A6C34878D82A}">
                    <a16:rowId xmlns:a16="http://schemas.microsoft.com/office/drawing/2014/main" val="10002"/>
                  </a:ext>
                </a:extLst>
              </a:tr>
              <a:tr h="205740">
                <a:tc>
                  <a:txBody>
                    <a:bodyPr/>
                    <a:lstStyle/>
                    <a:p>
                      <a:r>
                        <a:rPr lang="fr-CA" sz="1000" noProof="0" dirty="0" smtClean="0"/>
                        <a:t>Intermédiaire</a:t>
                      </a:r>
                      <a:endParaRPr lang="fr-CA" sz="1000" noProof="0" dirty="0"/>
                    </a:p>
                  </a:txBody>
                  <a:tcPr/>
                </a:tc>
                <a:tc>
                  <a:txBody>
                    <a:bodyPr/>
                    <a:lstStyle/>
                    <a:p>
                      <a:r>
                        <a:rPr lang="fr-CA" sz="1000" noProof="0" dirty="0" smtClean="0"/>
                        <a:t>&gt; 3-4,5</a:t>
                      </a:r>
                      <a:endParaRPr lang="fr-CA" sz="1000" noProof="0" dirty="0"/>
                    </a:p>
                  </a:txBody>
                  <a:tcPr/>
                </a:tc>
                <a:extLst>
                  <a:ext uri="{0D108BD9-81ED-4DB2-BD59-A6C34878D82A}">
                    <a16:rowId xmlns:a16="http://schemas.microsoft.com/office/drawing/2014/main" val="10003"/>
                  </a:ext>
                </a:extLst>
              </a:tr>
              <a:tr h="205740">
                <a:tc>
                  <a:txBody>
                    <a:bodyPr/>
                    <a:lstStyle/>
                    <a:p>
                      <a:r>
                        <a:rPr lang="fr-CA" sz="1000" noProof="0" dirty="0" smtClean="0"/>
                        <a:t>Élevé</a:t>
                      </a:r>
                      <a:endParaRPr lang="fr-CA" sz="1000" noProof="0" dirty="0"/>
                    </a:p>
                  </a:txBody>
                  <a:tcPr/>
                </a:tc>
                <a:tc>
                  <a:txBody>
                    <a:bodyPr/>
                    <a:lstStyle/>
                    <a:p>
                      <a:r>
                        <a:rPr lang="fr-CA" sz="1000" noProof="0" dirty="0" smtClean="0"/>
                        <a:t>&gt; 4,5-6</a:t>
                      </a:r>
                      <a:endParaRPr lang="fr-CA" sz="1000" noProof="0" dirty="0"/>
                    </a:p>
                  </a:txBody>
                  <a:tcPr/>
                </a:tc>
                <a:extLst>
                  <a:ext uri="{0D108BD9-81ED-4DB2-BD59-A6C34878D82A}">
                    <a16:rowId xmlns:a16="http://schemas.microsoft.com/office/drawing/2014/main" val="10004"/>
                  </a:ext>
                </a:extLst>
              </a:tr>
              <a:tr h="205740">
                <a:tc>
                  <a:txBody>
                    <a:bodyPr/>
                    <a:lstStyle/>
                    <a:p>
                      <a:r>
                        <a:rPr lang="fr-CA" sz="1000" noProof="0" dirty="0" smtClean="0"/>
                        <a:t>Très élevé</a:t>
                      </a:r>
                      <a:endParaRPr lang="fr-CA" sz="1000" noProof="0" dirty="0"/>
                    </a:p>
                  </a:txBody>
                  <a:tcPr/>
                </a:tc>
                <a:tc>
                  <a:txBody>
                    <a:bodyPr/>
                    <a:lstStyle/>
                    <a:p>
                      <a:r>
                        <a:rPr lang="fr-CA" sz="1000" noProof="0" dirty="0" smtClean="0"/>
                        <a:t>&gt; 6</a:t>
                      </a:r>
                      <a:r>
                        <a:rPr lang="fr-CA" sz="1000" baseline="0" noProof="0" dirty="0" smtClean="0"/>
                        <a:t> </a:t>
                      </a:r>
                      <a:endParaRPr lang="fr-CA" sz="1000" noProof="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4788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IPSS-R  </a:t>
            </a:r>
            <a:endParaRPr lang="fr-CA" noProof="0" dirty="0"/>
          </a:p>
        </p:txBody>
      </p:sp>
      <p:pic>
        <p:nvPicPr>
          <p:cNvPr id="4" name="Picture 2"/>
          <p:cNvPicPr>
            <a:picLocks noGrp="1" noChangeAspect="1" noChangeArrowheads="1"/>
          </p:cNvPicPr>
          <p:nvPr>
            <p:ph idx="1"/>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6002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au 2"/>
          <p:cNvGraphicFramePr>
            <a:graphicFrameLocks noGrp="1"/>
          </p:cNvGraphicFramePr>
          <p:nvPr>
            <p:extLst>
              <p:ext uri="{D42A27DB-BD31-4B8C-83A1-F6EECF244321}">
                <p14:modId xmlns:p14="http://schemas.microsoft.com/office/powerpoint/2010/main" val="1397069486"/>
              </p:ext>
            </p:extLst>
          </p:nvPr>
        </p:nvGraphicFramePr>
        <p:xfrm>
          <a:off x="304800" y="1414958"/>
          <a:ext cx="8001000" cy="5104750"/>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tblGrid>
              <a:tr h="963131">
                <a:tc>
                  <a:txBody>
                    <a:bodyPr/>
                    <a:lstStyle/>
                    <a:p>
                      <a:r>
                        <a:rPr lang="fr-CA" sz="1600" dirty="0" smtClean="0"/>
                        <a:t>Groupe à risque</a:t>
                      </a:r>
                      <a:endParaRPr lang="fr-CA" sz="1600" dirty="0"/>
                    </a:p>
                  </a:txBody>
                  <a:tcPr/>
                </a:tc>
                <a:tc>
                  <a:txBody>
                    <a:bodyPr/>
                    <a:lstStyle/>
                    <a:p>
                      <a:r>
                        <a:rPr lang="fr-CA" sz="1600" dirty="0" smtClean="0"/>
                        <a:t>Points</a:t>
                      </a:r>
                      <a:endParaRPr lang="fr-CA" sz="1600" dirty="0"/>
                    </a:p>
                  </a:txBody>
                  <a:tcPr/>
                </a:tc>
                <a:tc>
                  <a:txBody>
                    <a:bodyPr/>
                    <a:lstStyle/>
                    <a:p>
                      <a:r>
                        <a:rPr lang="fr-CA" sz="1600" dirty="0" smtClean="0"/>
                        <a:t>% de patients</a:t>
                      </a:r>
                    </a:p>
                    <a:p>
                      <a:r>
                        <a:rPr lang="fr-CA" sz="1600" dirty="0" smtClean="0"/>
                        <a:t>(N</a:t>
                      </a:r>
                      <a:r>
                        <a:rPr lang="fr-CA" sz="1600" baseline="0" dirty="0" smtClean="0"/>
                        <a:t> = 7012; données sur la LMA pour 6485)</a:t>
                      </a:r>
                      <a:endParaRPr lang="fr-CA" sz="1600" dirty="0"/>
                    </a:p>
                  </a:txBody>
                  <a:tcPr/>
                </a:tc>
                <a:tc>
                  <a:txBody>
                    <a:bodyPr/>
                    <a:lstStyle/>
                    <a:p>
                      <a:r>
                        <a:rPr lang="fr-CA" sz="1600" dirty="0" smtClean="0"/>
                        <a:t>Survie médiane, ans</a:t>
                      </a:r>
                      <a:endParaRPr lang="fr-CA" sz="1600" dirty="0"/>
                    </a:p>
                  </a:txBody>
                  <a:tcPr/>
                </a:tc>
                <a:tc>
                  <a:txBody>
                    <a:bodyPr/>
                    <a:lstStyle/>
                    <a:p>
                      <a:r>
                        <a:rPr lang="fr-CA" sz="1600" dirty="0" smtClean="0"/>
                        <a:t>Survie médiane,</a:t>
                      </a:r>
                    </a:p>
                    <a:p>
                      <a:r>
                        <a:rPr lang="fr-CA" sz="1600" dirty="0" smtClean="0"/>
                        <a:t> pts</a:t>
                      </a:r>
                      <a:r>
                        <a:rPr lang="fr-CA" sz="1600" baseline="0" dirty="0" smtClean="0"/>
                        <a:t>  &lt; 60 ans</a:t>
                      </a:r>
                      <a:endParaRPr lang="fr-CA" sz="1600" dirty="0"/>
                    </a:p>
                  </a:txBody>
                  <a:tcPr/>
                </a:tc>
                <a:tc>
                  <a:txBody>
                    <a:bodyPr/>
                    <a:lstStyle/>
                    <a:p>
                      <a:r>
                        <a:rPr lang="fr-CA" sz="1600" dirty="0" smtClean="0"/>
                        <a:t>Délai avant que 25 % des pts aient une</a:t>
                      </a:r>
                      <a:r>
                        <a:rPr lang="fr-CA" sz="1600" baseline="0" dirty="0" smtClean="0"/>
                        <a:t> LMA, ans</a:t>
                      </a:r>
                      <a:endParaRPr lang="fr-CA" sz="1600" dirty="0"/>
                    </a:p>
                  </a:txBody>
                  <a:tcPr/>
                </a:tc>
                <a:extLst>
                  <a:ext uri="{0D108BD9-81ED-4DB2-BD59-A6C34878D82A}">
                    <a16:rowId xmlns:a16="http://schemas.microsoft.com/office/drawing/2014/main" val="10000"/>
                  </a:ext>
                </a:extLst>
              </a:tr>
              <a:tr h="506456">
                <a:tc>
                  <a:txBody>
                    <a:bodyPr/>
                    <a:lstStyle/>
                    <a:p>
                      <a:r>
                        <a:rPr lang="fr-CA" sz="1600" dirty="0" smtClean="0"/>
                        <a:t>Très faible</a:t>
                      </a:r>
                      <a:endParaRPr lang="fr-CA" sz="1600" dirty="0"/>
                    </a:p>
                  </a:txBody>
                  <a:tcPr>
                    <a:solidFill>
                      <a:srgbClr val="00B050"/>
                    </a:solidFill>
                  </a:tcPr>
                </a:tc>
                <a:tc>
                  <a:txBody>
                    <a:bodyPr/>
                    <a:lstStyle/>
                    <a:p>
                      <a:r>
                        <a:rPr lang="fr-CA" sz="1000" dirty="0" smtClean="0"/>
                        <a:t>0 - 1,5 </a:t>
                      </a:r>
                      <a:endParaRPr lang="fr-CA" sz="1000" dirty="0"/>
                    </a:p>
                  </a:txBody>
                  <a:tcPr/>
                </a:tc>
                <a:tc>
                  <a:txBody>
                    <a:bodyPr/>
                    <a:lstStyle/>
                    <a:p>
                      <a:r>
                        <a:rPr lang="fr-CA" sz="1000" dirty="0" smtClean="0"/>
                        <a:t>19 %</a:t>
                      </a:r>
                      <a:endParaRPr lang="fr-CA" sz="1000" dirty="0"/>
                    </a:p>
                  </a:txBody>
                  <a:tcPr/>
                </a:tc>
                <a:tc>
                  <a:txBody>
                    <a:bodyPr/>
                    <a:lstStyle/>
                    <a:p>
                      <a:r>
                        <a:rPr lang="fr-CA" sz="1000" dirty="0" smtClean="0"/>
                        <a:t>8,8</a:t>
                      </a:r>
                      <a:endParaRPr lang="fr-CA" sz="1000" dirty="0"/>
                    </a:p>
                  </a:txBody>
                  <a:tcPr/>
                </a:tc>
                <a:tc>
                  <a:txBody>
                    <a:bodyPr/>
                    <a:lstStyle/>
                    <a:p>
                      <a:r>
                        <a:rPr lang="fr-CA" sz="1000" dirty="0" smtClean="0"/>
                        <a:t>Non atteinte</a:t>
                      </a:r>
                      <a:endParaRPr lang="fr-CA" sz="1000" dirty="0"/>
                    </a:p>
                  </a:txBody>
                  <a:tcPr/>
                </a:tc>
                <a:tc>
                  <a:txBody>
                    <a:bodyPr/>
                    <a:lstStyle/>
                    <a:p>
                      <a:r>
                        <a:rPr lang="fr-CA" sz="1000" dirty="0" smtClean="0"/>
                        <a:t>Non atteint</a:t>
                      </a:r>
                      <a:endParaRPr lang="fr-CA" sz="1000" dirty="0"/>
                    </a:p>
                  </a:txBody>
                  <a:tcPr/>
                </a:tc>
                <a:extLst>
                  <a:ext uri="{0D108BD9-81ED-4DB2-BD59-A6C34878D82A}">
                    <a16:rowId xmlns:a16="http://schemas.microsoft.com/office/drawing/2014/main" val="10001"/>
                  </a:ext>
                </a:extLst>
              </a:tr>
              <a:tr h="506456">
                <a:tc>
                  <a:txBody>
                    <a:bodyPr/>
                    <a:lstStyle/>
                    <a:p>
                      <a:r>
                        <a:rPr lang="fr-CA" sz="1600" dirty="0" smtClean="0"/>
                        <a:t>Faible</a:t>
                      </a:r>
                      <a:endParaRPr lang="fr-CA" sz="1600" dirty="0"/>
                    </a:p>
                  </a:txBody>
                  <a:tcPr>
                    <a:solidFill>
                      <a:srgbClr val="FFFF00"/>
                    </a:solidFill>
                  </a:tcPr>
                </a:tc>
                <a:tc>
                  <a:txBody>
                    <a:bodyPr/>
                    <a:lstStyle/>
                    <a:p>
                      <a:r>
                        <a:rPr lang="fr-CA" sz="1000" dirty="0" smtClean="0"/>
                        <a:t>2,0 - 3,0</a:t>
                      </a:r>
                      <a:endParaRPr lang="fr-CA" sz="1000" dirty="0"/>
                    </a:p>
                  </a:txBody>
                  <a:tcPr/>
                </a:tc>
                <a:tc>
                  <a:txBody>
                    <a:bodyPr/>
                    <a:lstStyle/>
                    <a:p>
                      <a:r>
                        <a:rPr lang="fr-CA" sz="1000" dirty="0" smtClean="0"/>
                        <a:t>38 %</a:t>
                      </a:r>
                      <a:endParaRPr lang="fr-CA" sz="1000" dirty="0"/>
                    </a:p>
                  </a:txBody>
                  <a:tcPr/>
                </a:tc>
                <a:tc>
                  <a:txBody>
                    <a:bodyPr/>
                    <a:lstStyle/>
                    <a:p>
                      <a:r>
                        <a:rPr lang="fr-CA" sz="1000" dirty="0" smtClean="0"/>
                        <a:t>5,3</a:t>
                      </a:r>
                      <a:endParaRPr lang="fr-CA" sz="1000" dirty="0"/>
                    </a:p>
                  </a:txBody>
                  <a:tcPr/>
                </a:tc>
                <a:tc>
                  <a:txBody>
                    <a:bodyPr/>
                    <a:lstStyle/>
                    <a:p>
                      <a:r>
                        <a:rPr lang="fr-CA" sz="1000" dirty="0" smtClean="0"/>
                        <a:t>8,8</a:t>
                      </a:r>
                      <a:endParaRPr lang="fr-CA" sz="1000" dirty="0"/>
                    </a:p>
                  </a:txBody>
                  <a:tcPr/>
                </a:tc>
                <a:tc>
                  <a:txBody>
                    <a:bodyPr/>
                    <a:lstStyle/>
                    <a:p>
                      <a:r>
                        <a:rPr lang="fr-CA" sz="1000" dirty="0" smtClean="0"/>
                        <a:t>10,8</a:t>
                      </a:r>
                      <a:endParaRPr lang="fr-CA" sz="1000" dirty="0"/>
                    </a:p>
                  </a:txBody>
                  <a:tcPr/>
                </a:tc>
                <a:extLst>
                  <a:ext uri="{0D108BD9-81ED-4DB2-BD59-A6C34878D82A}">
                    <a16:rowId xmlns:a16="http://schemas.microsoft.com/office/drawing/2014/main" val="10002"/>
                  </a:ext>
                </a:extLst>
              </a:tr>
              <a:tr h="506456">
                <a:tc>
                  <a:txBody>
                    <a:bodyPr/>
                    <a:lstStyle/>
                    <a:p>
                      <a:r>
                        <a:rPr lang="fr-CA" sz="1600" dirty="0" smtClean="0"/>
                        <a:t>Intermédiaire</a:t>
                      </a:r>
                      <a:endParaRPr lang="fr-CA" sz="1600" dirty="0"/>
                    </a:p>
                  </a:txBody>
                  <a:tcPr>
                    <a:solidFill>
                      <a:schemeClr val="accent2">
                        <a:lumMod val="60000"/>
                        <a:lumOff val="40000"/>
                      </a:schemeClr>
                    </a:solidFill>
                  </a:tcPr>
                </a:tc>
                <a:tc>
                  <a:txBody>
                    <a:bodyPr/>
                    <a:lstStyle/>
                    <a:p>
                      <a:r>
                        <a:rPr lang="fr-CA" sz="1000" dirty="0" smtClean="0"/>
                        <a:t>3,5 - 4,5 </a:t>
                      </a:r>
                      <a:endParaRPr lang="fr-CA" sz="1000" dirty="0"/>
                    </a:p>
                  </a:txBody>
                  <a:tcPr/>
                </a:tc>
                <a:tc>
                  <a:txBody>
                    <a:bodyPr/>
                    <a:lstStyle/>
                    <a:p>
                      <a:r>
                        <a:rPr lang="fr-CA" sz="1000" dirty="0" smtClean="0"/>
                        <a:t>20 %</a:t>
                      </a:r>
                      <a:endParaRPr lang="fr-CA" sz="1000" dirty="0"/>
                    </a:p>
                  </a:txBody>
                  <a:tcPr/>
                </a:tc>
                <a:tc>
                  <a:txBody>
                    <a:bodyPr/>
                    <a:lstStyle/>
                    <a:p>
                      <a:r>
                        <a:rPr lang="fr-CA" sz="1000" dirty="0" smtClean="0"/>
                        <a:t>3,0</a:t>
                      </a:r>
                      <a:endParaRPr lang="fr-CA" sz="1000" dirty="0"/>
                    </a:p>
                  </a:txBody>
                  <a:tcPr/>
                </a:tc>
                <a:tc>
                  <a:txBody>
                    <a:bodyPr/>
                    <a:lstStyle/>
                    <a:p>
                      <a:r>
                        <a:rPr lang="fr-CA" sz="1000" dirty="0" smtClean="0"/>
                        <a:t>5,2</a:t>
                      </a:r>
                      <a:endParaRPr lang="fr-CA" sz="1000" dirty="0"/>
                    </a:p>
                  </a:txBody>
                  <a:tcPr/>
                </a:tc>
                <a:tc>
                  <a:txBody>
                    <a:bodyPr/>
                    <a:lstStyle/>
                    <a:p>
                      <a:r>
                        <a:rPr lang="fr-CA" sz="1000" dirty="0" smtClean="0"/>
                        <a:t>3,2 </a:t>
                      </a:r>
                      <a:endParaRPr lang="fr-CA" sz="1000" dirty="0"/>
                    </a:p>
                  </a:txBody>
                  <a:tcPr/>
                </a:tc>
                <a:extLst>
                  <a:ext uri="{0D108BD9-81ED-4DB2-BD59-A6C34878D82A}">
                    <a16:rowId xmlns:a16="http://schemas.microsoft.com/office/drawing/2014/main" val="10003"/>
                  </a:ext>
                </a:extLst>
              </a:tr>
              <a:tr h="506456">
                <a:tc>
                  <a:txBody>
                    <a:bodyPr/>
                    <a:lstStyle/>
                    <a:p>
                      <a:r>
                        <a:rPr lang="fr-CA" sz="1600" dirty="0" smtClean="0"/>
                        <a:t>Élevé</a:t>
                      </a:r>
                      <a:endParaRPr lang="fr-CA" sz="1600" dirty="0"/>
                    </a:p>
                  </a:txBody>
                  <a:tcPr>
                    <a:solidFill>
                      <a:srgbClr val="FFC000"/>
                    </a:solidFill>
                  </a:tcPr>
                </a:tc>
                <a:tc>
                  <a:txBody>
                    <a:bodyPr/>
                    <a:lstStyle/>
                    <a:p>
                      <a:r>
                        <a:rPr lang="fr-CA" sz="1000" dirty="0" smtClean="0"/>
                        <a:t>5,0 - 6,0</a:t>
                      </a:r>
                      <a:endParaRPr lang="fr-CA" sz="1000" dirty="0"/>
                    </a:p>
                  </a:txBody>
                  <a:tcPr/>
                </a:tc>
                <a:tc>
                  <a:txBody>
                    <a:bodyPr/>
                    <a:lstStyle/>
                    <a:p>
                      <a:r>
                        <a:rPr lang="fr-CA" sz="1000" dirty="0" smtClean="0"/>
                        <a:t>13 %</a:t>
                      </a:r>
                      <a:endParaRPr lang="fr-CA" sz="1000" dirty="0"/>
                    </a:p>
                  </a:txBody>
                  <a:tcPr/>
                </a:tc>
                <a:tc>
                  <a:txBody>
                    <a:bodyPr/>
                    <a:lstStyle/>
                    <a:p>
                      <a:r>
                        <a:rPr lang="fr-CA" sz="1000" dirty="0" smtClean="0"/>
                        <a:t>2,1</a:t>
                      </a:r>
                      <a:endParaRPr lang="fr-CA" sz="1000" dirty="0"/>
                    </a:p>
                  </a:txBody>
                  <a:tcPr/>
                </a:tc>
                <a:tc>
                  <a:txBody>
                    <a:bodyPr/>
                    <a:lstStyle/>
                    <a:p>
                      <a:r>
                        <a:rPr lang="fr-CA" sz="1000" dirty="0" smtClean="0"/>
                        <a:t>2,1</a:t>
                      </a:r>
                      <a:endParaRPr lang="fr-CA" sz="1000" dirty="0"/>
                    </a:p>
                  </a:txBody>
                  <a:tcPr/>
                </a:tc>
                <a:tc>
                  <a:txBody>
                    <a:bodyPr/>
                    <a:lstStyle/>
                    <a:p>
                      <a:r>
                        <a:rPr lang="fr-CA" sz="1000" dirty="0" smtClean="0"/>
                        <a:t>1,4</a:t>
                      </a:r>
                      <a:endParaRPr lang="fr-CA" sz="1000" dirty="0"/>
                    </a:p>
                  </a:txBody>
                  <a:tcPr/>
                </a:tc>
                <a:extLst>
                  <a:ext uri="{0D108BD9-81ED-4DB2-BD59-A6C34878D82A}">
                    <a16:rowId xmlns:a16="http://schemas.microsoft.com/office/drawing/2014/main" val="10004"/>
                  </a:ext>
                </a:extLst>
              </a:tr>
              <a:tr h="506456">
                <a:tc>
                  <a:txBody>
                    <a:bodyPr/>
                    <a:lstStyle/>
                    <a:p>
                      <a:r>
                        <a:rPr lang="fr-CA" sz="1600" dirty="0" smtClean="0"/>
                        <a:t>Très élevé</a:t>
                      </a:r>
                      <a:endParaRPr lang="fr-CA" sz="1600" dirty="0"/>
                    </a:p>
                  </a:txBody>
                  <a:tcPr>
                    <a:solidFill>
                      <a:srgbClr val="FF0000"/>
                    </a:solidFill>
                  </a:tcPr>
                </a:tc>
                <a:tc>
                  <a:txBody>
                    <a:bodyPr/>
                    <a:lstStyle/>
                    <a:p>
                      <a:r>
                        <a:rPr lang="fr-CA" sz="1000" dirty="0" smtClean="0"/>
                        <a:t>&gt; 6,0</a:t>
                      </a:r>
                      <a:endParaRPr lang="fr-CA" sz="1000" dirty="0"/>
                    </a:p>
                  </a:txBody>
                  <a:tcPr/>
                </a:tc>
                <a:tc>
                  <a:txBody>
                    <a:bodyPr/>
                    <a:lstStyle/>
                    <a:p>
                      <a:r>
                        <a:rPr lang="fr-CA" sz="1000" dirty="0" smtClean="0"/>
                        <a:t>10 %</a:t>
                      </a:r>
                      <a:endParaRPr lang="fr-CA" sz="1000" dirty="0"/>
                    </a:p>
                  </a:txBody>
                  <a:tcPr/>
                </a:tc>
                <a:tc>
                  <a:txBody>
                    <a:bodyPr/>
                    <a:lstStyle/>
                    <a:p>
                      <a:r>
                        <a:rPr lang="fr-CA" sz="1000" dirty="0" smtClean="0"/>
                        <a:t>0,8</a:t>
                      </a:r>
                      <a:endParaRPr lang="fr-CA" sz="1000" dirty="0"/>
                    </a:p>
                  </a:txBody>
                  <a:tcPr/>
                </a:tc>
                <a:tc>
                  <a:txBody>
                    <a:bodyPr/>
                    <a:lstStyle/>
                    <a:p>
                      <a:r>
                        <a:rPr lang="fr-CA" sz="1000" dirty="0" smtClean="0"/>
                        <a:t>0,9</a:t>
                      </a:r>
                      <a:endParaRPr lang="fr-CA" sz="1000" dirty="0"/>
                    </a:p>
                  </a:txBody>
                  <a:tcPr/>
                </a:tc>
                <a:tc>
                  <a:txBody>
                    <a:bodyPr/>
                    <a:lstStyle/>
                    <a:p>
                      <a:r>
                        <a:rPr lang="fr-CA" sz="1000" dirty="0" smtClean="0"/>
                        <a:t>0,7</a:t>
                      </a:r>
                      <a:endParaRPr lang="fr-CA" sz="1000" dirty="0"/>
                    </a:p>
                  </a:txBody>
                  <a:tcPr/>
                </a:tc>
                <a:extLst>
                  <a:ext uri="{0D108BD9-81ED-4DB2-BD59-A6C34878D82A}">
                    <a16:rowId xmlns:a16="http://schemas.microsoft.com/office/drawing/2014/main" val="10005"/>
                  </a:ext>
                </a:extLst>
              </a:tr>
              <a:tr h="755374">
                <a:tc gridSpan="6">
                  <a:txBody>
                    <a:bodyPr/>
                    <a:lstStyle/>
                    <a:p>
                      <a:r>
                        <a:rPr lang="fr-CA" sz="1000" dirty="0" smtClean="0"/>
                        <a:t>IPSS-R vs IPSS :</a:t>
                      </a:r>
                    </a:p>
                    <a:p>
                      <a:pPr marL="171450" indent="-171450">
                        <a:buFont typeface="Arial" panose="020B0604020202020204" pitchFamily="34" charset="0"/>
                        <a:buChar char="•"/>
                      </a:pPr>
                      <a:r>
                        <a:rPr lang="fr-CA" sz="1000" dirty="0" smtClean="0"/>
                        <a:t>27 % des</a:t>
                      </a:r>
                      <a:r>
                        <a:rPr lang="fr-CA" sz="1000" baseline="0" dirty="0" smtClean="0"/>
                        <a:t> sujets à risque faible ont été reclassifiés à la hausse</a:t>
                      </a:r>
                    </a:p>
                    <a:p>
                      <a:pPr marL="171450" indent="-171450">
                        <a:buFont typeface="Arial" panose="020B0604020202020204" pitchFamily="34" charset="0"/>
                        <a:buChar char="•"/>
                      </a:pPr>
                      <a:r>
                        <a:rPr lang="fr-CA" sz="1000" baseline="0" dirty="0" smtClean="0"/>
                        <a:t>18 % des sujets à risque élevé ont été reclassifiés à la baisse</a:t>
                      </a:r>
                      <a:endParaRPr lang="fr-CA" sz="1000" dirty="0"/>
                    </a:p>
                  </a:txBody>
                  <a:tcPr/>
                </a:tc>
                <a:tc hMerge="1">
                  <a:txBody>
                    <a:bodyPr/>
                    <a:lstStyle/>
                    <a:p>
                      <a:endParaRPr lang="fr-CA" sz="1000" dirty="0"/>
                    </a:p>
                  </a:txBody>
                  <a:tcPr/>
                </a:tc>
                <a:tc hMerge="1">
                  <a:txBody>
                    <a:bodyPr/>
                    <a:lstStyle/>
                    <a:p>
                      <a:endParaRPr lang="fr-CA" sz="1000" dirty="0"/>
                    </a:p>
                  </a:txBody>
                  <a:tcPr/>
                </a:tc>
                <a:tc hMerge="1">
                  <a:txBody>
                    <a:bodyPr/>
                    <a:lstStyle/>
                    <a:p>
                      <a:endParaRPr lang="fr-CA" sz="1000" dirty="0"/>
                    </a:p>
                  </a:txBody>
                  <a:tcPr/>
                </a:tc>
                <a:tc hMerge="1">
                  <a:txBody>
                    <a:bodyPr/>
                    <a:lstStyle/>
                    <a:p>
                      <a:endParaRPr lang="fr-CA" sz="1000" dirty="0"/>
                    </a:p>
                  </a:txBody>
                  <a:tcPr/>
                </a:tc>
                <a:tc hMerge="1">
                  <a:txBody>
                    <a:bodyPr/>
                    <a:lstStyle/>
                    <a:p>
                      <a:endParaRPr lang="fr-CA" sz="1000" dirty="0"/>
                    </a:p>
                  </a:txBody>
                  <a:tcPr/>
                </a:tc>
                <a:extLst>
                  <a:ext uri="{0D108BD9-81ED-4DB2-BD59-A6C34878D82A}">
                    <a16:rowId xmlns:a16="http://schemas.microsoft.com/office/drawing/2014/main" val="10006"/>
                  </a:ext>
                </a:extLst>
              </a:tr>
              <a:tr h="506456">
                <a:tc gridSpan="6">
                  <a:txBody>
                    <a:bodyPr/>
                    <a:lstStyle/>
                    <a:p>
                      <a:pPr algn="ctr"/>
                      <a:r>
                        <a:rPr lang="fr-CA" sz="1800" dirty="0" smtClean="0">
                          <a:solidFill>
                            <a:schemeClr val="bg1"/>
                          </a:solidFill>
                        </a:rPr>
                        <a:t>IPSS-R</a:t>
                      </a:r>
                      <a:r>
                        <a:rPr lang="fr-CA" sz="1800" baseline="0" dirty="0" smtClean="0">
                          <a:solidFill>
                            <a:schemeClr val="bg1"/>
                          </a:solidFill>
                        </a:rPr>
                        <a:t>  : estimations de la survie</a:t>
                      </a:r>
                      <a:endParaRPr lang="fr-CA" sz="1800" dirty="0">
                        <a:solidFill>
                          <a:schemeClr val="bg1"/>
                        </a:solidFill>
                      </a:endParaRPr>
                    </a:p>
                  </a:txBody>
                  <a:tcPr>
                    <a:solidFill>
                      <a:schemeClr val="tx1"/>
                    </a:solidFill>
                  </a:tcPr>
                </a:tc>
                <a:tc hMerge="1">
                  <a:txBody>
                    <a:bodyPr/>
                    <a:lstStyle/>
                    <a:p>
                      <a:endParaRPr lang="fr-CA" sz="1000" dirty="0"/>
                    </a:p>
                  </a:txBody>
                  <a:tcPr/>
                </a:tc>
                <a:tc hMerge="1">
                  <a:txBody>
                    <a:bodyPr/>
                    <a:lstStyle/>
                    <a:p>
                      <a:endParaRPr lang="fr-CA" sz="1000" dirty="0"/>
                    </a:p>
                  </a:txBody>
                  <a:tcPr/>
                </a:tc>
                <a:tc hMerge="1">
                  <a:txBody>
                    <a:bodyPr/>
                    <a:lstStyle/>
                    <a:p>
                      <a:endParaRPr lang="fr-CA" sz="1000" dirty="0"/>
                    </a:p>
                  </a:txBody>
                  <a:tcPr/>
                </a:tc>
                <a:tc hMerge="1">
                  <a:txBody>
                    <a:bodyPr/>
                    <a:lstStyle/>
                    <a:p>
                      <a:endParaRPr lang="fr-CA" sz="1000" dirty="0"/>
                    </a:p>
                  </a:txBody>
                  <a:tcPr/>
                </a:tc>
                <a:tc hMerge="1">
                  <a:txBody>
                    <a:bodyPr/>
                    <a:lstStyle/>
                    <a:p>
                      <a:endParaRPr lang="fr-CA" sz="1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116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Pronostic 	</a:t>
            </a:r>
            <a:endParaRPr lang="fr-CA" noProof="0" dirty="0"/>
          </a:p>
        </p:txBody>
      </p:sp>
      <p:sp>
        <p:nvSpPr>
          <p:cNvPr id="3" name="Content Placeholder 2"/>
          <p:cNvSpPr>
            <a:spLocks noGrp="1"/>
          </p:cNvSpPr>
          <p:nvPr>
            <p:ph idx="1"/>
            <p:custDataLst>
              <p:tags r:id="rId2"/>
            </p:custDataLst>
          </p:nvPr>
        </p:nvSpPr>
        <p:spPr/>
        <p:txBody>
          <a:bodyPr>
            <a:normAutofit fontScale="92500" lnSpcReduction="10000"/>
          </a:bodyPr>
          <a:lstStyle/>
          <a:p>
            <a:pPr marL="347472">
              <a:spcBef>
                <a:spcPts val="528"/>
              </a:spcBef>
              <a:buFont typeface="Arial"/>
              <a:buChar char="•"/>
            </a:pPr>
            <a:r>
              <a:rPr lang="fr-CA" sz="2400" noProof="0" dirty="0" smtClean="0"/>
              <a:t>Parmi les facteurs pronostiques, mentionnons : </a:t>
            </a:r>
          </a:p>
          <a:p>
            <a:pPr marL="640080">
              <a:spcBef>
                <a:spcPts val="480"/>
              </a:spcBef>
              <a:buClr>
                <a:schemeClr val="accent2"/>
              </a:buClr>
              <a:buFont typeface="Arial"/>
              <a:buChar char="•"/>
            </a:pPr>
            <a:r>
              <a:rPr lang="fr-CA" noProof="0" dirty="0" smtClean="0"/>
              <a:t>Classification de l'OMS</a:t>
            </a:r>
          </a:p>
          <a:p>
            <a:pPr marL="640080">
              <a:spcBef>
                <a:spcPts val="480"/>
              </a:spcBef>
              <a:buClr>
                <a:schemeClr val="accent2"/>
              </a:buClr>
              <a:buFont typeface="Arial"/>
              <a:buChar char="•"/>
            </a:pPr>
            <a:r>
              <a:rPr lang="fr-CA" noProof="0" dirty="0" smtClean="0"/>
              <a:t>Caryotype complexe </a:t>
            </a:r>
            <a:r>
              <a:rPr lang="fr-CA" dirty="0" smtClean="0"/>
              <a:t>(&gt; 3 anomalies chromosomiques)</a:t>
            </a:r>
            <a:endParaRPr lang="fr-CA" noProof="0" dirty="0" smtClean="0"/>
          </a:p>
          <a:p>
            <a:pPr marL="640080">
              <a:spcBef>
                <a:spcPts val="480"/>
              </a:spcBef>
              <a:buClr>
                <a:schemeClr val="accent2"/>
              </a:buClr>
              <a:buFont typeface="Arial"/>
              <a:buChar char="•"/>
            </a:pPr>
            <a:r>
              <a:rPr lang="fr-CA" noProof="0" dirty="0" smtClean="0"/>
              <a:t>Anomalies chromosomiques</a:t>
            </a:r>
          </a:p>
          <a:p>
            <a:pPr marL="640080">
              <a:spcBef>
                <a:spcPts val="480"/>
              </a:spcBef>
              <a:buClr>
                <a:schemeClr val="accent2"/>
              </a:buClr>
              <a:buFont typeface="Arial"/>
              <a:buChar char="•"/>
            </a:pPr>
            <a:r>
              <a:rPr lang="fr-CA" noProof="0" dirty="0" smtClean="0"/>
              <a:t>Proportion de blastes</a:t>
            </a:r>
          </a:p>
          <a:p>
            <a:pPr marL="640080">
              <a:spcBef>
                <a:spcPts val="480"/>
              </a:spcBef>
              <a:buClr>
                <a:schemeClr val="accent2"/>
              </a:buClr>
              <a:buFont typeface="Arial"/>
              <a:buChar char="•"/>
            </a:pPr>
            <a:r>
              <a:rPr lang="fr-CA" noProof="0" dirty="0" smtClean="0"/>
              <a:t>Cytopénies </a:t>
            </a:r>
          </a:p>
          <a:p>
            <a:pPr marL="347472">
              <a:spcBef>
                <a:spcPts val="480"/>
              </a:spcBef>
              <a:buFont typeface="Arial"/>
              <a:buChar char="•"/>
            </a:pPr>
            <a:r>
              <a:rPr lang="fr-CA" noProof="0" dirty="0" smtClean="0"/>
              <a:t>Même le SMD à </a:t>
            </a:r>
            <a:r>
              <a:rPr lang="fr-CA" dirty="0" smtClean="0"/>
              <a:t>risque faible s’accompagne d’une </a:t>
            </a:r>
            <a:r>
              <a:rPr lang="fr-CA" noProof="0" dirty="0" smtClean="0"/>
              <a:t>morbidité et d’une mortalité significatives incluant des besoins transfusionnels et les complications associées</a:t>
            </a:r>
          </a:p>
          <a:p>
            <a:pPr marL="347472">
              <a:spcBef>
                <a:spcPts val="480"/>
              </a:spcBef>
              <a:buFont typeface="Arial"/>
              <a:buChar char="•"/>
            </a:pPr>
            <a:r>
              <a:rPr lang="fr-CA" dirty="0" smtClean="0"/>
              <a:t>L’aggravation</a:t>
            </a:r>
            <a:r>
              <a:rPr lang="fr-CA" noProof="0" dirty="0" smtClean="0"/>
              <a:t> de la pancytopénie, l’acquisition d’anomalies chromosomiques, l’augmentation du nombre de blastes sont des indicateurs d’un pronostic sombre</a:t>
            </a:r>
          </a:p>
          <a:p>
            <a:r>
              <a:rPr lang="fr-CA" noProof="0" dirty="0" smtClean="0"/>
              <a:t>Les SMD liés à des traitements ont un pronostic extrêmement sombre</a:t>
            </a:r>
          </a:p>
        </p:txBody>
      </p:sp>
    </p:spTree>
    <p:extLst>
      <p:ext uri="{BB962C8B-B14F-4D97-AF65-F5344CB8AC3E}">
        <p14:creationId xmlns:p14="http://schemas.microsoft.com/office/powerpoint/2010/main" val="3749586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Traitement</a:t>
            </a:r>
            <a:endParaRPr lang="fr-CA" noProof="0" dirty="0"/>
          </a:p>
        </p:txBody>
      </p:sp>
      <p:sp>
        <p:nvSpPr>
          <p:cNvPr id="3" name="Content Placeholder 2"/>
          <p:cNvSpPr>
            <a:spLocks noGrp="1"/>
          </p:cNvSpPr>
          <p:nvPr>
            <p:ph idx="1"/>
            <p:custDataLst>
              <p:tags r:id="rId2"/>
            </p:custDataLst>
          </p:nvPr>
        </p:nvSpPr>
        <p:spPr/>
        <p:txBody>
          <a:bodyPr/>
          <a:lstStyle/>
          <a:p>
            <a:r>
              <a:rPr lang="fr-CA" noProof="0" dirty="0" smtClean="0"/>
              <a:t>Critères : </a:t>
            </a:r>
          </a:p>
          <a:p>
            <a:pPr marL="640080">
              <a:spcBef>
                <a:spcPts val="480"/>
              </a:spcBef>
              <a:buClr>
                <a:schemeClr val="accent2"/>
              </a:buClr>
              <a:buFont typeface="Arial"/>
              <a:buChar char="•"/>
            </a:pPr>
            <a:r>
              <a:rPr lang="fr-CA" sz="2000" dirty="0" smtClean="0"/>
              <a:t>Âge</a:t>
            </a:r>
            <a:r>
              <a:rPr lang="fr-CA" sz="2000" noProof="0" dirty="0" smtClean="0"/>
              <a:t> </a:t>
            </a:r>
          </a:p>
          <a:p>
            <a:pPr marL="640080">
              <a:spcBef>
                <a:spcPts val="480"/>
              </a:spcBef>
              <a:buClr>
                <a:schemeClr val="accent2"/>
              </a:buClr>
              <a:buFont typeface="Arial"/>
              <a:buChar char="•"/>
            </a:pPr>
            <a:r>
              <a:rPr lang="fr-CA" sz="2000" noProof="0" dirty="0" smtClean="0"/>
              <a:t>Rendement fonctionnel</a:t>
            </a:r>
          </a:p>
          <a:p>
            <a:pPr marL="640080">
              <a:spcBef>
                <a:spcPts val="480"/>
              </a:spcBef>
              <a:buClr>
                <a:schemeClr val="accent2"/>
              </a:buClr>
              <a:buFont typeface="Arial"/>
              <a:buChar char="•"/>
            </a:pPr>
            <a:r>
              <a:rPr lang="fr-CA" sz="2000" dirty="0"/>
              <a:t>S</a:t>
            </a:r>
            <a:r>
              <a:rPr lang="fr-CA" sz="2000" dirty="0" smtClean="0"/>
              <a:t>core </a:t>
            </a:r>
            <a:r>
              <a:rPr lang="fr-CA" sz="2000" noProof="0" dirty="0" smtClean="0"/>
              <a:t>pronostique</a:t>
            </a:r>
          </a:p>
          <a:p>
            <a:pPr marL="640080">
              <a:spcBef>
                <a:spcPts val="480"/>
              </a:spcBef>
              <a:buClr>
                <a:schemeClr val="accent2"/>
              </a:buClr>
              <a:buFont typeface="Arial"/>
              <a:buChar char="•"/>
            </a:pPr>
            <a:r>
              <a:rPr lang="fr-CA" sz="2000" dirty="0" smtClean="0"/>
              <a:t>Classification</a:t>
            </a:r>
            <a:r>
              <a:rPr lang="fr-CA" sz="2000" noProof="0" dirty="0" smtClean="0"/>
              <a:t> de l'OMS </a:t>
            </a:r>
          </a:p>
          <a:p>
            <a:pPr marL="640080">
              <a:spcBef>
                <a:spcPts val="480"/>
              </a:spcBef>
              <a:buClr>
                <a:schemeClr val="accent2"/>
              </a:buClr>
              <a:buFont typeface="Arial"/>
              <a:buChar char="•"/>
            </a:pPr>
            <a:r>
              <a:rPr lang="fr-CA" sz="2000" dirty="0" smtClean="0"/>
              <a:t>Comorbidités</a:t>
            </a:r>
            <a:endParaRPr lang="fr-CA" noProof="0" dirty="0" smtClean="0"/>
          </a:p>
          <a:p>
            <a:pPr lvl="1"/>
            <a:endParaRPr lang="fr-CA" noProof="0" dirty="0" smtClean="0"/>
          </a:p>
          <a:p>
            <a:r>
              <a:rPr lang="fr-CA" noProof="0" dirty="0" smtClean="0"/>
              <a:t>Fixer les objectifs du traitement</a:t>
            </a:r>
            <a:r>
              <a:rPr lang="fr-CA" dirty="0" smtClean="0"/>
              <a:t> avec le </a:t>
            </a:r>
            <a:r>
              <a:rPr lang="fr-CA" noProof="0" dirty="0" smtClean="0"/>
              <a:t>patient et ses proches, incluant amélioration hématologique, réduction des besoins transfusionnels, retard de la transformation leucémique, amélioration de la survie et maintien de la qualité de vie</a:t>
            </a:r>
          </a:p>
        </p:txBody>
      </p:sp>
      <p:sp>
        <p:nvSpPr>
          <p:cNvPr id="4" name="TextBox 3"/>
          <p:cNvSpPr txBox="1"/>
          <p:nvPr>
            <p:custDataLst>
              <p:tags r:id="rId3"/>
            </p:custDataLst>
          </p:nvPr>
        </p:nvSpPr>
        <p:spPr>
          <a:xfrm>
            <a:off x="5562600" y="6324600"/>
            <a:ext cx="2514600" cy="261610"/>
          </a:xfrm>
          <a:prstGeom prst="rect">
            <a:avLst/>
          </a:prstGeom>
          <a:noFill/>
        </p:spPr>
        <p:txBody>
          <a:bodyPr wrap="square" rtlCol="0">
            <a:spAutoFit/>
          </a:bodyPr>
          <a:lstStyle/>
          <a:p>
            <a:r>
              <a:rPr lang="en-US" sz="1100" dirty="0" smtClean="0">
                <a:solidFill>
                  <a:srgbClr val="000000"/>
                </a:solidFill>
              </a:rPr>
              <a:t>Devine, 2013</a:t>
            </a:r>
            <a:endParaRPr lang="en-US" sz="1100" dirty="0">
              <a:solidFill>
                <a:srgbClr val="000000"/>
              </a:solidFill>
            </a:endParaRPr>
          </a:p>
        </p:txBody>
      </p:sp>
    </p:spTree>
    <p:extLst>
      <p:ext uri="{BB962C8B-B14F-4D97-AF65-F5344CB8AC3E}">
        <p14:creationId xmlns:p14="http://schemas.microsoft.com/office/powerpoint/2010/main" val="1861837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274638"/>
            <a:ext cx="7696200" cy="1143000"/>
          </a:xfrm>
        </p:spPr>
        <p:txBody>
          <a:bodyPr/>
          <a:lstStyle/>
          <a:p>
            <a:r>
              <a:rPr lang="fr-CA" sz="3200" dirty="0" smtClean="0"/>
              <a:t>Options de traitement pour les SMD à risque faible </a:t>
            </a:r>
            <a:r>
              <a:rPr lang="fr-CA" sz="2800" dirty="0" smtClean="0"/>
              <a:t>(risque IPSS faible/int-1)</a:t>
            </a:r>
            <a:endParaRPr lang="fr-CA" sz="2800" dirty="0"/>
          </a:p>
        </p:txBody>
      </p:sp>
      <p:sp>
        <p:nvSpPr>
          <p:cNvPr id="3" name="Content Placeholder 2"/>
          <p:cNvSpPr>
            <a:spLocks noGrp="1"/>
          </p:cNvSpPr>
          <p:nvPr>
            <p:ph idx="1"/>
            <p:custDataLst>
              <p:tags r:id="rId2"/>
            </p:custDataLst>
          </p:nvPr>
        </p:nvSpPr>
        <p:spPr>
          <a:xfrm>
            <a:off x="457200" y="1600200"/>
            <a:ext cx="7620000" cy="5029200"/>
          </a:xfrm>
        </p:spPr>
        <p:txBody>
          <a:bodyPr>
            <a:normAutofit fontScale="92500"/>
          </a:bodyPr>
          <a:lstStyle/>
          <a:p>
            <a:r>
              <a:rPr lang="fr-CA" noProof="0" dirty="0" smtClean="0"/>
              <a:t>Pour les patients qui sont </a:t>
            </a:r>
            <a:r>
              <a:rPr lang="fr-CA" b="1" noProof="0" dirty="0" smtClean="0"/>
              <a:t>asymptomatiques</a:t>
            </a:r>
            <a:r>
              <a:rPr lang="fr-CA" dirty="0" smtClean="0"/>
              <a:t> </a:t>
            </a:r>
            <a:r>
              <a:rPr lang="en-US" dirty="0">
                <a:sym typeface="Wingdings" panose="05000000000000000000" pitchFamily="2" charset="2"/>
              </a:rPr>
              <a:t></a:t>
            </a:r>
            <a:r>
              <a:rPr lang="fr-CA" dirty="0" smtClean="0"/>
              <a:t> attente vigilante et contrôle tous les 3 à 6 mois </a:t>
            </a:r>
            <a:endParaRPr lang="fr-CA" noProof="0" dirty="0" smtClean="0">
              <a:sym typeface="Wingdings" panose="05000000000000000000" pitchFamily="2" charset="2"/>
            </a:endParaRPr>
          </a:p>
          <a:p>
            <a:pPr lvl="1"/>
            <a:endParaRPr lang="fr-CA" noProof="0" dirty="0" smtClean="0">
              <a:sym typeface="Wingdings" panose="05000000000000000000" pitchFamily="2" charset="2"/>
            </a:endParaRPr>
          </a:p>
          <a:p>
            <a:pPr marL="347472">
              <a:spcBef>
                <a:spcPts val="528"/>
              </a:spcBef>
              <a:buFont typeface="Arial"/>
              <a:buChar char="•"/>
            </a:pPr>
            <a:r>
              <a:rPr lang="fr-CA" sz="2400" b="1" noProof="0" dirty="0" smtClean="0"/>
              <a:t>Options pour le traitement des symptômes</a:t>
            </a:r>
            <a:endParaRPr lang="fr-CA" sz="2400" noProof="0" dirty="0" smtClean="0"/>
          </a:p>
          <a:p>
            <a:pPr marL="640080">
              <a:spcBef>
                <a:spcPts val="480"/>
              </a:spcBef>
              <a:buClr>
                <a:schemeClr val="accent2"/>
              </a:buClr>
              <a:buFont typeface="Arial"/>
              <a:buChar char="•"/>
            </a:pPr>
            <a:r>
              <a:rPr lang="fr-CA" noProof="0" dirty="0" smtClean="0"/>
              <a:t>Médicaments pour l'anémie (ASÉ, lénalidomide), neutropénie (antibiotiques, GCSF), thrombocytopénie (antifibrinolytiques)</a:t>
            </a:r>
          </a:p>
          <a:p>
            <a:pPr marL="640080">
              <a:spcBef>
                <a:spcPts val="480"/>
              </a:spcBef>
              <a:buClr>
                <a:schemeClr val="accent2"/>
              </a:buClr>
              <a:buFont typeface="Arial"/>
              <a:buChar char="•"/>
            </a:pPr>
            <a:r>
              <a:rPr lang="fr-CA" noProof="0" dirty="0" smtClean="0"/>
              <a:t>Traitement immunosuppresseur (GAT, cyclosporine)</a:t>
            </a:r>
          </a:p>
          <a:p>
            <a:pPr marL="640080">
              <a:spcBef>
                <a:spcPts val="480"/>
              </a:spcBef>
              <a:buClr>
                <a:schemeClr val="accent2"/>
              </a:buClr>
              <a:buFont typeface="Arial"/>
              <a:buChar char="•"/>
            </a:pPr>
            <a:r>
              <a:rPr lang="fr-CA" noProof="0" dirty="0" smtClean="0"/>
              <a:t>Soins de soutien (soutien transfusionnel, chélation du fer)</a:t>
            </a:r>
          </a:p>
          <a:p>
            <a:pPr marL="347472">
              <a:spcBef>
                <a:spcPts val="528"/>
              </a:spcBef>
              <a:buFont typeface="Arial"/>
              <a:buChar char="•"/>
            </a:pPr>
            <a:r>
              <a:rPr lang="fr-CA" sz="2400" b="1" noProof="0" dirty="0" smtClean="0"/>
              <a:t>Évaluation pour allogreffe de cellules souches</a:t>
            </a:r>
            <a:endParaRPr lang="fr-CA" sz="2400" noProof="0" dirty="0" smtClean="0"/>
          </a:p>
          <a:p>
            <a:pPr marL="640080">
              <a:spcBef>
                <a:spcPts val="480"/>
              </a:spcBef>
              <a:buClr>
                <a:schemeClr val="accent2"/>
              </a:buClr>
              <a:buFont typeface="Arial"/>
              <a:buChar char="•"/>
            </a:pPr>
            <a:r>
              <a:rPr lang="fr-CA" noProof="0" dirty="0" smtClean="0"/>
              <a:t>Repousser l’allo-GCS offre une meilleure espérance de vie dans la mesure où la greffe s’effectue avant la transformation leucémique</a:t>
            </a:r>
          </a:p>
          <a:p>
            <a:pPr marL="640080">
              <a:spcBef>
                <a:spcPts val="480"/>
              </a:spcBef>
              <a:buClr>
                <a:schemeClr val="accent2"/>
              </a:buClr>
              <a:buFont typeface="Arial"/>
              <a:buChar char="•"/>
            </a:pPr>
            <a:r>
              <a:rPr lang="fr-CA" noProof="0" dirty="0" smtClean="0"/>
              <a:t>Admissibilité établie par le centre de greffe</a:t>
            </a:r>
          </a:p>
          <a:p>
            <a:pPr marL="640080">
              <a:spcBef>
                <a:spcPts val="480"/>
              </a:spcBef>
              <a:buClr>
                <a:schemeClr val="accent2"/>
              </a:buClr>
              <a:buFont typeface="Arial"/>
              <a:buChar char="•"/>
            </a:pPr>
            <a:r>
              <a:rPr lang="fr-CA" noProof="0" dirty="0" smtClean="0"/>
              <a:t>Souvent, la GCS n'est pas une option en raison de l’âge avancé du patient ou de ses comorbidités</a:t>
            </a:r>
            <a:endParaRPr lang="fr-CA" noProof="0" dirty="0" smtClean="0">
              <a:sym typeface="Wingdings" panose="05000000000000000000" pitchFamily="2" charset="2"/>
            </a:endParaRPr>
          </a:p>
          <a:p>
            <a:pPr lvl="1"/>
            <a:endParaRPr lang="fr-CA" noProof="0" dirty="0" smtClean="0">
              <a:sym typeface="Wingdings" panose="05000000000000000000" pitchFamily="2" charset="2"/>
            </a:endParaRPr>
          </a:p>
          <a:p>
            <a:pPr lvl="1"/>
            <a:endParaRPr lang="fr-CA" noProof="0" dirty="0" smtClean="0">
              <a:sym typeface="Wingdings" panose="05000000000000000000" pitchFamily="2" charset="2"/>
            </a:endParaRPr>
          </a:p>
        </p:txBody>
      </p:sp>
      <p:sp>
        <p:nvSpPr>
          <p:cNvPr id="4" name="TextBox 3"/>
          <p:cNvSpPr txBox="1"/>
          <p:nvPr>
            <p:custDataLst>
              <p:tags r:id="rId3"/>
            </p:custDataLst>
          </p:nvPr>
        </p:nvSpPr>
        <p:spPr>
          <a:xfrm>
            <a:off x="7162800" y="6324600"/>
            <a:ext cx="1295400" cy="261610"/>
          </a:xfrm>
          <a:prstGeom prst="rect">
            <a:avLst/>
          </a:prstGeom>
          <a:noFill/>
        </p:spPr>
        <p:txBody>
          <a:bodyPr wrap="square" rtlCol="0">
            <a:spAutoFit/>
          </a:bodyPr>
          <a:lstStyle/>
          <a:p>
            <a:r>
              <a:rPr lang="en-US" sz="1050" dirty="0"/>
              <a:t>Mdsclearpath.org</a:t>
            </a:r>
          </a:p>
        </p:txBody>
      </p:sp>
    </p:spTree>
    <p:extLst>
      <p:ext uri="{BB962C8B-B14F-4D97-AF65-F5344CB8AC3E}">
        <p14:creationId xmlns:p14="http://schemas.microsoft.com/office/powerpoint/2010/main" val="2580266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Progression de la maladie	</a:t>
            </a:r>
            <a:endParaRPr lang="fr-CA"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noProof="0" dirty="0" smtClean="0"/>
              <a:t>Indicateurs potentiels de progression vers un SMD à risque élevé</a:t>
            </a:r>
          </a:p>
          <a:p>
            <a:pPr marL="640080">
              <a:spcBef>
                <a:spcPts val="480"/>
              </a:spcBef>
              <a:buClr>
                <a:schemeClr val="accent2"/>
              </a:buClr>
              <a:buFont typeface="Arial"/>
              <a:buChar char="•"/>
            </a:pPr>
            <a:r>
              <a:rPr lang="fr-CA" sz="2000" noProof="0" dirty="0" smtClean="0"/>
              <a:t>Aggravation de la cytopénie </a:t>
            </a:r>
          </a:p>
          <a:p>
            <a:pPr marL="640080">
              <a:spcBef>
                <a:spcPts val="480"/>
              </a:spcBef>
              <a:buClr>
                <a:schemeClr val="accent2"/>
              </a:buClr>
              <a:buFont typeface="Arial"/>
              <a:buChar char="•"/>
            </a:pPr>
            <a:r>
              <a:rPr lang="fr-CA" sz="2000" noProof="0" dirty="0" smtClean="0"/>
              <a:t>Nouvelle cytopénie </a:t>
            </a:r>
          </a:p>
          <a:p>
            <a:pPr marL="640080">
              <a:spcBef>
                <a:spcPts val="480"/>
              </a:spcBef>
              <a:buClr>
                <a:schemeClr val="accent2"/>
              </a:buClr>
              <a:buFont typeface="Arial"/>
              <a:buChar char="•"/>
            </a:pPr>
            <a:r>
              <a:rPr lang="fr-CA" sz="2000" noProof="0" dirty="0" smtClean="0"/>
              <a:t>Apparition de blastes</a:t>
            </a:r>
          </a:p>
          <a:p>
            <a:pPr marL="640080">
              <a:spcBef>
                <a:spcPts val="480"/>
              </a:spcBef>
              <a:buClr>
                <a:schemeClr val="accent2"/>
              </a:buClr>
              <a:buFont typeface="Arial"/>
              <a:buChar char="•"/>
            </a:pPr>
            <a:r>
              <a:rPr lang="fr-CA" sz="2000" noProof="0" dirty="0" smtClean="0"/>
              <a:t>Augmentation de la LDH</a:t>
            </a:r>
          </a:p>
          <a:p>
            <a:pPr marL="640080">
              <a:spcBef>
                <a:spcPts val="480"/>
              </a:spcBef>
              <a:buClr>
                <a:schemeClr val="accent2"/>
              </a:buClr>
              <a:buFont typeface="Arial"/>
              <a:buChar char="•"/>
            </a:pPr>
            <a:r>
              <a:rPr lang="fr-CA" sz="2000" noProof="0" dirty="0" smtClean="0"/>
              <a:t>Symptômes systémiques (fièvre, perte de poids)</a:t>
            </a:r>
          </a:p>
          <a:p>
            <a:pPr marL="347472">
              <a:spcBef>
                <a:spcPts val="528"/>
              </a:spcBef>
              <a:buFont typeface="Arial"/>
              <a:buChar char="•"/>
            </a:pPr>
            <a:r>
              <a:rPr lang="fr-CA" noProof="0" dirty="0" smtClean="0"/>
              <a:t>Évaluation spécifique des SMD </a:t>
            </a:r>
            <a:r>
              <a:rPr lang="fr-CA" dirty="0" smtClean="0"/>
              <a:t>à </a:t>
            </a:r>
            <a:r>
              <a:rPr lang="fr-CA" noProof="0" dirty="0" smtClean="0"/>
              <a:t>risque élevé</a:t>
            </a:r>
          </a:p>
          <a:p>
            <a:pPr marL="640080">
              <a:spcBef>
                <a:spcPts val="480"/>
              </a:spcBef>
              <a:buClr>
                <a:schemeClr val="accent2"/>
              </a:buClr>
              <a:buFont typeface="Arial"/>
              <a:buChar char="•"/>
            </a:pPr>
            <a:r>
              <a:rPr lang="fr-CA" sz="2000" noProof="0" dirty="0" smtClean="0"/>
              <a:t>Ponction </a:t>
            </a:r>
            <a:r>
              <a:rPr lang="fr-CA" sz="2000" dirty="0" smtClean="0"/>
              <a:t>et biopsie de moelle osseuse et </a:t>
            </a:r>
            <a:endParaRPr lang="fr-CA" sz="2000" noProof="0" dirty="0" smtClean="0"/>
          </a:p>
          <a:p>
            <a:pPr marL="1005840">
              <a:spcBef>
                <a:spcPts val="432"/>
              </a:spcBef>
              <a:buClr>
                <a:schemeClr val="accent3"/>
              </a:buClr>
              <a:buFont typeface="Arial"/>
              <a:buChar char="•"/>
            </a:pPr>
            <a:r>
              <a:rPr lang="fr-CA" sz="1800" noProof="0" dirty="0" smtClean="0"/>
              <a:t>Cytométrie en flux </a:t>
            </a:r>
          </a:p>
          <a:p>
            <a:pPr marL="1005840">
              <a:spcBef>
                <a:spcPts val="432"/>
              </a:spcBef>
              <a:buClr>
                <a:schemeClr val="accent3"/>
              </a:buClr>
              <a:buFont typeface="Arial"/>
              <a:buChar char="•"/>
            </a:pPr>
            <a:r>
              <a:rPr lang="fr-CA" sz="1800" noProof="0" dirty="0" smtClean="0"/>
              <a:t>Cytogénétique </a:t>
            </a:r>
          </a:p>
          <a:p>
            <a:pPr lvl="2"/>
            <a:endParaRPr lang="fr-CA" noProof="0" dirty="0"/>
          </a:p>
        </p:txBody>
      </p:sp>
      <p:sp>
        <p:nvSpPr>
          <p:cNvPr id="4" name="TextBox 3"/>
          <p:cNvSpPr txBox="1"/>
          <p:nvPr>
            <p:custDataLst>
              <p:tags r:id="rId3"/>
            </p:custDataLst>
          </p:nvPr>
        </p:nvSpPr>
        <p:spPr>
          <a:xfrm>
            <a:off x="6629400" y="6248400"/>
            <a:ext cx="1981200" cy="261610"/>
          </a:xfrm>
          <a:prstGeom prst="rect">
            <a:avLst/>
          </a:prstGeom>
          <a:noFill/>
        </p:spPr>
        <p:txBody>
          <a:bodyPr wrap="square" rtlCol="0">
            <a:spAutoFit/>
          </a:bodyPr>
          <a:lstStyle/>
          <a:p>
            <a:r>
              <a:rPr lang="en-US" sz="1100" dirty="0"/>
              <a:t>Mdsclearpath.org</a:t>
            </a:r>
          </a:p>
        </p:txBody>
      </p:sp>
    </p:spTree>
    <p:extLst>
      <p:ext uri="{BB962C8B-B14F-4D97-AF65-F5344CB8AC3E}">
        <p14:creationId xmlns:p14="http://schemas.microsoft.com/office/powerpoint/2010/main" val="3551766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200" noProof="0" dirty="0" smtClean="0"/>
              <a:t>Options de traitement pour les SMD à risque élevé</a:t>
            </a:r>
            <a:endParaRPr lang="fr-CA" sz="3200" noProof="0" dirty="0"/>
          </a:p>
        </p:txBody>
      </p:sp>
      <p:sp>
        <p:nvSpPr>
          <p:cNvPr id="3" name="Content Placeholder 2"/>
          <p:cNvSpPr>
            <a:spLocks noGrp="1"/>
          </p:cNvSpPr>
          <p:nvPr>
            <p:ph idx="1"/>
            <p:custDataLst>
              <p:tags r:id="rId2"/>
            </p:custDataLst>
          </p:nvPr>
        </p:nvSpPr>
        <p:spPr/>
        <p:txBody>
          <a:bodyPr>
            <a:normAutofit/>
          </a:bodyPr>
          <a:lstStyle/>
          <a:p>
            <a:pPr marL="347472">
              <a:spcBef>
                <a:spcPts val="528"/>
              </a:spcBef>
              <a:buFont typeface="Arial"/>
              <a:buChar char="•"/>
            </a:pPr>
            <a:r>
              <a:rPr lang="fr-CA" noProof="0" dirty="0" smtClean="0"/>
              <a:t>Objectifs du traitement : </a:t>
            </a:r>
          </a:p>
          <a:p>
            <a:pPr marL="640080">
              <a:spcBef>
                <a:spcPts val="480"/>
              </a:spcBef>
              <a:buClr>
                <a:schemeClr val="accent2"/>
              </a:buClr>
              <a:buFont typeface="Arial"/>
              <a:buChar char="•"/>
            </a:pPr>
            <a:r>
              <a:rPr lang="fr-CA" sz="2000" dirty="0" smtClean="0"/>
              <a:t>Modifier </a:t>
            </a:r>
            <a:r>
              <a:rPr lang="fr-CA" sz="2000" noProof="0" dirty="0" smtClean="0"/>
              <a:t>l'histoire naturelle du SMD</a:t>
            </a:r>
          </a:p>
          <a:p>
            <a:pPr marL="640080">
              <a:spcBef>
                <a:spcPts val="480"/>
              </a:spcBef>
              <a:buClr>
                <a:schemeClr val="accent2"/>
              </a:buClr>
              <a:buFont typeface="Arial"/>
              <a:buChar char="•"/>
            </a:pPr>
            <a:r>
              <a:rPr lang="fr-CA" sz="2000" noProof="0" dirty="0" smtClean="0"/>
              <a:t>Retarder la transformation en LMA</a:t>
            </a:r>
          </a:p>
          <a:p>
            <a:pPr marL="640080">
              <a:spcBef>
                <a:spcPts val="480"/>
              </a:spcBef>
              <a:buClr>
                <a:schemeClr val="accent2"/>
              </a:buClr>
              <a:buFont typeface="Arial"/>
              <a:buChar char="•"/>
            </a:pPr>
            <a:r>
              <a:rPr lang="fr-CA" sz="2000" noProof="0" dirty="0" smtClean="0"/>
              <a:t>Améliorer la survie des patients atteints de SMD</a:t>
            </a:r>
          </a:p>
          <a:p>
            <a:pPr marL="347472">
              <a:spcBef>
                <a:spcPts val="528"/>
              </a:spcBef>
              <a:buFont typeface="Arial"/>
              <a:buChar char="•"/>
            </a:pPr>
            <a:r>
              <a:rPr lang="fr-CA" noProof="0" dirty="0" smtClean="0"/>
              <a:t>Options thérapeutiques : </a:t>
            </a:r>
          </a:p>
          <a:p>
            <a:pPr marL="640080">
              <a:spcBef>
                <a:spcPts val="480"/>
              </a:spcBef>
              <a:buClr>
                <a:schemeClr val="accent2"/>
              </a:buClr>
              <a:buFont typeface="Arial"/>
              <a:buChar char="•"/>
            </a:pPr>
            <a:r>
              <a:rPr lang="fr-CA" sz="2000" noProof="0" dirty="0" smtClean="0"/>
              <a:t>Agents hypométhylants (azacitidine, décitabine) (norme thérapeutique habituelle, mais ne guérit pas le SMD)</a:t>
            </a:r>
          </a:p>
          <a:p>
            <a:pPr marL="640080">
              <a:spcBef>
                <a:spcPts val="480"/>
              </a:spcBef>
              <a:buClr>
                <a:schemeClr val="accent2"/>
              </a:buClr>
              <a:buFont typeface="Arial"/>
              <a:buChar char="•"/>
            </a:pPr>
            <a:r>
              <a:rPr lang="fr-CA" sz="2000" noProof="0" dirty="0" smtClean="0"/>
              <a:t>Chimiothérapie </a:t>
            </a:r>
          </a:p>
          <a:p>
            <a:pPr marL="640080">
              <a:spcBef>
                <a:spcPts val="480"/>
              </a:spcBef>
              <a:buClr>
                <a:schemeClr val="accent2"/>
              </a:buClr>
              <a:buFont typeface="Arial"/>
              <a:buChar char="•"/>
            </a:pPr>
            <a:r>
              <a:rPr lang="fr-CA" sz="2000" noProof="0" dirty="0" smtClean="0"/>
              <a:t>Allogreffe de cellules souches</a:t>
            </a:r>
          </a:p>
          <a:p>
            <a:pPr marL="640080">
              <a:spcBef>
                <a:spcPts val="480"/>
              </a:spcBef>
              <a:buClr>
                <a:schemeClr val="accent2"/>
              </a:buClr>
              <a:buFont typeface="Arial"/>
              <a:buChar char="•"/>
            </a:pPr>
            <a:r>
              <a:rPr lang="fr-CA" sz="2000" noProof="0" dirty="0" smtClean="0"/>
              <a:t>Soins de soutien, soins palliatifs</a:t>
            </a:r>
          </a:p>
          <a:p>
            <a:pPr marL="640080">
              <a:spcBef>
                <a:spcPts val="480"/>
              </a:spcBef>
              <a:buClr>
                <a:schemeClr val="accent2"/>
              </a:buClr>
              <a:buFont typeface="Arial"/>
              <a:buChar char="•"/>
            </a:pPr>
            <a:r>
              <a:rPr lang="fr-CA" sz="2000" dirty="0" smtClean="0"/>
              <a:t>Essai clinique</a:t>
            </a:r>
            <a:endParaRPr lang="fr-CA" noProof="0" dirty="0" smtClean="0"/>
          </a:p>
        </p:txBody>
      </p:sp>
      <p:sp>
        <p:nvSpPr>
          <p:cNvPr id="4" name="TextBox 3"/>
          <p:cNvSpPr txBox="1"/>
          <p:nvPr>
            <p:custDataLst>
              <p:tags r:id="rId3"/>
            </p:custDataLst>
          </p:nvPr>
        </p:nvSpPr>
        <p:spPr>
          <a:xfrm>
            <a:off x="6781800" y="6324600"/>
            <a:ext cx="1600200" cy="261610"/>
          </a:xfrm>
          <a:prstGeom prst="rect">
            <a:avLst/>
          </a:prstGeom>
          <a:noFill/>
        </p:spPr>
        <p:txBody>
          <a:bodyPr wrap="square" rtlCol="0">
            <a:spAutoFit/>
          </a:bodyPr>
          <a:lstStyle/>
          <a:p>
            <a:r>
              <a:rPr lang="en-US" sz="1100" dirty="0"/>
              <a:t>Mdsclearpath.org</a:t>
            </a:r>
          </a:p>
        </p:txBody>
      </p:sp>
    </p:spTree>
    <p:extLst>
      <p:ext uri="{BB962C8B-B14F-4D97-AF65-F5344CB8AC3E}">
        <p14:creationId xmlns:p14="http://schemas.microsoft.com/office/powerpoint/2010/main" val="773121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Aperçu</a:t>
            </a:r>
            <a:endParaRPr lang="fr-CA"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noProof="0" dirty="0" smtClean="0"/>
              <a:t>Vue d’ensemble de l’insuffisance médullaire et de ses syndromes</a:t>
            </a:r>
          </a:p>
          <a:p>
            <a:pPr marL="347472">
              <a:spcBef>
                <a:spcPts val="528"/>
              </a:spcBef>
              <a:buFont typeface="Arial"/>
              <a:buChar char="•"/>
            </a:pPr>
            <a:r>
              <a:rPr lang="fr-CA" noProof="0" dirty="0" smtClean="0"/>
              <a:t>Syndrome myélodysplasique : </a:t>
            </a:r>
            <a:r>
              <a:rPr lang="fr-CA" dirty="0" smtClean="0"/>
              <a:t>Physiopathologie</a:t>
            </a:r>
            <a:r>
              <a:rPr lang="fr-CA" noProof="0" dirty="0" smtClean="0"/>
              <a:t>, tableau clinique, diagnostic, traitement</a:t>
            </a:r>
          </a:p>
          <a:p>
            <a:pPr marL="347472">
              <a:spcBef>
                <a:spcPts val="528"/>
              </a:spcBef>
              <a:buFont typeface="Arial"/>
              <a:buChar char="•"/>
            </a:pPr>
            <a:r>
              <a:rPr lang="fr-CA" noProof="0" dirty="0" smtClean="0"/>
              <a:t>Anémie aplasique : Physiopathologie, tableau clinique, diagnostic, traitement</a:t>
            </a:r>
          </a:p>
          <a:p>
            <a:pPr marL="347472">
              <a:spcBef>
                <a:spcPts val="528"/>
              </a:spcBef>
              <a:buFont typeface="Arial"/>
              <a:buChar char="•"/>
            </a:pPr>
            <a:r>
              <a:rPr lang="fr-CA" noProof="0" dirty="0" smtClean="0"/>
              <a:t>HPN : Physiopathologie, tableau clinique, diagnostic, traitement</a:t>
            </a:r>
          </a:p>
          <a:p>
            <a:r>
              <a:rPr lang="fr-CA" noProof="0" dirty="0" smtClean="0"/>
              <a:t>Soins infirmiers appliqués aux syndromes d’insuffisance médullaire</a:t>
            </a:r>
            <a:endParaRPr lang="fr-CA" noProof="0" dirty="0"/>
          </a:p>
        </p:txBody>
      </p:sp>
    </p:spTree>
    <p:extLst>
      <p:ext uri="{BB962C8B-B14F-4D97-AF65-F5344CB8AC3E}">
        <p14:creationId xmlns:p14="http://schemas.microsoft.com/office/powerpoint/2010/main" val="377134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Soins de soutien</a:t>
            </a:r>
            <a:endParaRPr lang="fr-CA" noProof="0" dirty="0"/>
          </a:p>
        </p:txBody>
      </p:sp>
      <p:sp>
        <p:nvSpPr>
          <p:cNvPr id="3" name="Content Placeholder 2"/>
          <p:cNvSpPr>
            <a:spLocks noGrp="1"/>
          </p:cNvSpPr>
          <p:nvPr>
            <p:ph idx="1"/>
            <p:custDataLst>
              <p:tags r:id="rId2"/>
            </p:custDataLst>
          </p:nvPr>
        </p:nvSpPr>
        <p:spPr>
          <a:xfrm>
            <a:off x="457200" y="1600200"/>
            <a:ext cx="7620000" cy="4876800"/>
          </a:xfrm>
        </p:spPr>
        <p:txBody>
          <a:bodyPr>
            <a:normAutofit fontScale="92500" lnSpcReduction="20000"/>
          </a:bodyPr>
          <a:lstStyle/>
          <a:p>
            <a:pPr marL="347472">
              <a:spcBef>
                <a:spcPts val="480"/>
              </a:spcBef>
              <a:buFont typeface="Arial"/>
              <a:buChar char="•"/>
            </a:pPr>
            <a:r>
              <a:rPr lang="fr-CA" sz="2600" noProof="0" dirty="0" smtClean="0"/>
              <a:t>Tous les patients devraient recevoir des soins de  soutien en complément du traitement choisi</a:t>
            </a:r>
          </a:p>
          <a:p>
            <a:pPr marL="347472">
              <a:spcBef>
                <a:spcPts val="480"/>
              </a:spcBef>
              <a:buFont typeface="Arial"/>
              <a:buChar char="•"/>
            </a:pPr>
            <a:r>
              <a:rPr lang="fr-CA" sz="2600" noProof="0" dirty="0" smtClean="0"/>
              <a:t>Les patients qui présentent des cytopénies et les symptômes associés peuvent recevoir des soins de soutien</a:t>
            </a:r>
          </a:p>
          <a:p>
            <a:pPr marL="347472">
              <a:spcBef>
                <a:spcPts val="480"/>
              </a:spcBef>
              <a:buFont typeface="Arial"/>
              <a:buChar char="•"/>
            </a:pPr>
            <a:r>
              <a:rPr lang="fr-CA" sz="2600" noProof="0" dirty="0" smtClean="0"/>
              <a:t>Soutien transfusionnel</a:t>
            </a:r>
          </a:p>
          <a:p>
            <a:pPr marL="640080">
              <a:spcBef>
                <a:spcPts val="456"/>
              </a:spcBef>
              <a:buClr>
                <a:schemeClr val="accent2"/>
              </a:buClr>
              <a:buFont typeface="Arial"/>
              <a:buChar char="•"/>
            </a:pPr>
            <a:r>
              <a:rPr lang="fr-CA" sz="2400" noProof="0" dirty="0" smtClean="0"/>
              <a:t>Culots globulaires ou plaquettes</a:t>
            </a:r>
          </a:p>
          <a:p>
            <a:pPr marL="640080">
              <a:spcBef>
                <a:spcPts val="456"/>
              </a:spcBef>
              <a:buClr>
                <a:schemeClr val="accent2"/>
              </a:buClr>
              <a:buFont typeface="Arial"/>
              <a:buChar char="•"/>
            </a:pPr>
            <a:r>
              <a:rPr lang="fr-CA" sz="2400" dirty="0" smtClean="0"/>
              <a:t>CMV-négatif</a:t>
            </a:r>
            <a:endParaRPr lang="fr-CA" sz="2400" noProof="0" dirty="0" smtClean="0"/>
          </a:p>
          <a:p>
            <a:pPr marL="640080">
              <a:spcBef>
                <a:spcPts val="456"/>
              </a:spcBef>
              <a:buClr>
                <a:schemeClr val="accent2"/>
              </a:buClr>
              <a:buFont typeface="Arial"/>
              <a:buChar char="•"/>
            </a:pPr>
            <a:r>
              <a:rPr lang="fr-CA" sz="2400" noProof="0" dirty="0" smtClean="0"/>
              <a:t>Soins infirmiers : </a:t>
            </a:r>
          </a:p>
          <a:p>
            <a:pPr marL="1005840">
              <a:spcBef>
                <a:spcPts val="408"/>
              </a:spcBef>
              <a:buClr>
                <a:schemeClr val="accent3"/>
              </a:buClr>
              <a:buFont typeface="Arial"/>
              <a:buChar char="•"/>
            </a:pPr>
            <a:r>
              <a:rPr lang="fr-CA" sz="2100" noProof="0" dirty="0" smtClean="0"/>
              <a:t>Reconnaître les symptômes d'anémie, surveiller la FSC, surveiller la surcharge liquidienne et suggérer un diurétique</a:t>
            </a:r>
          </a:p>
          <a:p>
            <a:pPr marL="1005840">
              <a:spcBef>
                <a:spcPts val="408"/>
              </a:spcBef>
              <a:buClr>
                <a:schemeClr val="accent3"/>
              </a:buClr>
              <a:buFont typeface="Arial"/>
              <a:buChar char="•"/>
            </a:pPr>
            <a:r>
              <a:rPr lang="fr-CA" sz="2100" noProof="0" dirty="0" smtClean="0"/>
              <a:t>Évaluer la réponse aux transfusions de plaquettes (réfractaire aux plaquettes) et de culots </a:t>
            </a:r>
            <a:r>
              <a:rPr lang="fr-CA" sz="2100" dirty="0" smtClean="0"/>
              <a:t>globulaires </a:t>
            </a:r>
            <a:r>
              <a:rPr lang="fr-CA" sz="2100" noProof="0" dirty="0" smtClean="0"/>
              <a:t>(Hb) </a:t>
            </a:r>
          </a:p>
          <a:p>
            <a:pPr marL="1005840">
              <a:spcBef>
                <a:spcPts val="408"/>
              </a:spcBef>
              <a:buClr>
                <a:schemeClr val="accent3"/>
              </a:buClr>
              <a:buFont typeface="Arial"/>
              <a:buChar char="•"/>
            </a:pPr>
            <a:r>
              <a:rPr lang="fr-CA" sz="2100" noProof="0" dirty="0" smtClean="0"/>
              <a:t>Surveiller les effets indésirables des transfusions</a:t>
            </a:r>
          </a:p>
          <a:p>
            <a:r>
              <a:rPr lang="fr-CA" sz="2600" noProof="0" dirty="0" smtClean="0"/>
              <a:t>Surcharge ferrique</a:t>
            </a:r>
          </a:p>
        </p:txBody>
      </p:sp>
      <p:sp>
        <p:nvSpPr>
          <p:cNvPr id="4" name="TextBox 3"/>
          <p:cNvSpPr txBox="1"/>
          <p:nvPr>
            <p:custDataLst>
              <p:tags r:id="rId3"/>
            </p:custDataLst>
          </p:nvPr>
        </p:nvSpPr>
        <p:spPr>
          <a:xfrm>
            <a:off x="6705600" y="6400800"/>
            <a:ext cx="1676400" cy="261610"/>
          </a:xfrm>
          <a:prstGeom prst="rect">
            <a:avLst/>
          </a:prstGeom>
          <a:noFill/>
        </p:spPr>
        <p:txBody>
          <a:bodyPr wrap="square" rtlCol="0">
            <a:spAutoFit/>
          </a:bodyPr>
          <a:lstStyle/>
          <a:p>
            <a:r>
              <a:rPr lang="en-US" sz="1100" dirty="0" smtClean="0"/>
              <a:t>Mdsclearpath.org</a:t>
            </a:r>
            <a:endParaRPr lang="en-US" sz="1100" dirty="0"/>
          </a:p>
        </p:txBody>
      </p:sp>
    </p:spTree>
    <p:extLst>
      <p:ext uri="{BB962C8B-B14F-4D97-AF65-F5344CB8AC3E}">
        <p14:creationId xmlns:p14="http://schemas.microsoft.com/office/powerpoint/2010/main" val="1820506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4000" dirty="0" smtClean="0"/>
              <a:t>Gestion de la surcharge ferrique</a:t>
            </a:r>
            <a:endParaRPr lang="fr-CA" sz="4000" noProof="0" dirty="0"/>
          </a:p>
        </p:txBody>
      </p:sp>
      <p:sp>
        <p:nvSpPr>
          <p:cNvPr id="3" name="Content Placeholder 2"/>
          <p:cNvSpPr>
            <a:spLocks noGrp="1"/>
          </p:cNvSpPr>
          <p:nvPr>
            <p:ph idx="1"/>
            <p:custDataLst>
              <p:tags r:id="rId2"/>
            </p:custDataLst>
          </p:nvPr>
        </p:nvSpPr>
        <p:spPr/>
        <p:txBody>
          <a:bodyPr>
            <a:normAutofit lnSpcReduction="10000"/>
          </a:bodyPr>
          <a:lstStyle/>
          <a:p>
            <a:pPr marL="347472">
              <a:spcBef>
                <a:spcPts val="504"/>
              </a:spcBef>
              <a:buClr>
                <a:srgbClr val="F5C201"/>
              </a:buClr>
              <a:buFont typeface="Arial"/>
              <a:buChar char="•"/>
            </a:pPr>
            <a:r>
              <a:rPr lang="fr-CA" sz="2300" noProof="0" dirty="0" smtClean="0">
                <a:solidFill>
                  <a:srgbClr val="000000"/>
                </a:solidFill>
              </a:rPr>
              <a:t>Traitement par chélation du fer</a:t>
            </a:r>
            <a:endParaRPr lang="fr-CA" sz="2300" noProof="0" dirty="0" smtClean="0"/>
          </a:p>
          <a:p>
            <a:pPr marL="640080">
              <a:spcBef>
                <a:spcPts val="456"/>
              </a:spcBef>
              <a:buClr>
                <a:srgbClr val="526DB0"/>
              </a:buClr>
              <a:buFont typeface="Arial"/>
              <a:buChar char="•"/>
            </a:pPr>
            <a:r>
              <a:rPr lang="fr-CA" sz="2100" noProof="0" dirty="0" smtClean="0">
                <a:solidFill>
                  <a:srgbClr val="000000"/>
                </a:solidFill>
              </a:rPr>
              <a:t>Dose SC</a:t>
            </a:r>
            <a:r>
              <a:rPr lang="fr-CA" sz="2100" dirty="0" smtClean="0">
                <a:solidFill>
                  <a:srgbClr val="000000"/>
                </a:solidFill>
              </a:rPr>
              <a:t> quotidienne de </a:t>
            </a:r>
            <a:r>
              <a:rPr lang="fr-CA" sz="2100" noProof="0" dirty="0" smtClean="0">
                <a:solidFill>
                  <a:srgbClr val="000000"/>
                </a:solidFill>
              </a:rPr>
              <a:t>1 000 - 2 000 </a:t>
            </a:r>
            <a:r>
              <a:rPr lang="fr-CA" sz="2100" dirty="0" smtClean="0">
                <a:solidFill>
                  <a:srgbClr val="000000"/>
                </a:solidFill>
              </a:rPr>
              <a:t>mg de</a:t>
            </a:r>
            <a:r>
              <a:rPr lang="fr-CA" sz="2100" dirty="0" smtClean="0"/>
              <a:t> </a:t>
            </a:r>
            <a:r>
              <a:rPr lang="fr-CA" sz="2100" dirty="0" smtClean="0">
                <a:solidFill>
                  <a:srgbClr val="000000"/>
                </a:solidFill>
              </a:rPr>
              <a:t>déféroxamine (</a:t>
            </a:r>
            <a:r>
              <a:rPr lang="fr-CA" sz="2100" noProof="0" dirty="0" smtClean="0">
                <a:solidFill>
                  <a:srgbClr val="000000"/>
                </a:solidFill>
              </a:rPr>
              <a:t>20-40 mg/kg/jour) devrait être administrée en 8 à 24 heures, à l’aide d’une petite pompe à perfusion portable capable de fournir des mini-</a:t>
            </a:r>
            <a:r>
              <a:rPr lang="fr-CA" sz="2100" dirty="0" smtClean="0">
                <a:solidFill>
                  <a:srgbClr val="000000"/>
                </a:solidFill>
              </a:rPr>
              <a:t>perf</a:t>
            </a:r>
            <a:r>
              <a:rPr lang="fr-CA" sz="2100" noProof="0" dirty="0" smtClean="0">
                <a:solidFill>
                  <a:srgbClr val="000000"/>
                </a:solidFill>
              </a:rPr>
              <a:t>usions en continu</a:t>
            </a:r>
            <a:r>
              <a:rPr lang="fr-CA" sz="2400" noProof="0" dirty="0" smtClean="0">
                <a:solidFill>
                  <a:srgbClr val="000000"/>
                </a:solidFill>
              </a:rPr>
              <a:t>.</a:t>
            </a:r>
            <a:r>
              <a:rPr lang="fr-CA" sz="2000" noProof="0" dirty="0" smtClean="0"/>
              <a:t>  </a:t>
            </a:r>
          </a:p>
          <a:p>
            <a:pPr marL="1005840">
              <a:spcBef>
                <a:spcPts val="408"/>
              </a:spcBef>
              <a:buClr>
                <a:srgbClr val="989AAC"/>
              </a:buClr>
              <a:buFont typeface="Arial"/>
              <a:buChar char="•"/>
            </a:pPr>
            <a:r>
              <a:rPr lang="fr-CA" sz="1800" noProof="0" dirty="0" smtClean="0">
                <a:solidFill>
                  <a:srgbClr val="000000"/>
                </a:solidFill>
              </a:rPr>
              <a:t>EI : réactions allergiques, oculaires et ototoxicité, dysfonction cardiaque</a:t>
            </a:r>
            <a:endParaRPr lang="fr-CA" sz="1800" noProof="0" dirty="0" smtClean="0"/>
          </a:p>
          <a:p>
            <a:pPr marL="1005840">
              <a:spcBef>
                <a:spcPts val="408"/>
              </a:spcBef>
              <a:buClr>
                <a:srgbClr val="989AAC"/>
              </a:buClr>
              <a:buFont typeface="Arial"/>
              <a:buChar char="•"/>
            </a:pPr>
            <a:r>
              <a:rPr lang="fr-CA" sz="1800" noProof="0" dirty="0" smtClean="0">
                <a:solidFill>
                  <a:srgbClr val="000000"/>
                </a:solidFill>
              </a:rPr>
              <a:t>Examen auditif </a:t>
            </a:r>
            <a:r>
              <a:rPr lang="fr-CA" sz="1800" dirty="0" smtClean="0">
                <a:solidFill>
                  <a:srgbClr val="000000"/>
                </a:solidFill>
              </a:rPr>
              <a:t>et oculaire </a:t>
            </a:r>
            <a:r>
              <a:rPr lang="fr-CA" sz="1800" noProof="0" dirty="0" smtClean="0">
                <a:solidFill>
                  <a:srgbClr val="000000"/>
                </a:solidFill>
              </a:rPr>
              <a:t>préthérapeutique</a:t>
            </a:r>
            <a:endParaRPr lang="fr-CA" sz="1800" noProof="0" dirty="0" smtClean="0"/>
          </a:p>
          <a:p>
            <a:pPr marL="640080">
              <a:spcBef>
                <a:spcPts val="456"/>
              </a:spcBef>
              <a:buClr>
                <a:srgbClr val="526DB0"/>
              </a:buClr>
              <a:buFont typeface="Arial"/>
              <a:buChar char="•"/>
            </a:pPr>
            <a:r>
              <a:rPr lang="fr-CA" sz="2100" noProof="0" dirty="0" smtClean="0">
                <a:solidFill>
                  <a:srgbClr val="000000"/>
                </a:solidFill>
              </a:rPr>
              <a:t>Dose PO </a:t>
            </a:r>
            <a:r>
              <a:rPr lang="fr-CA" sz="2100" dirty="0" smtClean="0">
                <a:solidFill>
                  <a:srgbClr val="000000"/>
                </a:solidFill>
              </a:rPr>
              <a:t>quotidienne initiale </a:t>
            </a:r>
            <a:r>
              <a:rPr lang="fr-CA" sz="2100" noProof="0" dirty="0" smtClean="0">
                <a:solidFill>
                  <a:srgbClr val="000000"/>
                </a:solidFill>
              </a:rPr>
              <a:t>de 20 </a:t>
            </a:r>
            <a:r>
              <a:rPr lang="fr-CA" sz="2100" dirty="0" smtClean="0">
                <a:solidFill>
                  <a:srgbClr val="000000"/>
                </a:solidFill>
              </a:rPr>
              <a:t>mg/kg de poids corporel de </a:t>
            </a:r>
            <a:r>
              <a:rPr lang="fr-CA" sz="2100" dirty="0">
                <a:solidFill>
                  <a:srgbClr val="000000"/>
                </a:solidFill>
              </a:rPr>
              <a:t>déférasirox,</a:t>
            </a:r>
            <a:r>
              <a:rPr lang="fr-CA" sz="2100" dirty="0"/>
              <a:t> </a:t>
            </a:r>
            <a:r>
              <a:rPr lang="fr-CA" sz="2100" noProof="0" dirty="0" smtClean="0">
                <a:solidFill>
                  <a:srgbClr val="000000"/>
                </a:solidFill>
              </a:rPr>
              <a:t>à jeun, 30 minutes avant les repas</a:t>
            </a:r>
            <a:r>
              <a:rPr lang="fr-CA" sz="2000" noProof="0" dirty="0" smtClean="0"/>
              <a:t>  </a:t>
            </a:r>
          </a:p>
          <a:p>
            <a:pPr marL="1005840">
              <a:spcBef>
                <a:spcPts val="408"/>
              </a:spcBef>
              <a:buClr>
                <a:srgbClr val="989AAC"/>
              </a:buClr>
              <a:buFont typeface="Arial"/>
              <a:buChar char="•"/>
            </a:pPr>
            <a:r>
              <a:rPr lang="fr-CA" sz="1800" dirty="0" smtClean="0">
                <a:solidFill>
                  <a:srgbClr val="000000"/>
                </a:solidFill>
              </a:rPr>
              <a:t>EI</a:t>
            </a:r>
            <a:r>
              <a:rPr lang="fr-CA" sz="1800" noProof="0" dirty="0" smtClean="0">
                <a:solidFill>
                  <a:srgbClr val="000000"/>
                </a:solidFill>
              </a:rPr>
              <a:t> : hémorragie digestive, </a:t>
            </a:r>
            <a:r>
              <a:rPr lang="fr-CA" sz="1800" dirty="0" smtClean="0">
                <a:solidFill>
                  <a:srgbClr val="000000"/>
                </a:solidFill>
              </a:rPr>
              <a:t>insuffisance hépatique/rénale</a:t>
            </a:r>
            <a:r>
              <a:rPr lang="fr-CA" sz="1800" noProof="0" dirty="0" smtClean="0">
                <a:solidFill>
                  <a:srgbClr val="000000"/>
                </a:solidFill>
              </a:rPr>
              <a:t>,</a:t>
            </a:r>
            <a:r>
              <a:rPr lang="fr-CA" sz="1800" noProof="0" dirty="0" smtClean="0"/>
              <a:t> </a:t>
            </a:r>
            <a:r>
              <a:rPr lang="fr-CA" sz="1800" noProof="0" dirty="0" smtClean="0">
                <a:solidFill>
                  <a:srgbClr val="000000"/>
                </a:solidFill>
              </a:rPr>
              <a:t>cytopénies, diarrhée, nausées et vomissements,</a:t>
            </a:r>
            <a:r>
              <a:rPr lang="fr-CA" sz="1800" noProof="0" dirty="0" smtClean="0"/>
              <a:t> </a:t>
            </a:r>
            <a:r>
              <a:rPr lang="fr-CA" sz="1800" noProof="0" dirty="0" smtClean="0">
                <a:solidFill>
                  <a:srgbClr val="000000"/>
                </a:solidFill>
              </a:rPr>
              <a:t>douleurs abdominales</a:t>
            </a:r>
            <a:endParaRPr lang="fr-CA" sz="1800" noProof="0" dirty="0" smtClean="0"/>
          </a:p>
          <a:p>
            <a:pPr marL="640080">
              <a:spcBef>
                <a:spcPts val="456"/>
              </a:spcBef>
              <a:buClr>
                <a:srgbClr val="526DB0"/>
              </a:buClr>
              <a:buFont typeface="Arial"/>
              <a:buChar char="•"/>
            </a:pPr>
            <a:r>
              <a:rPr lang="fr-CA" sz="2100" noProof="0" dirty="0" smtClean="0">
                <a:solidFill>
                  <a:srgbClr val="000000"/>
                </a:solidFill>
              </a:rPr>
              <a:t>Défériprone</a:t>
            </a:r>
            <a:r>
              <a:rPr lang="fr-CA" sz="2000" noProof="0" dirty="0" smtClean="0"/>
              <a:t> </a:t>
            </a:r>
          </a:p>
          <a:p>
            <a:pPr marL="1005840">
              <a:spcBef>
                <a:spcPts val="408"/>
              </a:spcBef>
              <a:buClr>
                <a:srgbClr val="989AAC"/>
              </a:buClr>
              <a:buFont typeface="Arial"/>
              <a:buChar char="•"/>
            </a:pPr>
            <a:r>
              <a:rPr lang="fr-CA" sz="1800" noProof="0" dirty="0" smtClean="0">
                <a:solidFill>
                  <a:srgbClr val="000000"/>
                </a:solidFill>
              </a:rPr>
              <a:t>EI : agranulocytose</a:t>
            </a:r>
            <a:endParaRPr lang="fr-CA" sz="1800" noProof="0" dirty="0" smtClean="0"/>
          </a:p>
          <a:p>
            <a:pPr marL="1005840">
              <a:spcBef>
                <a:spcPts val="408"/>
              </a:spcBef>
              <a:buClr>
                <a:srgbClr val="989AAC"/>
              </a:buClr>
              <a:buFont typeface="Arial"/>
              <a:buChar char="•"/>
            </a:pPr>
            <a:r>
              <a:rPr lang="fr-CA" sz="1800" noProof="0" dirty="0" smtClean="0">
                <a:solidFill>
                  <a:srgbClr val="000000"/>
                </a:solidFill>
              </a:rPr>
              <a:t>Vérifier la NAN, cesser si NAN &lt; 1,5</a:t>
            </a:r>
            <a:endParaRPr lang="fr-CA" sz="1800" noProof="0" dirty="0" smtClean="0"/>
          </a:p>
          <a:p>
            <a:endParaRPr lang="fr-CA" noProof="0" dirty="0"/>
          </a:p>
        </p:txBody>
      </p:sp>
    </p:spTree>
    <p:extLst>
      <p:ext uri="{BB962C8B-B14F-4D97-AF65-F5344CB8AC3E}">
        <p14:creationId xmlns:p14="http://schemas.microsoft.com/office/powerpoint/2010/main" val="195240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7848600" cy="1143000"/>
          </a:xfrm>
        </p:spPr>
        <p:txBody>
          <a:bodyPr/>
          <a:lstStyle/>
          <a:p>
            <a:r>
              <a:rPr lang="fr-CA" sz="3200" noProof="0" dirty="0" smtClean="0"/>
              <a:t>Impact des SMD sur les  patients et leurs proches</a:t>
            </a:r>
            <a:endParaRPr lang="fr-CA" sz="3200"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noProof="0" dirty="0" smtClean="0"/>
              <a:t>La qualité de vie est complexe et déterminée au cas par cas chez les patients atteints de SMD</a:t>
            </a:r>
          </a:p>
          <a:p>
            <a:pPr marL="640080">
              <a:spcBef>
                <a:spcPts val="480"/>
              </a:spcBef>
              <a:buClr>
                <a:schemeClr val="accent2"/>
              </a:buClr>
              <a:buFont typeface="Arial"/>
              <a:buChar char="•"/>
            </a:pPr>
            <a:r>
              <a:rPr lang="fr-CA" sz="2000" noProof="0" dirty="0" smtClean="0"/>
              <a:t>Inclut les dimensions physique, sociale, émotionnelle, pratique et spirituelle</a:t>
            </a:r>
            <a:endParaRPr lang="fr-CA" noProof="0" dirty="0" smtClean="0"/>
          </a:p>
          <a:p>
            <a:pPr marL="347472">
              <a:spcBef>
                <a:spcPts val="528"/>
              </a:spcBef>
              <a:buFont typeface="Arial"/>
              <a:buChar char="•"/>
            </a:pPr>
            <a:r>
              <a:rPr lang="fr-CA" noProof="0" dirty="0" smtClean="0"/>
              <a:t>Vieillissement, comorbidités, fatigue et trajectoire incertaine de la maladie affectent la qualité de vie des patients</a:t>
            </a:r>
          </a:p>
          <a:p>
            <a:r>
              <a:rPr lang="fr-CA" noProof="0" dirty="0" smtClean="0"/>
              <a:t>Les infirmières en oncologie sont bien placées pour vérifier l'impact de la maladie et du traitement sur les patients et sur leur qualité de vie par une évaluation systématique, des interventions et demandes de consultation </a:t>
            </a:r>
            <a:r>
              <a:rPr lang="fr-CA" dirty="0" smtClean="0"/>
              <a:t>appropriées et </a:t>
            </a:r>
            <a:r>
              <a:rPr lang="fr-CA" noProof="0" dirty="0" smtClean="0"/>
              <a:t>un soutien continu</a:t>
            </a:r>
            <a:endParaRPr lang="fr-CA" noProof="0" dirty="0"/>
          </a:p>
        </p:txBody>
      </p:sp>
      <p:sp>
        <p:nvSpPr>
          <p:cNvPr id="4" name="TextBox 3"/>
          <p:cNvSpPr txBox="1"/>
          <p:nvPr>
            <p:custDataLst>
              <p:tags r:id="rId3"/>
            </p:custDataLst>
          </p:nvPr>
        </p:nvSpPr>
        <p:spPr>
          <a:xfrm>
            <a:off x="228600" y="6400800"/>
            <a:ext cx="4114800" cy="261610"/>
          </a:xfrm>
          <a:prstGeom prst="rect">
            <a:avLst/>
          </a:prstGeom>
          <a:noFill/>
        </p:spPr>
        <p:txBody>
          <a:bodyPr wrap="square" rtlCol="0">
            <a:spAutoFit/>
          </a:bodyPr>
          <a:lstStyle/>
          <a:p>
            <a:r>
              <a:rPr lang="en-US" sz="1050" dirty="0"/>
              <a:t>Thomas, </a:t>
            </a:r>
            <a:r>
              <a:rPr lang="en-US" sz="1050" dirty="0" smtClean="0"/>
              <a:t>Crisp et Campbell,2012</a:t>
            </a:r>
            <a:endParaRPr lang="en-US" sz="1050" dirty="0"/>
          </a:p>
        </p:txBody>
      </p:sp>
    </p:spTree>
    <p:extLst>
      <p:ext uri="{BB962C8B-B14F-4D97-AF65-F5344CB8AC3E}">
        <p14:creationId xmlns:p14="http://schemas.microsoft.com/office/powerpoint/2010/main" val="3643265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Anémie aplasique</a:t>
            </a:r>
            <a:endParaRPr lang="fr-CA" noProof="0" dirty="0"/>
          </a:p>
        </p:txBody>
      </p:sp>
      <p:sp>
        <p:nvSpPr>
          <p:cNvPr id="3" name="Content Placeholder 2"/>
          <p:cNvSpPr>
            <a:spLocks noGrp="1"/>
          </p:cNvSpPr>
          <p:nvPr>
            <p:ph idx="1"/>
            <p:custDataLst>
              <p:tags r:id="rId2"/>
            </p:custDataLst>
          </p:nvPr>
        </p:nvSpPr>
        <p:spPr>
          <a:xfrm>
            <a:off x="457200" y="1295400"/>
            <a:ext cx="7620000" cy="5105400"/>
          </a:xfrm>
        </p:spPr>
        <p:txBody>
          <a:bodyPr>
            <a:normAutofit fontScale="92500"/>
          </a:bodyPr>
          <a:lstStyle/>
          <a:p>
            <a:pPr marL="347472">
              <a:spcBef>
                <a:spcPts val="528"/>
              </a:spcBef>
              <a:buFont typeface="Arial"/>
              <a:buChar char="•"/>
            </a:pPr>
            <a:r>
              <a:rPr lang="fr-CA" noProof="0" dirty="0" smtClean="0"/>
              <a:t>Pancytopénie (baisse des numérations sanguines) par suite de l’hypoplasie de la moelle osseuse</a:t>
            </a:r>
          </a:p>
          <a:p>
            <a:pPr marL="347472">
              <a:spcBef>
                <a:spcPts val="528"/>
              </a:spcBef>
              <a:buFont typeface="Arial"/>
              <a:buChar char="•"/>
            </a:pPr>
            <a:r>
              <a:rPr lang="fr-CA" noProof="0" dirty="0" smtClean="0"/>
              <a:t>Peut être héréditaire ou acquise; acquise dans la majorité des cas</a:t>
            </a:r>
          </a:p>
          <a:p>
            <a:endParaRPr lang="fr-CA" noProof="0" dirty="0" smtClean="0"/>
          </a:p>
          <a:p>
            <a:endParaRPr lang="fr-CA" noProof="0" dirty="0" smtClean="0"/>
          </a:p>
          <a:p>
            <a:endParaRPr lang="fr-CA" noProof="0" dirty="0" smtClean="0"/>
          </a:p>
          <a:p>
            <a:endParaRPr lang="fr-CA" noProof="0" dirty="0" smtClean="0"/>
          </a:p>
          <a:p>
            <a:endParaRPr lang="fr-CA" noProof="0" dirty="0" smtClean="0"/>
          </a:p>
          <a:p>
            <a:endParaRPr lang="fr-CA" noProof="0" dirty="0" smtClean="0"/>
          </a:p>
          <a:p>
            <a:endParaRPr lang="fr-CA" noProof="0" dirty="0" smtClean="0"/>
          </a:p>
          <a:p>
            <a:r>
              <a:rPr lang="fr-CA" noProof="0" dirty="0" smtClean="0"/>
              <a:t>Réduction du nombre de cellules souches hématopoïétiques et réaction immunitaire ou anomalie des cellules souches restantes les rendant incapables de se diviser ou de se différencier adéquatement pour peupler la moelle osseuse</a:t>
            </a:r>
          </a:p>
        </p:txBody>
      </p:sp>
      <p:pic>
        <p:nvPicPr>
          <p:cNvPr id="1026" name="Picture 2"/>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362199" y="2362200"/>
            <a:ext cx="3476625" cy="236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custDataLst>
              <p:tags r:id="rId4"/>
            </p:custDataLst>
          </p:nvPr>
        </p:nvSpPr>
        <p:spPr>
          <a:xfrm>
            <a:off x="152400" y="6629400"/>
            <a:ext cx="3505200" cy="215444"/>
          </a:xfrm>
          <a:prstGeom prst="rect">
            <a:avLst/>
          </a:prstGeom>
          <a:noFill/>
        </p:spPr>
        <p:txBody>
          <a:bodyPr wrap="square" rtlCol="0">
            <a:spAutoFit/>
          </a:bodyPr>
          <a:lstStyle/>
          <a:p>
            <a:r>
              <a:rPr lang="en-US" sz="800" dirty="0" smtClean="0"/>
              <a:t>Image: Medical-dictionary.thefreedictionary.com; Hoffbrand &amp; Moss, 2016</a:t>
            </a:r>
            <a:endParaRPr lang="en-US" sz="800" dirty="0"/>
          </a:p>
        </p:txBody>
      </p:sp>
    </p:spTree>
    <p:extLst>
      <p:ext uri="{BB962C8B-B14F-4D97-AF65-F5344CB8AC3E}">
        <p14:creationId xmlns:p14="http://schemas.microsoft.com/office/powerpoint/2010/main" val="214704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Prévalence et étiologie</a:t>
            </a:r>
            <a:endParaRPr lang="fr-CA"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dirty="0" smtClean="0"/>
              <a:t>Affecte principalement les enfants (chez </a:t>
            </a:r>
            <a:r>
              <a:rPr lang="fr-CA" noProof="0" dirty="0" smtClean="0"/>
              <a:t>les enfants, la majorité des cas sont héréditaires), les adultes </a:t>
            </a:r>
            <a:r>
              <a:rPr lang="fr-CA" dirty="0"/>
              <a:t>jeunes ou </a:t>
            </a:r>
            <a:r>
              <a:rPr lang="fr-CA" noProof="0" dirty="0" smtClean="0"/>
              <a:t>les adultes de plus de 60 ans</a:t>
            </a:r>
          </a:p>
          <a:p>
            <a:pPr marL="347472">
              <a:spcBef>
                <a:spcPts val="528"/>
              </a:spcBef>
              <a:buFont typeface="Arial"/>
              <a:buChar char="•"/>
            </a:pPr>
            <a:r>
              <a:rPr lang="fr-CA" noProof="0" dirty="0" smtClean="0"/>
              <a:t>Plus fréquente chez les personnes d'origine asiatique</a:t>
            </a:r>
          </a:p>
          <a:p>
            <a:pPr marL="347472">
              <a:spcBef>
                <a:spcPts val="528"/>
              </a:spcBef>
              <a:buFont typeface="Arial"/>
              <a:buChar char="•"/>
            </a:pPr>
            <a:r>
              <a:rPr lang="fr-CA" noProof="0" dirty="0" smtClean="0"/>
              <a:t>2-12 nouveaux cas/million par année</a:t>
            </a:r>
          </a:p>
          <a:p>
            <a:pPr marL="118872" indent="0">
              <a:spcBef>
                <a:spcPts val="528"/>
              </a:spcBef>
              <a:buNone/>
            </a:pPr>
            <a:endParaRPr lang="fr-CA" noProof="0" dirty="0" smtClean="0"/>
          </a:p>
          <a:p>
            <a:pPr marL="118872" indent="0">
              <a:spcBef>
                <a:spcPts val="528"/>
              </a:spcBef>
              <a:buNone/>
            </a:pPr>
            <a:r>
              <a:rPr lang="fr-CA" noProof="0" dirty="0" smtClean="0"/>
              <a:t>Étiologie : </a:t>
            </a:r>
          </a:p>
          <a:p>
            <a:pPr marL="347472">
              <a:spcBef>
                <a:spcPts val="528"/>
              </a:spcBef>
              <a:buFont typeface="Arial"/>
              <a:buChar char="•"/>
            </a:pPr>
            <a:r>
              <a:rPr lang="fr-CA" noProof="0" dirty="0" smtClean="0"/>
              <a:t>Héréditaire ou acquise</a:t>
            </a:r>
          </a:p>
          <a:p>
            <a:pPr marL="347472">
              <a:spcBef>
                <a:spcPts val="528"/>
              </a:spcBef>
              <a:buFont typeface="Arial"/>
              <a:buChar char="•"/>
            </a:pPr>
            <a:r>
              <a:rPr lang="fr-CA" dirty="0" smtClean="0"/>
              <a:t>Idiopathique dans la plupart des cas</a:t>
            </a:r>
            <a:endParaRPr lang="fr-CA" noProof="0" dirty="0" smtClean="0"/>
          </a:p>
          <a:p>
            <a:pPr marL="347472">
              <a:spcBef>
                <a:spcPts val="528"/>
              </a:spcBef>
              <a:buFont typeface="Arial"/>
              <a:buChar char="•"/>
            </a:pPr>
            <a:r>
              <a:rPr lang="fr-CA" noProof="0" dirty="0" smtClean="0"/>
              <a:t>Exposition à des substances chimiques, à des drogues, à des virus, à de la radiation, maladies auto-immunes</a:t>
            </a:r>
          </a:p>
          <a:p>
            <a:endParaRPr lang="fr-CA" noProof="0" dirty="0"/>
          </a:p>
        </p:txBody>
      </p:sp>
      <p:sp>
        <p:nvSpPr>
          <p:cNvPr id="4" name="TextBox 3"/>
          <p:cNvSpPr txBox="1"/>
          <p:nvPr>
            <p:custDataLst>
              <p:tags r:id="rId3"/>
            </p:custDataLst>
          </p:nvPr>
        </p:nvSpPr>
        <p:spPr>
          <a:xfrm>
            <a:off x="304800" y="6477000"/>
            <a:ext cx="2667000" cy="230832"/>
          </a:xfrm>
          <a:prstGeom prst="rect">
            <a:avLst/>
          </a:prstGeom>
          <a:noFill/>
        </p:spPr>
        <p:txBody>
          <a:bodyPr wrap="square" rtlCol="0">
            <a:spAutoFit/>
          </a:bodyPr>
          <a:lstStyle/>
          <a:p>
            <a:r>
              <a:rPr lang="en-US" sz="900" dirty="0" smtClean="0"/>
              <a:t>Incekol et Ghadimi, 2015; Hoffbrand et Moss, 2016</a:t>
            </a:r>
            <a:endParaRPr lang="en-US" sz="900" dirty="0"/>
          </a:p>
        </p:txBody>
      </p:sp>
    </p:spTree>
    <p:extLst>
      <p:ext uri="{BB962C8B-B14F-4D97-AF65-F5344CB8AC3E}">
        <p14:creationId xmlns:p14="http://schemas.microsoft.com/office/powerpoint/2010/main" val="2928528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Caractéristiques cliniques</a:t>
            </a:r>
            <a:endParaRPr lang="fr-CA"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noProof="0" dirty="0" smtClean="0"/>
              <a:t>Signes et symptômes de pancytopénie</a:t>
            </a:r>
          </a:p>
          <a:p>
            <a:pPr marL="347472">
              <a:spcBef>
                <a:spcPts val="528"/>
              </a:spcBef>
              <a:buFont typeface="Arial"/>
              <a:buChar char="•"/>
            </a:pPr>
            <a:endParaRPr lang="fr-CA" noProof="0" dirty="0" smtClean="0"/>
          </a:p>
          <a:p>
            <a:pPr marL="347472">
              <a:spcBef>
                <a:spcPts val="528"/>
              </a:spcBef>
              <a:buFont typeface="Arial"/>
              <a:buChar char="•"/>
            </a:pPr>
            <a:r>
              <a:rPr lang="fr-CA" noProof="0" dirty="0" smtClean="0"/>
              <a:t>Symptômes les plus fréquents : </a:t>
            </a:r>
          </a:p>
          <a:p>
            <a:pPr marL="640080">
              <a:spcBef>
                <a:spcPts val="480"/>
              </a:spcBef>
              <a:buClr>
                <a:schemeClr val="accent2"/>
              </a:buClr>
              <a:buFont typeface="Arial"/>
              <a:buChar char="•"/>
            </a:pPr>
            <a:r>
              <a:rPr lang="fr-CA" sz="2000" noProof="0" dirty="0" smtClean="0"/>
              <a:t>Ecchymoses</a:t>
            </a:r>
            <a:endParaRPr lang="fr-CA" noProof="0" dirty="0" smtClean="0"/>
          </a:p>
          <a:p>
            <a:pPr marL="640080">
              <a:spcBef>
                <a:spcPts val="480"/>
              </a:spcBef>
              <a:buClr>
                <a:schemeClr val="accent2"/>
              </a:buClr>
              <a:buFont typeface="Arial"/>
              <a:buChar char="•"/>
            </a:pPr>
            <a:r>
              <a:rPr lang="fr-CA" sz="2000" noProof="0" dirty="0" smtClean="0"/>
              <a:t>Saignements des gencives</a:t>
            </a:r>
            <a:endParaRPr lang="fr-CA" noProof="0" dirty="0" smtClean="0"/>
          </a:p>
          <a:p>
            <a:pPr marL="640080">
              <a:spcBef>
                <a:spcPts val="480"/>
              </a:spcBef>
              <a:buClr>
                <a:schemeClr val="accent2"/>
              </a:buClr>
              <a:buFont typeface="Arial"/>
              <a:buChar char="•"/>
            </a:pPr>
            <a:r>
              <a:rPr lang="fr-CA" sz="2000" noProof="0" dirty="0" smtClean="0"/>
              <a:t>Épistaxis</a:t>
            </a:r>
            <a:endParaRPr lang="fr-CA" noProof="0" dirty="0" smtClean="0"/>
          </a:p>
          <a:p>
            <a:pPr marL="640080">
              <a:spcBef>
                <a:spcPts val="480"/>
              </a:spcBef>
              <a:buClr>
                <a:schemeClr val="accent2"/>
              </a:buClr>
              <a:buFont typeface="Arial"/>
              <a:buChar char="•"/>
            </a:pPr>
            <a:r>
              <a:rPr lang="fr-CA" sz="2000" noProof="0" dirty="0" smtClean="0"/>
              <a:t>Ménorragie</a:t>
            </a:r>
            <a:r>
              <a:rPr lang="fr-CA" noProof="0" dirty="0" smtClean="0"/>
              <a:t> </a:t>
            </a:r>
          </a:p>
          <a:p>
            <a:pPr marL="640080">
              <a:spcBef>
                <a:spcPts val="480"/>
              </a:spcBef>
              <a:buClr>
                <a:schemeClr val="accent2"/>
              </a:buClr>
              <a:buFont typeface="Arial"/>
              <a:buChar char="•"/>
            </a:pPr>
            <a:r>
              <a:rPr lang="fr-CA" sz="2000" noProof="0" dirty="0" smtClean="0"/>
              <a:t>Symptômes d'anémie (pâleur, céphalées, palpitations,</a:t>
            </a:r>
            <a:r>
              <a:rPr lang="fr-CA" noProof="0" dirty="0" smtClean="0"/>
              <a:t> </a:t>
            </a:r>
            <a:r>
              <a:rPr lang="fr-CA" sz="2000" noProof="0" dirty="0" smtClean="0"/>
              <a:t>essoufflement, dyspnée, fatigue, enflure des pieds)</a:t>
            </a:r>
          </a:p>
          <a:p>
            <a:pPr marL="640080">
              <a:spcBef>
                <a:spcPts val="480"/>
              </a:spcBef>
              <a:buClr>
                <a:schemeClr val="accent2"/>
              </a:buClr>
              <a:buFont typeface="Arial"/>
              <a:buChar char="•"/>
            </a:pPr>
            <a:endParaRPr lang="fr-CA" noProof="0" dirty="0" smtClean="0"/>
          </a:p>
          <a:p>
            <a:pPr marL="347472">
              <a:spcBef>
                <a:spcPts val="528"/>
              </a:spcBef>
              <a:buFont typeface="Arial"/>
              <a:buChar char="•"/>
            </a:pPr>
            <a:r>
              <a:rPr lang="fr-CA" noProof="0" dirty="0" smtClean="0"/>
              <a:t>Les infections sont fréquentes et souvent gravissimes</a:t>
            </a:r>
          </a:p>
          <a:p>
            <a:pPr lvl="1"/>
            <a:endParaRPr lang="fr-CA" noProof="0" dirty="0" smtClean="0"/>
          </a:p>
          <a:p>
            <a:pPr lvl="1"/>
            <a:endParaRPr lang="fr-CA" noProof="0" dirty="0" smtClean="0"/>
          </a:p>
        </p:txBody>
      </p:sp>
      <p:sp>
        <p:nvSpPr>
          <p:cNvPr id="5" name="TextBox 4"/>
          <p:cNvSpPr txBox="1"/>
          <p:nvPr>
            <p:custDataLst>
              <p:tags r:id="rId3"/>
            </p:custDataLst>
          </p:nvPr>
        </p:nvSpPr>
        <p:spPr>
          <a:xfrm>
            <a:off x="533400" y="6324600"/>
            <a:ext cx="4191000" cy="492443"/>
          </a:xfrm>
          <a:prstGeom prst="rect">
            <a:avLst/>
          </a:prstGeom>
          <a:noFill/>
        </p:spPr>
        <p:txBody>
          <a:bodyPr wrap="square" rtlCol="0">
            <a:spAutoFit/>
          </a:bodyPr>
          <a:lstStyle/>
          <a:p>
            <a:r>
              <a:rPr lang="en-US" sz="800" dirty="0"/>
              <a:t>Incekol </a:t>
            </a:r>
            <a:r>
              <a:rPr lang="en-US" sz="800" dirty="0" smtClean="0"/>
              <a:t>et </a:t>
            </a:r>
            <a:r>
              <a:rPr lang="en-US" sz="800" dirty="0"/>
              <a:t>Ghadimi, 2015; Hoffbrand </a:t>
            </a:r>
            <a:r>
              <a:rPr lang="en-US" sz="800" dirty="0" smtClean="0"/>
              <a:t>et Moss</a:t>
            </a:r>
            <a:r>
              <a:rPr lang="en-US" sz="800" dirty="0"/>
              <a:t>, 2016</a:t>
            </a:r>
          </a:p>
          <a:p>
            <a:endParaRPr lang="en-US" dirty="0"/>
          </a:p>
        </p:txBody>
      </p:sp>
    </p:spTree>
    <p:extLst>
      <p:ext uri="{BB962C8B-B14F-4D97-AF65-F5344CB8AC3E}">
        <p14:creationId xmlns:p14="http://schemas.microsoft.com/office/powerpoint/2010/main" val="248530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Diagnostic</a:t>
            </a:r>
            <a:endParaRPr lang="fr-CA" noProof="0" dirty="0"/>
          </a:p>
        </p:txBody>
      </p:sp>
      <p:sp>
        <p:nvSpPr>
          <p:cNvPr id="3" name="Content Placeholder 2"/>
          <p:cNvSpPr>
            <a:spLocks noGrp="1"/>
          </p:cNvSpPr>
          <p:nvPr>
            <p:ph idx="1"/>
            <p:custDataLst>
              <p:tags r:id="rId2"/>
            </p:custDataLst>
          </p:nvPr>
        </p:nvSpPr>
        <p:spPr/>
        <p:txBody>
          <a:bodyPr>
            <a:normAutofit/>
          </a:bodyPr>
          <a:lstStyle/>
          <a:p>
            <a:pPr marL="347472">
              <a:spcBef>
                <a:spcPts val="528"/>
              </a:spcBef>
              <a:buFont typeface="Arial"/>
              <a:buChar char="•"/>
            </a:pPr>
            <a:r>
              <a:rPr lang="fr-CA" sz="2400" dirty="0" smtClean="0"/>
              <a:t>Analyses </a:t>
            </a:r>
            <a:r>
              <a:rPr lang="fr-CA" sz="2400" noProof="0" dirty="0" smtClean="0"/>
              <a:t>sanguines</a:t>
            </a:r>
          </a:p>
          <a:p>
            <a:pPr marL="640080">
              <a:spcBef>
                <a:spcPts val="480"/>
              </a:spcBef>
              <a:buClr>
                <a:schemeClr val="accent2"/>
              </a:buClr>
              <a:buFont typeface="Arial"/>
              <a:buChar char="•"/>
            </a:pPr>
            <a:r>
              <a:rPr lang="fr-CA" sz="2000" noProof="0" dirty="0" smtClean="0"/>
              <a:t>FSC avec différentielle, B</a:t>
            </a:r>
            <a:r>
              <a:rPr lang="fr-CA" sz="2000" baseline="-25000" noProof="0" dirty="0" smtClean="0"/>
              <a:t>12</a:t>
            </a:r>
            <a:r>
              <a:rPr lang="fr-CA" sz="2000" noProof="0" dirty="0" smtClean="0"/>
              <a:t>, acide folique, épreuves de fonction hépatique, LDH, </a:t>
            </a:r>
            <a:r>
              <a:rPr lang="fr-CA" sz="2000" dirty="0" smtClean="0"/>
              <a:t>biochimie</a:t>
            </a:r>
            <a:r>
              <a:rPr lang="fr-CA" sz="2000" noProof="0" dirty="0" smtClean="0"/>
              <a:t>, coagulation </a:t>
            </a:r>
          </a:p>
          <a:p>
            <a:pPr marL="640080">
              <a:spcBef>
                <a:spcPts val="480"/>
              </a:spcBef>
              <a:buClr>
                <a:schemeClr val="accent2"/>
              </a:buClr>
              <a:buFont typeface="Arial"/>
              <a:buChar char="•"/>
            </a:pPr>
            <a:r>
              <a:rPr lang="fr-CA" sz="2000" noProof="0" dirty="0" smtClean="0"/>
              <a:t>Pancytopénie dès </a:t>
            </a:r>
            <a:r>
              <a:rPr lang="fr-CA" sz="2000" dirty="0" smtClean="0"/>
              <a:t>le début</a:t>
            </a:r>
            <a:endParaRPr lang="fr-CA" sz="2000" noProof="0" dirty="0" smtClean="0"/>
          </a:p>
          <a:p>
            <a:pPr marL="347472">
              <a:spcBef>
                <a:spcPts val="528"/>
              </a:spcBef>
              <a:buFont typeface="Arial"/>
              <a:buChar char="•"/>
            </a:pPr>
            <a:r>
              <a:rPr lang="fr-CA" sz="2400" noProof="0" dirty="0" smtClean="0"/>
              <a:t>Ponction </a:t>
            </a:r>
            <a:r>
              <a:rPr lang="fr-CA" sz="2400" dirty="0" smtClean="0"/>
              <a:t>et biopsie de moelle osseuse</a:t>
            </a:r>
            <a:endParaRPr lang="fr-CA" sz="2400" noProof="0" dirty="0" smtClean="0"/>
          </a:p>
          <a:p>
            <a:pPr marL="640080">
              <a:spcBef>
                <a:spcPts val="480"/>
              </a:spcBef>
              <a:buClr>
                <a:schemeClr val="accent2"/>
              </a:buClr>
              <a:buFont typeface="Arial"/>
              <a:buChar char="•"/>
            </a:pPr>
            <a:r>
              <a:rPr lang="fr-CA" sz="2000" noProof="0" dirty="0" smtClean="0"/>
              <a:t>La moelle osseuse est très hypocellulaire, l'espace médullaire est occupé surtout par de cellules adipeuses et le stroma médullaire</a:t>
            </a:r>
          </a:p>
          <a:p>
            <a:pPr marL="347472">
              <a:spcBef>
                <a:spcPts val="528"/>
              </a:spcBef>
              <a:buFont typeface="Arial"/>
              <a:buChar char="•"/>
            </a:pPr>
            <a:r>
              <a:rPr lang="fr-CA" sz="2400" noProof="0" dirty="0" smtClean="0"/>
              <a:t>Cytométrie en flux </a:t>
            </a:r>
          </a:p>
          <a:p>
            <a:pPr marL="640080">
              <a:spcBef>
                <a:spcPts val="480"/>
              </a:spcBef>
              <a:buClr>
                <a:schemeClr val="accent2"/>
              </a:buClr>
              <a:buFont typeface="Arial"/>
              <a:buChar char="•"/>
            </a:pPr>
            <a:r>
              <a:rPr lang="fr-CA" sz="2000" noProof="0" dirty="0" smtClean="0"/>
              <a:t>Afin de détecter d’autres comorbidités</a:t>
            </a:r>
          </a:p>
          <a:p>
            <a:pPr marL="347472">
              <a:spcBef>
                <a:spcPts val="528"/>
              </a:spcBef>
              <a:buFont typeface="Arial"/>
              <a:buChar char="•"/>
            </a:pPr>
            <a:r>
              <a:rPr lang="fr-CA" sz="2400" noProof="0" dirty="0" smtClean="0"/>
              <a:t>Analyses cytogénétiques</a:t>
            </a:r>
            <a:r>
              <a:rPr lang="fr-CA" noProof="0" dirty="0" smtClean="0"/>
              <a:t> </a:t>
            </a:r>
          </a:p>
          <a:p>
            <a:pPr marL="644652" lvl="1">
              <a:spcBef>
                <a:spcPts val="528"/>
              </a:spcBef>
              <a:buFont typeface="Arial"/>
              <a:buChar char="•"/>
            </a:pPr>
            <a:r>
              <a:rPr lang="fr-CA" dirty="0" smtClean="0"/>
              <a:t>Pour écarter</a:t>
            </a:r>
            <a:r>
              <a:rPr lang="fr-CA" sz="2000" noProof="0" dirty="0" smtClean="0"/>
              <a:t> un diagnostic de SMD et des troubles congénitaux</a:t>
            </a:r>
            <a:endParaRPr lang="fr-CA" sz="2000" noProof="0" dirty="0"/>
          </a:p>
        </p:txBody>
      </p:sp>
    </p:spTree>
    <p:extLst>
      <p:ext uri="{BB962C8B-B14F-4D97-AF65-F5344CB8AC3E}">
        <p14:creationId xmlns:p14="http://schemas.microsoft.com/office/powerpoint/2010/main" val="10806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Classification</a:t>
            </a:r>
            <a:endParaRPr lang="fr-CA" noProof="0"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264615055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79667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Traitement</a:t>
            </a:r>
            <a:endParaRPr lang="fr-CA" noProof="0" dirty="0"/>
          </a:p>
        </p:txBody>
      </p:sp>
      <p:sp>
        <p:nvSpPr>
          <p:cNvPr id="3" name="Content Placeholder 2"/>
          <p:cNvSpPr>
            <a:spLocks noGrp="1"/>
          </p:cNvSpPr>
          <p:nvPr>
            <p:ph idx="1"/>
            <p:custDataLst>
              <p:tags r:id="rId2"/>
            </p:custDataLst>
          </p:nvPr>
        </p:nvSpPr>
        <p:spPr>
          <a:xfrm>
            <a:off x="304800" y="1371600"/>
            <a:ext cx="7772400" cy="5029200"/>
          </a:xfrm>
        </p:spPr>
        <p:txBody>
          <a:bodyPr>
            <a:normAutofit fontScale="77500" lnSpcReduction="20000"/>
          </a:bodyPr>
          <a:lstStyle/>
          <a:p>
            <a:pPr marL="502920" indent="-347472">
              <a:spcBef>
                <a:spcPts val="480"/>
              </a:spcBef>
              <a:buFont typeface="Arial"/>
              <a:buChar char="•"/>
            </a:pPr>
            <a:r>
              <a:rPr lang="fr-CA" sz="2400" noProof="0" dirty="0" smtClean="0"/>
              <a:t>Les stades </a:t>
            </a:r>
            <a:r>
              <a:rPr lang="fr-CA" sz="2400" dirty="0" smtClean="0"/>
              <a:t>de l’anémie aplasique grave et très grave requièrent un </a:t>
            </a:r>
            <a:r>
              <a:rPr lang="fr-CA" sz="2400" noProof="0" dirty="0" smtClean="0"/>
              <a:t>traitement puisque ces catégories s’accompagnent d’un taux de mortalité élevé</a:t>
            </a:r>
          </a:p>
          <a:p>
            <a:pPr marL="502920" indent="-347472">
              <a:spcBef>
                <a:spcPts val="480"/>
              </a:spcBef>
              <a:buFont typeface="Arial"/>
              <a:buChar char="•"/>
            </a:pPr>
            <a:endParaRPr lang="fr-CA" sz="2400" noProof="0" dirty="0" smtClean="0"/>
          </a:p>
          <a:p>
            <a:pPr marL="502920" indent="-347472">
              <a:spcBef>
                <a:spcPts val="480"/>
              </a:spcBef>
              <a:buFont typeface="Arial"/>
              <a:buChar char="•"/>
            </a:pPr>
            <a:r>
              <a:rPr lang="fr-CA" sz="2400" noProof="0" dirty="0" smtClean="0"/>
              <a:t>Traitement par cellules souches hématopoïétiques </a:t>
            </a:r>
          </a:p>
          <a:p>
            <a:pPr marL="640080">
              <a:spcBef>
                <a:spcPts val="456"/>
              </a:spcBef>
              <a:buClr>
                <a:schemeClr val="accent2"/>
              </a:buClr>
              <a:buFont typeface="Arial"/>
              <a:buChar char="•"/>
            </a:pPr>
            <a:r>
              <a:rPr lang="fr-CA" dirty="0" smtClean="0"/>
              <a:t>Dépend de </a:t>
            </a:r>
            <a:r>
              <a:rPr lang="fr-CA" noProof="0" dirty="0" smtClean="0"/>
              <a:t>l'âge, du rendement fonctionnel et de l’accès à un donneur </a:t>
            </a:r>
          </a:p>
          <a:p>
            <a:pPr marL="640080">
              <a:spcBef>
                <a:spcPts val="456"/>
              </a:spcBef>
              <a:buClr>
                <a:schemeClr val="accent2"/>
              </a:buClr>
              <a:buFont typeface="Arial"/>
              <a:buChar char="•"/>
            </a:pPr>
            <a:endParaRPr lang="fr-CA" noProof="0" dirty="0" smtClean="0"/>
          </a:p>
          <a:p>
            <a:pPr marL="347472">
              <a:spcBef>
                <a:spcPts val="480"/>
              </a:spcBef>
              <a:buFont typeface="Arial"/>
              <a:buChar char="•"/>
            </a:pPr>
            <a:r>
              <a:rPr lang="fr-CA" sz="2400" noProof="0" dirty="0" smtClean="0"/>
              <a:t>Traitement immunodépresseur</a:t>
            </a:r>
          </a:p>
          <a:p>
            <a:pPr marL="640080">
              <a:spcBef>
                <a:spcPts val="456"/>
              </a:spcBef>
              <a:buClr>
                <a:schemeClr val="accent2"/>
              </a:buClr>
              <a:buFont typeface="Arial"/>
              <a:buChar char="•"/>
            </a:pPr>
            <a:r>
              <a:rPr lang="fr-CA" noProof="0" dirty="0" smtClean="0"/>
              <a:t>GAT (globuline antithymocyte)</a:t>
            </a:r>
          </a:p>
          <a:p>
            <a:pPr marL="1005840">
              <a:spcBef>
                <a:spcPts val="408"/>
              </a:spcBef>
              <a:buClr>
                <a:schemeClr val="accent3"/>
              </a:buClr>
              <a:buFont typeface="Arial"/>
              <a:buChar char="•"/>
            </a:pPr>
            <a:r>
              <a:rPr lang="fr-CA" sz="2000" noProof="0" dirty="0" smtClean="0"/>
              <a:t>GAT équine administrée par voie IV sur 4 jours</a:t>
            </a:r>
          </a:p>
          <a:p>
            <a:pPr marL="1005840">
              <a:spcBef>
                <a:spcPts val="408"/>
              </a:spcBef>
              <a:buClr>
                <a:schemeClr val="accent3"/>
              </a:buClr>
              <a:buFont typeface="Arial"/>
              <a:buChar char="•"/>
            </a:pPr>
            <a:r>
              <a:rPr lang="fr-CA" sz="2000" noProof="0" dirty="0" smtClean="0"/>
              <a:t>Requiert une prémédication par tylenol</a:t>
            </a:r>
            <a:r>
              <a:rPr lang="fr-CA" sz="2000" dirty="0" smtClean="0"/>
              <a:t>/benadryl pour réduire les </a:t>
            </a:r>
            <a:r>
              <a:rPr lang="fr-CA" sz="2000" noProof="0" dirty="0" smtClean="0"/>
              <a:t>réactions perfusionnelles et de type maladie du sérum</a:t>
            </a:r>
          </a:p>
          <a:p>
            <a:pPr marL="1005840">
              <a:spcBef>
                <a:spcPts val="408"/>
              </a:spcBef>
              <a:buClr>
                <a:schemeClr val="accent3"/>
              </a:buClr>
              <a:buFont typeface="Arial"/>
              <a:buChar char="•"/>
            </a:pPr>
            <a:r>
              <a:rPr lang="fr-CA" sz="2000" noProof="0" dirty="0" smtClean="0"/>
              <a:t>Requiert l’administration quotidienne de corticostéroïdes pour réduire le risque de maladie du sérum</a:t>
            </a:r>
          </a:p>
          <a:p>
            <a:pPr marL="1005840">
              <a:spcBef>
                <a:spcPts val="408"/>
              </a:spcBef>
              <a:buClr>
                <a:schemeClr val="accent3"/>
              </a:buClr>
              <a:buFont typeface="Arial"/>
              <a:buChar char="•"/>
            </a:pPr>
            <a:r>
              <a:rPr lang="fr-CA" sz="2000" noProof="0" dirty="0" smtClean="0"/>
              <a:t>Risque d'anaphylaxie, garder une trousse d’urgence au chevet durant la perfusion</a:t>
            </a:r>
          </a:p>
          <a:p>
            <a:pPr marL="640080">
              <a:spcBef>
                <a:spcPts val="456"/>
              </a:spcBef>
              <a:buClr>
                <a:schemeClr val="accent2"/>
              </a:buClr>
              <a:buFont typeface="Arial"/>
              <a:buChar char="•"/>
            </a:pPr>
            <a:r>
              <a:rPr lang="fr-CA" noProof="0" dirty="0" smtClean="0"/>
              <a:t>Cyclosporine</a:t>
            </a:r>
          </a:p>
          <a:p>
            <a:pPr marL="1005840">
              <a:spcBef>
                <a:spcPts val="408"/>
              </a:spcBef>
              <a:buClr>
                <a:schemeClr val="accent3"/>
              </a:buClr>
              <a:buFont typeface="Arial"/>
              <a:buChar char="•"/>
            </a:pPr>
            <a:r>
              <a:rPr lang="fr-CA" sz="2000" noProof="0" dirty="0" smtClean="0"/>
              <a:t>Effets indésirables : hypertension, insuffisance rénale, carence en Mg, hyperplasie </a:t>
            </a:r>
            <a:r>
              <a:rPr lang="fr-CA" sz="2000" dirty="0" smtClean="0"/>
              <a:t>gingivale</a:t>
            </a:r>
            <a:endParaRPr lang="fr-CA" sz="2000" noProof="0" dirty="0" smtClean="0"/>
          </a:p>
          <a:p>
            <a:pPr marL="1280160">
              <a:spcBef>
                <a:spcPts val="360"/>
              </a:spcBef>
              <a:buClr>
                <a:schemeClr val="accent4"/>
              </a:buClr>
              <a:buFont typeface="Arial"/>
              <a:buChar char="•"/>
            </a:pPr>
            <a:r>
              <a:rPr lang="fr-CA" sz="1800" noProof="0" dirty="0" smtClean="0"/>
              <a:t>Requiert une surveillance de la TA, de la Cr, soins dentaires réguliers</a:t>
            </a:r>
            <a:endParaRPr lang="fr-CA" noProof="0" dirty="0" smtClean="0"/>
          </a:p>
          <a:p>
            <a:pPr lvl="2"/>
            <a:endParaRPr lang="fr-CA" noProof="0" dirty="0"/>
          </a:p>
        </p:txBody>
      </p:sp>
      <p:sp>
        <p:nvSpPr>
          <p:cNvPr id="4" name="TextBox 3"/>
          <p:cNvSpPr txBox="1"/>
          <p:nvPr>
            <p:custDataLst>
              <p:tags r:id="rId3"/>
            </p:custDataLst>
          </p:nvPr>
        </p:nvSpPr>
        <p:spPr>
          <a:xfrm>
            <a:off x="304800" y="6553200"/>
            <a:ext cx="3200400" cy="261610"/>
          </a:xfrm>
          <a:prstGeom prst="rect">
            <a:avLst/>
          </a:prstGeom>
          <a:noFill/>
        </p:spPr>
        <p:txBody>
          <a:bodyPr wrap="square" rtlCol="0">
            <a:spAutoFit/>
          </a:bodyPr>
          <a:lstStyle/>
          <a:p>
            <a:r>
              <a:rPr lang="en-US" sz="1050" dirty="0" smtClean="0"/>
              <a:t>Larratt, PowerPoint; Longo, 2017</a:t>
            </a:r>
            <a:endParaRPr lang="en-US" sz="1050" dirty="0"/>
          </a:p>
        </p:txBody>
      </p:sp>
    </p:spTree>
    <p:extLst>
      <p:ext uri="{BB962C8B-B14F-4D97-AF65-F5344CB8AC3E}">
        <p14:creationId xmlns:p14="http://schemas.microsoft.com/office/powerpoint/2010/main" val="367617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Maladie du sérum</a:t>
            </a:r>
            <a:endParaRPr lang="fr-CA"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dirty="0" smtClean="0"/>
              <a:t>Survient 1 à 2 semaines après le début du traitement par GAT</a:t>
            </a:r>
          </a:p>
          <a:p>
            <a:pPr marL="347472">
              <a:spcBef>
                <a:spcPts val="528"/>
              </a:spcBef>
              <a:buFont typeface="Arial"/>
              <a:buChar char="•"/>
            </a:pPr>
            <a:endParaRPr lang="fr-CA" dirty="0" smtClean="0"/>
          </a:p>
          <a:p>
            <a:pPr marL="347472">
              <a:spcBef>
                <a:spcPts val="528"/>
              </a:spcBef>
              <a:buFont typeface="Arial"/>
              <a:buChar char="•"/>
            </a:pPr>
            <a:r>
              <a:rPr lang="fr-CA" dirty="0" smtClean="0"/>
              <a:t>Maladie pseudo-grippale, éruption cutanée et arthralgie </a:t>
            </a:r>
          </a:p>
          <a:p>
            <a:pPr marL="347472">
              <a:spcBef>
                <a:spcPts val="528"/>
              </a:spcBef>
              <a:buFont typeface="Arial"/>
              <a:buChar char="•"/>
            </a:pPr>
            <a:endParaRPr lang="fr-CA" dirty="0" smtClean="0"/>
          </a:p>
          <a:p>
            <a:r>
              <a:rPr lang="fr-CA" dirty="0" smtClean="0"/>
              <a:t>Traitement : corticothérapie</a:t>
            </a:r>
            <a:endParaRPr lang="fr-CA" noProof="0" dirty="0" smtClean="0"/>
          </a:p>
        </p:txBody>
      </p:sp>
    </p:spTree>
    <p:extLst>
      <p:ext uri="{BB962C8B-B14F-4D97-AF65-F5344CB8AC3E}">
        <p14:creationId xmlns:p14="http://schemas.microsoft.com/office/powerpoint/2010/main" val="114719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Insuffisance médullaire</a:t>
            </a:r>
            <a:endParaRPr lang="fr-CA" noProof="0" dirty="0"/>
          </a:p>
        </p:txBody>
      </p:sp>
      <p:sp>
        <p:nvSpPr>
          <p:cNvPr id="3" name="Content Placeholder 2"/>
          <p:cNvSpPr>
            <a:spLocks noGrp="1"/>
          </p:cNvSpPr>
          <p:nvPr>
            <p:ph idx="1"/>
            <p:custDataLst>
              <p:tags r:id="rId2"/>
            </p:custDataLst>
          </p:nvPr>
        </p:nvSpPr>
        <p:spPr>
          <a:xfrm>
            <a:off x="457200" y="1371600"/>
            <a:ext cx="7620000" cy="5029200"/>
          </a:xfrm>
        </p:spPr>
        <p:txBody>
          <a:bodyPr/>
          <a:lstStyle/>
          <a:p>
            <a:pPr marL="347472">
              <a:spcBef>
                <a:spcPts val="528"/>
              </a:spcBef>
              <a:buFont typeface="Arial"/>
              <a:buChar char="•"/>
            </a:pPr>
            <a:r>
              <a:rPr lang="fr-CA" noProof="0" dirty="0" smtClean="0"/>
              <a:t>Hématopoïèse inefficace causant une pancytopénie et l'incapacité de fabriquer des cellules sanguines saines</a:t>
            </a:r>
          </a:p>
          <a:p>
            <a:r>
              <a:rPr lang="fr-CA" noProof="0" dirty="0" smtClean="0"/>
              <a:t>Pancytopénie = réduction des numérations sanguines</a:t>
            </a:r>
            <a:r>
              <a:rPr lang="en-US" dirty="0">
                <a:sym typeface="Wingdings" panose="05000000000000000000" pitchFamily="2" charset="2"/>
              </a:rPr>
              <a:t> </a:t>
            </a:r>
            <a:r>
              <a:rPr lang="fr-CA" noProof="0" dirty="0" smtClean="0"/>
              <a:t> globules rouges, globules blancs, plaquettes</a:t>
            </a:r>
            <a:r>
              <a:rPr lang="fr-CA" noProof="0" dirty="0" smtClean="0">
                <a:sym typeface="Wingdings" panose="05000000000000000000" pitchFamily="2" charset="2"/>
              </a:rPr>
              <a:t> </a:t>
            </a:r>
            <a:endParaRPr lang="fr-CA" noProof="0" dirty="0" smtClean="0"/>
          </a:p>
          <a:p>
            <a:endParaRPr lang="fr-CA" noProof="0" dirty="0"/>
          </a:p>
        </p:txBody>
      </p:sp>
      <p:pic>
        <p:nvPicPr>
          <p:cNvPr id="1026" name="Picture 2"/>
          <p:cNvPicPr>
            <a:picLocks noChangeAspect="1" noChangeArrowheads="1"/>
          </p:cNvPicPr>
          <p:nvPr>
            <p:custDataLst>
              <p:tags r:id="rId3"/>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1097108" y="3002578"/>
            <a:ext cx="593407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4"/>
            </p:custDataLst>
          </p:nvPr>
        </p:nvSpPr>
        <p:spPr>
          <a:xfrm>
            <a:off x="125025" y="6613267"/>
            <a:ext cx="4751773" cy="184666"/>
          </a:xfrm>
          <a:prstGeom prst="rect">
            <a:avLst/>
          </a:prstGeom>
          <a:noFill/>
        </p:spPr>
        <p:txBody>
          <a:bodyPr wrap="square" rtlCol="0">
            <a:spAutoFit/>
          </a:bodyPr>
          <a:lstStyle/>
          <a:p>
            <a:r>
              <a:rPr lang="fr-CA" sz="600" dirty="0" smtClean="0"/>
              <a:t>Image tirée de : http://www.lookfordiagnosis.com/mesh_info.php?term=Myeloid+Cells&amp;lang=1 </a:t>
            </a:r>
            <a:endParaRPr lang="fr-CA" sz="600" dirty="0"/>
          </a:p>
        </p:txBody>
      </p:sp>
      <p:sp>
        <p:nvSpPr>
          <p:cNvPr id="5" name="TextBox 4"/>
          <p:cNvSpPr txBox="1"/>
          <p:nvPr>
            <p:custDataLst>
              <p:tags r:id="rId5"/>
            </p:custDataLst>
          </p:nvPr>
        </p:nvSpPr>
        <p:spPr>
          <a:xfrm>
            <a:off x="7010400" y="6459378"/>
            <a:ext cx="1381125" cy="307777"/>
          </a:xfrm>
          <a:prstGeom prst="rect">
            <a:avLst/>
          </a:prstGeom>
          <a:noFill/>
        </p:spPr>
        <p:txBody>
          <a:bodyPr wrap="square" rtlCol="0">
            <a:spAutoFit/>
          </a:bodyPr>
          <a:lstStyle/>
          <a:p>
            <a:r>
              <a:rPr lang="en-US" sz="700" dirty="0" smtClean="0"/>
              <a:t>Scheinberg, DeZern, Steensma, 2016; Hoffbrand et Moss, 2016</a:t>
            </a:r>
            <a:endParaRPr lang="en-US" sz="700" dirty="0"/>
          </a:p>
        </p:txBody>
      </p:sp>
      <p:sp>
        <p:nvSpPr>
          <p:cNvPr id="7" name="ZoneTexte 6"/>
          <p:cNvSpPr txBox="1"/>
          <p:nvPr>
            <p:custDataLst>
              <p:tags r:id="rId6"/>
            </p:custDataLst>
          </p:nvPr>
        </p:nvSpPr>
        <p:spPr>
          <a:xfrm>
            <a:off x="3208825" y="2821957"/>
            <a:ext cx="1371600" cy="461665"/>
          </a:xfrm>
          <a:prstGeom prst="rect">
            <a:avLst/>
          </a:prstGeom>
          <a:noFill/>
        </p:spPr>
        <p:txBody>
          <a:bodyPr wrap="square" rtlCol="0">
            <a:spAutoFit/>
          </a:bodyPr>
          <a:lstStyle/>
          <a:p>
            <a:r>
              <a:rPr lang="fr-CA" sz="1200" dirty="0" smtClean="0"/>
              <a:t>Cellules souches sanguines</a:t>
            </a:r>
            <a:endParaRPr lang="fr-CA" sz="1200" dirty="0"/>
          </a:p>
        </p:txBody>
      </p:sp>
      <p:sp>
        <p:nvSpPr>
          <p:cNvPr id="9" name="ZoneTexte 8"/>
          <p:cNvSpPr txBox="1"/>
          <p:nvPr>
            <p:custDataLst>
              <p:tags r:id="rId7"/>
            </p:custDataLst>
          </p:nvPr>
        </p:nvSpPr>
        <p:spPr>
          <a:xfrm>
            <a:off x="6400800" y="4343400"/>
            <a:ext cx="1371600" cy="276999"/>
          </a:xfrm>
          <a:prstGeom prst="rect">
            <a:avLst/>
          </a:prstGeom>
          <a:noFill/>
        </p:spPr>
        <p:txBody>
          <a:bodyPr wrap="square" rtlCol="0">
            <a:spAutoFit/>
          </a:bodyPr>
          <a:lstStyle/>
          <a:p>
            <a:endParaRPr lang="fr-CA" sz="1200" dirty="0"/>
          </a:p>
        </p:txBody>
      </p:sp>
      <p:sp>
        <p:nvSpPr>
          <p:cNvPr id="10" name="ZoneTexte 9"/>
          <p:cNvSpPr txBox="1"/>
          <p:nvPr>
            <p:custDataLst>
              <p:tags r:id="rId8"/>
            </p:custDataLst>
          </p:nvPr>
        </p:nvSpPr>
        <p:spPr>
          <a:xfrm>
            <a:off x="6781800" y="5486400"/>
            <a:ext cx="1371600" cy="276999"/>
          </a:xfrm>
          <a:prstGeom prst="rect">
            <a:avLst/>
          </a:prstGeom>
          <a:noFill/>
        </p:spPr>
        <p:txBody>
          <a:bodyPr wrap="square" rtlCol="0">
            <a:spAutoFit/>
          </a:bodyPr>
          <a:lstStyle/>
          <a:p>
            <a:endParaRPr lang="fr-CA" sz="1200" dirty="0"/>
          </a:p>
        </p:txBody>
      </p:sp>
      <p:sp>
        <p:nvSpPr>
          <p:cNvPr id="11" name="ZoneTexte 10"/>
          <p:cNvSpPr txBox="1"/>
          <p:nvPr>
            <p:custDataLst>
              <p:tags r:id="rId9"/>
            </p:custDataLst>
          </p:nvPr>
        </p:nvSpPr>
        <p:spPr>
          <a:xfrm>
            <a:off x="6629400" y="3200400"/>
            <a:ext cx="1371600" cy="276999"/>
          </a:xfrm>
          <a:prstGeom prst="rect">
            <a:avLst/>
          </a:prstGeom>
          <a:noFill/>
        </p:spPr>
        <p:txBody>
          <a:bodyPr wrap="square" rtlCol="0">
            <a:spAutoFit/>
          </a:bodyPr>
          <a:lstStyle/>
          <a:p>
            <a:endParaRPr lang="fr-CA" sz="1200" dirty="0"/>
          </a:p>
        </p:txBody>
      </p:sp>
      <p:sp>
        <p:nvSpPr>
          <p:cNvPr id="12" name="ZoneTexte 11"/>
          <p:cNvSpPr txBox="1"/>
          <p:nvPr>
            <p:custDataLst>
              <p:tags r:id="rId10"/>
            </p:custDataLst>
          </p:nvPr>
        </p:nvSpPr>
        <p:spPr>
          <a:xfrm>
            <a:off x="5867400" y="3269207"/>
            <a:ext cx="1371600" cy="461665"/>
          </a:xfrm>
          <a:prstGeom prst="rect">
            <a:avLst/>
          </a:prstGeom>
          <a:noFill/>
        </p:spPr>
        <p:txBody>
          <a:bodyPr wrap="square" rtlCol="0">
            <a:spAutoFit/>
          </a:bodyPr>
          <a:lstStyle/>
          <a:p>
            <a:r>
              <a:rPr lang="fr-CA" sz="1200" dirty="0" smtClean="0"/>
              <a:t>Cellules souches lymphoïdes</a:t>
            </a:r>
            <a:endParaRPr lang="fr-CA" sz="1200" dirty="0"/>
          </a:p>
        </p:txBody>
      </p:sp>
      <p:sp>
        <p:nvSpPr>
          <p:cNvPr id="13" name="ZoneTexte 12"/>
          <p:cNvSpPr txBox="1"/>
          <p:nvPr>
            <p:custDataLst>
              <p:tags r:id="rId11"/>
            </p:custDataLst>
          </p:nvPr>
        </p:nvSpPr>
        <p:spPr>
          <a:xfrm>
            <a:off x="5964382" y="4343400"/>
            <a:ext cx="1371600" cy="276999"/>
          </a:xfrm>
          <a:prstGeom prst="rect">
            <a:avLst/>
          </a:prstGeom>
          <a:noFill/>
        </p:spPr>
        <p:txBody>
          <a:bodyPr wrap="square" rtlCol="0">
            <a:spAutoFit/>
          </a:bodyPr>
          <a:lstStyle/>
          <a:p>
            <a:r>
              <a:rPr lang="fr-CA" sz="1200" dirty="0" smtClean="0"/>
              <a:t>Lymphoblastes</a:t>
            </a:r>
            <a:endParaRPr lang="fr-CA" sz="1200" dirty="0"/>
          </a:p>
        </p:txBody>
      </p:sp>
      <p:sp>
        <p:nvSpPr>
          <p:cNvPr id="14" name="ZoneTexte 13"/>
          <p:cNvSpPr txBox="1"/>
          <p:nvPr>
            <p:custDataLst>
              <p:tags r:id="rId12"/>
            </p:custDataLst>
          </p:nvPr>
        </p:nvSpPr>
        <p:spPr>
          <a:xfrm>
            <a:off x="1283418" y="3291860"/>
            <a:ext cx="1371600" cy="461665"/>
          </a:xfrm>
          <a:prstGeom prst="rect">
            <a:avLst/>
          </a:prstGeom>
          <a:noFill/>
        </p:spPr>
        <p:txBody>
          <a:bodyPr wrap="square" rtlCol="0">
            <a:spAutoFit/>
          </a:bodyPr>
          <a:lstStyle/>
          <a:p>
            <a:r>
              <a:rPr lang="fr-CA" sz="1200" dirty="0" smtClean="0"/>
              <a:t>Cellules souches myéloïdes </a:t>
            </a:r>
            <a:endParaRPr lang="fr-CA" sz="1200" dirty="0"/>
          </a:p>
        </p:txBody>
      </p:sp>
      <p:sp>
        <p:nvSpPr>
          <p:cNvPr id="15" name="ZoneTexte 14"/>
          <p:cNvSpPr txBox="1"/>
          <p:nvPr>
            <p:custDataLst>
              <p:tags r:id="rId13"/>
            </p:custDataLst>
          </p:nvPr>
        </p:nvSpPr>
        <p:spPr>
          <a:xfrm>
            <a:off x="3276600" y="4191000"/>
            <a:ext cx="1371600" cy="276999"/>
          </a:xfrm>
          <a:prstGeom prst="rect">
            <a:avLst/>
          </a:prstGeom>
          <a:noFill/>
        </p:spPr>
        <p:txBody>
          <a:bodyPr wrap="square" rtlCol="0">
            <a:spAutoFit/>
          </a:bodyPr>
          <a:lstStyle/>
          <a:p>
            <a:r>
              <a:rPr lang="fr-CA" sz="1200" dirty="0" smtClean="0"/>
              <a:t>Myéloblastes</a:t>
            </a:r>
            <a:endParaRPr lang="fr-CA" sz="1200" dirty="0"/>
          </a:p>
        </p:txBody>
      </p:sp>
      <p:sp>
        <p:nvSpPr>
          <p:cNvPr id="16" name="ZoneTexte 15"/>
          <p:cNvSpPr txBox="1"/>
          <p:nvPr>
            <p:custDataLst>
              <p:tags r:id="rId14"/>
            </p:custDataLst>
          </p:nvPr>
        </p:nvSpPr>
        <p:spPr>
          <a:xfrm>
            <a:off x="6535882" y="5168897"/>
            <a:ext cx="1371600" cy="461665"/>
          </a:xfrm>
          <a:prstGeom prst="rect">
            <a:avLst/>
          </a:prstGeom>
          <a:noFill/>
        </p:spPr>
        <p:txBody>
          <a:bodyPr wrap="square" rtlCol="0">
            <a:spAutoFit/>
          </a:bodyPr>
          <a:lstStyle/>
          <a:p>
            <a:r>
              <a:rPr lang="fr-CA" sz="1200" dirty="0" smtClean="0"/>
              <a:t>Cellules tueuses naturelles</a:t>
            </a:r>
            <a:endParaRPr lang="fr-CA" sz="1200" dirty="0"/>
          </a:p>
        </p:txBody>
      </p:sp>
      <p:sp>
        <p:nvSpPr>
          <p:cNvPr id="18" name="ZoneTexte 17"/>
          <p:cNvSpPr txBox="1"/>
          <p:nvPr>
            <p:custDataLst>
              <p:tags r:id="rId15"/>
            </p:custDataLst>
          </p:nvPr>
        </p:nvSpPr>
        <p:spPr>
          <a:xfrm>
            <a:off x="3962400" y="5710535"/>
            <a:ext cx="1371600" cy="276999"/>
          </a:xfrm>
          <a:prstGeom prst="rect">
            <a:avLst/>
          </a:prstGeom>
          <a:noFill/>
        </p:spPr>
        <p:txBody>
          <a:bodyPr wrap="square" rtlCol="0">
            <a:spAutoFit/>
          </a:bodyPr>
          <a:lstStyle/>
          <a:p>
            <a:r>
              <a:rPr lang="fr-CA" sz="1200" dirty="0" smtClean="0"/>
              <a:t>Lymphocytes B</a:t>
            </a:r>
            <a:endParaRPr lang="fr-CA" sz="1200" dirty="0"/>
          </a:p>
        </p:txBody>
      </p:sp>
      <p:sp>
        <p:nvSpPr>
          <p:cNvPr id="19" name="ZoneTexte 18"/>
          <p:cNvSpPr txBox="1"/>
          <p:nvPr>
            <p:custDataLst>
              <p:tags r:id="rId16"/>
            </p:custDataLst>
          </p:nvPr>
        </p:nvSpPr>
        <p:spPr>
          <a:xfrm>
            <a:off x="3352800" y="4724400"/>
            <a:ext cx="1371600" cy="276999"/>
          </a:xfrm>
          <a:prstGeom prst="rect">
            <a:avLst/>
          </a:prstGeom>
          <a:noFill/>
        </p:spPr>
        <p:txBody>
          <a:bodyPr wrap="square" rtlCol="0">
            <a:spAutoFit/>
          </a:bodyPr>
          <a:lstStyle/>
          <a:p>
            <a:r>
              <a:rPr lang="fr-CA" sz="1200" dirty="0" smtClean="0"/>
              <a:t>Granulocytes</a:t>
            </a:r>
            <a:endParaRPr lang="fr-CA" sz="1200" dirty="0"/>
          </a:p>
        </p:txBody>
      </p:sp>
      <p:sp>
        <p:nvSpPr>
          <p:cNvPr id="20" name="ZoneTexte 19"/>
          <p:cNvSpPr txBox="1"/>
          <p:nvPr>
            <p:custDataLst>
              <p:tags r:id="rId17"/>
            </p:custDataLst>
          </p:nvPr>
        </p:nvSpPr>
        <p:spPr>
          <a:xfrm>
            <a:off x="2209800" y="4876800"/>
            <a:ext cx="1371600" cy="276999"/>
          </a:xfrm>
          <a:prstGeom prst="rect">
            <a:avLst/>
          </a:prstGeom>
          <a:noFill/>
        </p:spPr>
        <p:txBody>
          <a:bodyPr wrap="square" rtlCol="0">
            <a:spAutoFit/>
          </a:bodyPr>
          <a:lstStyle/>
          <a:p>
            <a:r>
              <a:rPr lang="fr-CA" sz="1200" dirty="0" smtClean="0"/>
              <a:t>Éosinophiles</a:t>
            </a:r>
            <a:endParaRPr lang="fr-CA" sz="1200" dirty="0"/>
          </a:p>
        </p:txBody>
      </p:sp>
      <p:sp>
        <p:nvSpPr>
          <p:cNvPr id="21" name="ZoneTexte 20"/>
          <p:cNvSpPr txBox="1"/>
          <p:nvPr>
            <p:custDataLst>
              <p:tags r:id="rId18"/>
            </p:custDataLst>
          </p:nvPr>
        </p:nvSpPr>
        <p:spPr>
          <a:xfrm>
            <a:off x="2362200" y="5481935"/>
            <a:ext cx="1371600" cy="276999"/>
          </a:xfrm>
          <a:prstGeom prst="rect">
            <a:avLst/>
          </a:prstGeom>
          <a:noFill/>
        </p:spPr>
        <p:txBody>
          <a:bodyPr wrap="square" rtlCol="0">
            <a:spAutoFit/>
          </a:bodyPr>
          <a:lstStyle/>
          <a:p>
            <a:r>
              <a:rPr lang="fr-CA" sz="1200" dirty="0" smtClean="0"/>
              <a:t>Neutrophiles</a:t>
            </a:r>
            <a:endParaRPr lang="fr-CA" sz="1200" dirty="0"/>
          </a:p>
        </p:txBody>
      </p:sp>
      <p:sp>
        <p:nvSpPr>
          <p:cNvPr id="22" name="ZoneTexte 21"/>
          <p:cNvSpPr txBox="1"/>
          <p:nvPr>
            <p:custDataLst>
              <p:tags r:id="rId19"/>
            </p:custDataLst>
          </p:nvPr>
        </p:nvSpPr>
        <p:spPr>
          <a:xfrm>
            <a:off x="4191000" y="4953000"/>
            <a:ext cx="1371600" cy="276999"/>
          </a:xfrm>
          <a:prstGeom prst="rect">
            <a:avLst/>
          </a:prstGeom>
          <a:noFill/>
        </p:spPr>
        <p:txBody>
          <a:bodyPr wrap="square" rtlCol="0">
            <a:spAutoFit/>
          </a:bodyPr>
          <a:lstStyle/>
          <a:p>
            <a:r>
              <a:rPr lang="fr-CA" sz="1200" dirty="0" smtClean="0"/>
              <a:t>Basophiles</a:t>
            </a:r>
            <a:endParaRPr lang="fr-CA" sz="1200" dirty="0"/>
          </a:p>
        </p:txBody>
      </p:sp>
      <p:sp>
        <p:nvSpPr>
          <p:cNvPr id="23" name="ZoneTexte 22"/>
          <p:cNvSpPr txBox="1"/>
          <p:nvPr>
            <p:custDataLst>
              <p:tags r:id="rId20"/>
            </p:custDataLst>
          </p:nvPr>
        </p:nvSpPr>
        <p:spPr>
          <a:xfrm>
            <a:off x="152400" y="5181600"/>
            <a:ext cx="1371600" cy="276999"/>
          </a:xfrm>
          <a:prstGeom prst="rect">
            <a:avLst/>
          </a:prstGeom>
          <a:noFill/>
        </p:spPr>
        <p:txBody>
          <a:bodyPr wrap="square" rtlCol="0">
            <a:spAutoFit/>
          </a:bodyPr>
          <a:lstStyle/>
          <a:p>
            <a:r>
              <a:rPr lang="fr-CA" sz="1200" dirty="0" smtClean="0"/>
              <a:t>Globules rouges</a:t>
            </a:r>
            <a:endParaRPr lang="fr-CA" sz="1200" dirty="0"/>
          </a:p>
        </p:txBody>
      </p:sp>
      <p:sp>
        <p:nvSpPr>
          <p:cNvPr id="24" name="ZoneTexte 23"/>
          <p:cNvSpPr txBox="1"/>
          <p:nvPr>
            <p:custDataLst>
              <p:tags r:id="rId21"/>
            </p:custDataLst>
          </p:nvPr>
        </p:nvSpPr>
        <p:spPr>
          <a:xfrm>
            <a:off x="2133600" y="6276201"/>
            <a:ext cx="1371600" cy="276999"/>
          </a:xfrm>
          <a:prstGeom prst="rect">
            <a:avLst/>
          </a:prstGeom>
          <a:noFill/>
        </p:spPr>
        <p:txBody>
          <a:bodyPr wrap="square" rtlCol="0">
            <a:spAutoFit/>
          </a:bodyPr>
          <a:lstStyle/>
          <a:p>
            <a:r>
              <a:rPr lang="fr-CA" sz="1200" dirty="0" smtClean="0"/>
              <a:t>Plaquettes</a:t>
            </a:r>
            <a:endParaRPr lang="fr-CA" sz="1200" dirty="0"/>
          </a:p>
        </p:txBody>
      </p:sp>
      <p:sp>
        <p:nvSpPr>
          <p:cNvPr id="25" name="ZoneTexte 24"/>
          <p:cNvSpPr txBox="1"/>
          <p:nvPr>
            <p:custDataLst>
              <p:tags r:id="rId22"/>
            </p:custDataLst>
          </p:nvPr>
        </p:nvSpPr>
        <p:spPr>
          <a:xfrm>
            <a:off x="4419600" y="6276201"/>
            <a:ext cx="1371600" cy="276999"/>
          </a:xfrm>
          <a:prstGeom prst="rect">
            <a:avLst/>
          </a:prstGeom>
          <a:noFill/>
        </p:spPr>
        <p:txBody>
          <a:bodyPr wrap="square" rtlCol="0">
            <a:spAutoFit/>
          </a:bodyPr>
          <a:lstStyle/>
          <a:p>
            <a:r>
              <a:rPr lang="fr-CA" sz="1200" dirty="0" smtClean="0"/>
              <a:t>Globules blancs</a:t>
            </a:r>
            <a:endParaRPr lang="fr-CA" sz="1200" dirty="0"/>
          </a:p>
        </p:txBody>
      </p:sp>
      <p:sp>
        <p:nvSpPr>
          <p:cNvPr id="26" name="ZoneTexte 25"/>
          <p:cNvSpPr txBox="1"/>
          <p:nvPr>
            <p:custDataLst>
              <p:tags r:id="rId23"/>
            </p:custDataLst>
          </p:nvPr>
        </p:nvSpPr>
        <p:spPr>
          <a:xfrm>
            <a:off x="4953000" y="5943600"/>
            <a:ext cx="1371600" cy="276999"/>
          </a:xfrm>
          <a:prstGeom prst="rect">
            <a:avLst/>
          </a:prstGeom>
          <a:noFill/>
        </p:spPr>
        <p:txBody>
          <a:bodyPr wrap="square" rtlCol="0">
            <a:spAutoFit/>
          </a:bodyPr>
          <a:lstStyle/>
          <a:p>
            <a:r>
              <a:rPr lang="fr-CA" sz="1200" dirty="0" smtClean="0"/>
              <a:t>Lymphocytes T</a:t>
            </a:r>
            <a:endParaRPr lang="fr-CA" sz="1200" dirty="0"/>
          </a:p>
        </p:txBody>
      </p:sp>
    </p:spTree>
    <p:extLst>
      <p:ext uri="{BB962C8B-B14F-4D97-AF65-F5344CB8AC3E}">
        <p14:creationId xmlns:p14="http://schemas.microsoft.com/office/powerpoint/2010/main" val="3405174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Soins de soutien</a:t>
            </a:r>
            <a:endParaRPr lang="fr-CA" noProof="0" dirty="0"/>
          </a:p>
        </p:txBody>
      </p:sp>
      <p:sp>
        <p:nvSpPr>
          <p:cNvPr id="3" name="Content Placeholder 2"/>
          <p:cNvSpPr>
            <a:spLocks noGrp="1"/>
          </p:cNvSpPr>
          <p:nvPr>
            <p:ph idx="1"/>
            <p:custDataLst>
              <p:tags r:id="rId2"/>
            </p:custDataLst>
          </p:nvPr>
        </p:nvSpPr>
        <p:spPr/>
        <p:txBody>
          <a:bodyPr>
            <a:normAutofit/>
          </a:bodyPr>
          <a:lstStyle/>
          <a:p>
            <a:pPr marL="347472">
              <a:spcBef>
                <a:spcPts val="528"/>
              </a:spcBef>
              <a:buFont typeface="Arial"/>
              <a:buChar char="•"/>
            </a:pPr>
            <a:r>
              <a:rPr lang="fr-CA" noProof="0" dirty="0" smtClean="0"/>
              <a:t>Transfusions</a:t>
            </a:r>
          </a:p>
          <a:p>
            <a:pPr marL="640080">
              <a:spcBef>
                <a:spcPts val="480"/>
              </a:spcBef>
              <a:buClr>
                <a:schemeClr val="accent2"/>
              </a:buClr>
              <a:buFont typeface="Arial"/>
              <a:buChar char="•"/>
            </a:pPr>
            <a:r>
              <a:rPr lang="fr-CA" sz="2000" noProof="0" dirty="0" smtClean="0"/>
              <a:t>Culots globulaires, plaquettes</a:t>
            </a:r>
          </a:p>
          <a:p>
            <a:pPr marL="640080">
              <a:spcBef>
                <a:spcPts val="480"/>
              </a:spcBef>
              <a:buClr>
                <a:schemeClr val="accent2"/>
              </a:buClr>
              <a:buFont typeface="Arial"/>
              <a:buChar char="•"/>
            </a:pPr>
            <a:r>
              <a:rPr lang="fr-CA" sz="2000" noProof="0" dirty="0" smtClean="0"/>
              <a:t>Sang irradié</a:t>
            </a:r>
          </a:p>
          <a:p>
            <a:pPr marL="640080">
              <a:spcBef>
                <a:spcPts val="480"/>
              </a:spcBef>
              <a:buClr>
                <a:schemeClr val="accent2"/>
              </a:buClr>
              <a:buNone/>
            </a:pPr>
            <a:endParaRPr lang="fr-CA" sz="2000" noProof="0" dirty="0" smtClean="0"/>
          </a:p>
          <a:p>
            <a:pPr marL="347472">
              <a:spcBef>
                <a:spcPts val="528"/>
              </a:spcBef>
              <a:buFont typeface="Arial"/>
              <a:buChar char="•"/>
            </a:pPr>
            <a:r>
              <a:rPr lang="fr-CA" noProof="0" dirty="0" smtClean="0"/>
              <a:t>Traitement des infections</a:t>
            </a:r>
          </a:p>
          <a:p>
            <a:pPr marL="640080">
              <a:spcBef>
                <a:spcPts val="480"/>
              </a:spcBef>
              <a:buClr>
                <a:schemeClr val="accent2"/>
              </a:buClr>
              <a:buFont typeface="Arial"/>
              <a:buChar char="•"/>
            </a:pPr>
            <a:r>
              <a:rPr lang="fr-CA" sz="2000" noProof="0" dirty="0" smtClean="0"/>
              <a:t>Traitement empirique par </a:t>
            </a:r>
            <a:r>
              <a:rPr lang="fr-CA" sz="2000" dirty="0" smtClean="0"/>
              <a:t>antibiotiques à large </a:t>
            </a:r>
            <a:r>
              <a:rPr lang="fr-CA" sz="2000" noProof="0" dirty="0" smtClean="0"/>
              <a:t>spectre</a:t>
            </a:r>
          </a:p>
          <a:p>
            <a:pPr marL="640080">
              <a:spcBef>
                <a:spcPts val="480"/>
              </a:spcBef>
              <a:buClr>
                <a:schemeClr val="accent2"/>
              </a:buClr>
              <a:buFont typeface="Arial"/>
              <a:buChar char="•"/>
            </a:pPr>
            <a:r>
              <a:rPr lang="fr-CA" sz="2000" noProof="0" dirty="0" smtClean="0"/>
              <a:t>Facteurs de croissance en prophylaxie pour les infections à répétition</a:t>
            </a:r>
          </a:p>
          <a:p>
            <a:pPr marL="640080">
              <a:spcBef>
                <a:spcPts val="480"/>
              </a:spcBef>
              <a:buClr>
                <a:schemeClr val="accent2"/>
              </a:buClr>
              <a:buNone/>
            </a:pPr>
            <a:endParaRPr lang="fr-CA" sz="2000" noProof="0" dirty="0" smtClean="0"/>
          </a:p>
          <a:p>
            <a:pPr marL="347472">
              <a:spcBef>
                <a:spcPts val="528"/>
              </a:spcBef>
              <a:buFont typeface="Arial"/>
              <a:buChar char="•"/>
            </a:pPr>
            <a:r>
              <a:rPr lang="fr-CA" noProof="0" dirty="0" smtClean="0"/>
              <a:t>Prévention et surveillance des infections</a:t>
            </a:r>
          </a:p>
          <a:p>
            <a:pPr marL="640080">
              <a:spcBef>
                <a:spcPts val="480"/>
              </a:spcBef>
              <a:buClr>
                <a:schemeClr val="accent2"/>
              </a:buClr>
              <a:buFont typeface="Arial"/>
              <a:buChar char="•"/>
            </a:pPr>
            <a:r>
              <a:rPr lang="fr-CA" sz="2000" noProof="0" dirty="0" smtClean="0"/>
              <a:t>Enseignement au patient sur la prévention des infections et surveillance de la fièvre et des signes et symptômes d'infection</a:t>
            </a:r>
          </a:p>
          <a:p>
            <a:pPr marL="411480" lvl="1" indent="0">
              <a:buNone/>
            </a:pPr>
            <a:endParaRPr lang="fr-CA" noProof="0" dirty="0" smtClean="0"/>
          </a:p>
          <a:p>
            <a:pPr lvl="1"/>
            <a:endParaRPr lang="fr-CA" noProof="0" dirty="0"/>
          </a:p>
        </p:txBody>
      </p:sp>
    </p:spTree>
    <p:extLst>
      <p:ext uri="{BB962C8B-B14F-4D97-AF65-F5344CB8AC3E}">
        <p14:creationId xmlns:p14="http://schemas.microsoft.com/office/powerpoint/2010/main" val="137103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600" noProof="0" dirty="0" smtClean="0"/>
              <a:t/>
            </a:r>
            <a:br>
              <a:rPr lang="fr-CA" sz="3600" noProof="0" dirty="0" smtClean="0"/>
            </a:br>
            <a:r>
              <a:rPr lang="fr-CA" sz="3600" noProof="0" dirty="0" smtClean="0"/>
              <a:t>Hémoglobinurie paroxystique nocturne  (HPN)</a:t>
            </a:r>
            <a:br>
              <a:rPr lang="fr-CA" sz="3600" noProof="0" dirty="0" smtClean="0"/>
            </a:br>
            <a:endParaRPr lang="fr-CA" sz="3600"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noProof="0" dirty="0" smtClean="0"/>
              <a:t>Anémie hémolytique acquise</a:t>
            </a:r>
          </a:p>
          <a:p>
            <a:pPr marL="347472">
              <a:spcBef>
                <a:spcPts val="528"/>
              </a:spcBef>
              <a:buFont typeface="Arial"/>
              <a:buChar char="•"/>
            </a:pPr>
            <a:endParaRPr lang="fr-CA" noProof="0" dirty="0" smtClean="0"/>
          </a:p>
          <a:p>
            <a:r>
              <a:rPr lang="fr-CA" noProof="0" dirty="0" smtClean="0"/>
              <a:t>Caractérisée par : </a:t>
            </a:r>
          </a:p>
          <a:p>
            <a:endParaRPr lang="fr-CA" noProof="0" dirty="0" smtClean="0"/>
          </a:p>
          <a:p>
            <a:endParaRPr lang="fr-CA" noProof="0" dirty="0"/>
          </a:p>
        </p:txBody>
      </p:sp>
      <p:graphicFrame>
        <p:nvGraphicFramePr>
          <p:cNvPr id="4" name="Diagram 3"/>
          <p:cNvGraphicFramePr/>
          <p:nvPr>
            <p:custDataLst>
              <p:tags r:id="rId3"/>
            </p:custDataLst>
            <p:extLst>
              <p:ext uri="{D42A27DB-BD31-4B8C-83A1-F6EECF244321}">
                <p14:modId xmlns:p14="http://schemas.microsoft.com/office/powerpoint/2010/main" val="2580605500"/>
              </p:ext>
            </p:extLst>
          </p:nvPr>
        </p:nvGraphicFramePr>
        <p:xfrm>
          <a:off x="1219200" y="25908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custDataLst>
              <p:tags r:id="rId4"/>
            </p:custDataLst>
          </p:nvPr>
        </p:nvSpPr>
        <p:spPr>
          <a:xfrm>
            <a:off x="6934200" y="6248400"/>
            <a:ext cx="1524000" cy="369332"/>
          </a:xfrm>
          <a:prstGeom prst="rect">
            <a:avLst/>
          </a:prstGeom>
          <a:noFill/>
        </p:spPr>
        <p:txBody>
          <a:bodyPr wrap="square" rtlCol="0">
            <a:spAutoFit/>
          </a:bodyPr>
          <a:lstStyle/>
          <a:p>
            <a:r>
              <a:rPr lang="en-US" dirty="0" smtClean="0"/>
              <a:t>Longo, 2017</a:t>
            </a:r>
            <a:endParaRPr lang="en-US" dirty="0"/>
          </a:p>
        </p:txBody>
      </p:sp>
    </p:spTree>
    <p:extLst>
      <p:ext uri="{BB962C8B-B14F-4D97-AF65-F5344CB8AC3E}">
        <p14:creationId xmlns:p14="http://schemas.microsoft.com/office/powerpoint/2010/main" val="251845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Physiopathologie</a:t>
            </a:r>
            <a:endParaRPr lang="fr-CA" noProof="0" dirty="0"/>
          </a:p>
        </p:txBody>
      </p:sp>
      <p:sp>
        <p:nvSpPr>
          <p:cNvPr id="3" name="Content Placeholder 2"/>
          <p:cNvSpPr>
            <a:spLocks noGrp="1"/>
          </p:cNvSpPr>
          <p:nvPr>
            <p:ph idx="1"/>
            <p:custDataLst>
              <p:tags r:id="rId2"/>
            </p:custDataLst>
          </p:nvPr>
        </p:nvSpPr>
        <p:spPr>
          <a:xfrm>
            <a:off x="457200" y="1356519"/>
            <a:ext cx="7620000" cy="4800600"/>
          </a:xfrm>
        </p:spPr>
        <p:txBody>
          <a:bodyPr/>
          <a:lstStyle/>
          <a:p>
            <a:pPr marL="347472">
              <a:spcBef>
                <a:spcPts val="528"/>
              </a:spcBef>
              <a:buFont typeface="Arial"/>
              <a:buChar char="•"/>
            </a:pPr>
            <a:r>
              <a:rPr lang="fr-CA" noProof="0" dirty="0" smtClean="0"/>
              <a:t>Mutation acquise du gène PIG-A dans les cellules souches hématopoïétiques</a:t>
            </a:r>
          </a:p>
          <a:p>
            <a:pPr marL="347472">
              <a:spcBef>
                <a:spcPts val="528"/>
              </a:spcBef>
              <a:buFont typeface="Arial"/>
              <a:buChar char="•"/>
            </a:pPr>
            <a:r>
              <a:rPr lang="fr-CA" noProof="0" dirty="0" smtClean="0"/>
              <a:t>Si la mutation prolifère, il en résulte un clone dépourvu des protéines </a:t>
            </a:r>
            <a:r>
              <a:rPr lang="fr-CA" dirty="0"/>
              <a:t>cellulaires de </a:t>
            </a:r>
            <a:r>
              <a:rPr lang="fr-CA" noProof="0" dirty="0" smtClean="0"/>
              <a:t>surface connues sous le nom de protéines </a:t>
            </a:r>
            <a:r>
              <a:rPr lang="fr-CA" dirty="0" smtClean="0"/>
              <a:t>GPI-AP (</a:t>
            </a:r>
            <a:r>
              <a:rPr lang="en-US" i="1" dirty="0" smtClean="0"/>
              <a:t>glycosylphosphatidylinositol-anchored proteins</a:t>
            </a:r>
            <a:r>
              <a:rPr lang="fr-CA" dirty="0" smtClean="0"/>
              <a:t>)</a:t>
            </a:r>
            <a:endParaRPr lang="fr-CA" noProof="0" dirty="0" smtClean="0"/>
          </a:p>
          <a:p>
            <a:pPr marL="347472">
              <a:spcBef>
                <a:spcPts val="528"/>
              </a:spcBef>
              <a:buFont typeface="Arial"/>
              <a:buChar char="•"/>
            </a:pPr>
            <a:r>
              <a:rPr lang="fr-CA" noProof="0" dirty="0" smtClean="0"/>
              <a:t>Les protéines GPI-AP agissent comme récepteurs, régulateurs du complément et molécules d'adhésion</a:t>
            </a:r>
          </a:p>
          <a:p>
            <a:r>
              <a:rPr lang="fr-CA" noProof="0" dirty="0" smtClean="0"/>
              <a:t>Les protéines CD55 et CD59, deux GPI-AP qui protègent normalement les globules rouges contre l'activité du complément, sont manquantes leur surface dans l'HPN, ce qui les laisse extrêmement vulnérables à la destruction médiée par le complément</a:t>
            </a:r>
          </a:p>
        </p:txBody>
      </p:sp>
      <p:sp>
        <p:nvSpPr>
          <p:cNvPr id="4" name="TextBox 3"/>
          <p:cNvSpPr txBox="1"/>
          <p:nvPr>
            <p:custDataLst>
              <p:tags r:id="rId3"/>
            </p:custDataLst>
          </p:nvPr>
        </p:nvSpPr>
        <p:spPr>
          <a:xfrm>
            <a:off x="457200" y="6096000"/>
            <a:ext cx="3505200" cy="369332"/>
          </a:xfrm>
          <a:prstGeom prst="rect">
            <a:avLst/>
          </a:prstGeom>
          <a:noFill/>
        </p:spPr>
        <p:txBody>
          <a:bodyPr wrap="square" rtlCol="0">
            <a:spAutoFit/>
          </a:bodyPr>
          <a:lstStyle/>
          <a:p>
            <a:r>
              <a:rPr lang="en-US" dirty="0" smtClean="0"/>
              <a:t>Young et coll., 2009</a:t>
            </a:r>
            <a:endParaRPr lang="en-US" dirty="0"/>
          </a:p>
        </p:txBody>
      </p:sp>
    </p:spTree>
    <p:extLst>
      <p:ext uri="{BB962C8B-B14F-4D97-AF65-F5344CB8AC3E}">
        <p14:creationId xmlns:p14="http://schemas.microsoft.com/office/powerpoint/2010/main" val="114307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Prévalence</a:t>
            </a:r>
            <a:endParaRPr lang="fr-CA"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noProof="0" dirty="0" smtClean="0"/>
              <a:t>Même fréquence chez les hommes et les femmes</a:t>
            </a:r>
          </a:p>
          <a:p>
            <a:pPr marL="347472">
              <a:spcBef>
                <a:spcPts val="528"/>
              </a:spcBef>
              <a:buFont typeface="Arial"/>
              <a:buChar char="•"/>
            </a:pPr>
            <a:r>
              <a:rPr lang="fr-CA" noProof="0" dirty="0" smtClean="0"/>
              <a:t>Maladie rare</a:t>
            </a:r>
          </a:p>
          <a:p>
            <a:pPr marL="347472">
              <a:spcBef>
                <a:spcPts val="528"/>
              </a:spcBef>
              <a:buFont typeface="Arial"/>
              <a:buChar char="•"/>
            </a:pPr>
            <a:r>
              <a:rPr lang="fr-CA" noProof="0" dirty="0" smtClean="0"/>
              <a:t>Prévalence estimée à 5/1 000 000</a:t>
            </a:r>
          </a:p>
          <a:p>
            <a:r>
              <a:rPr lang="fr-CA" noProof="0" dirty="0" smtClean="0"/>
              <a:t>Peut s’observer chez les jeunes enfants et les adultes âgés, la </a:t>
            </a:r>
            <a:r>
              <a:rPr lang="fr-CA" dirty="0" smtClean="0"/>
              <a:t>majorité </a:t>
            </a:r>
            <a:r>
              <a:rPr lang="fr-CA" noProof="0" dirty="0" smtClean="0"/>
              <a:t>des patients sont de jeunes adultes </a:t>
            </a:r>
            <a:endParaRPr lang="fr-CA" noProof="0" dirty="0"/>
          </a:p>
        </p:txBody>
      </p:sp>
    </p:spTree>
    <p:extLst>
      <p:ext uri="{BB962C8B-B14F-4D97-AF65-F5344CB8AC3E}">
        <p14:creationId xmlns:p14="http://schemas.microsoft.com/office/powerpoint/2010/main" val="3532439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Tableau clinique</a:t>
            </a:r>
            <a:endParaRPr lang="fr-CA" noProof="0"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3349430589"/>
              </p:ext>
            </p:extLst>
          </p:nvPr>
        </p:nvGraphicFramePr>
        <p:xfrm>
          <a:off x="381000" y="1371600"/>
          <a:ext cx="76200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custDataLst>
              <p:tags r:id="rId3"/>
            </p:custDataLst>
          </p:nvPr>
        </p:nvSpPr>
        <p:spPr>
          <a:xfrm>
            <a:off x="304800" y="6477000"/>
            <a:ext cx="2362200" cy="369332"/>
          </a:xfrm>
          <a:prstGeom prst="rect">
            <a:avLst/>
          </a:prstGeom>
          <a:noFill/>
        </p:spPr>
        <p:txBody>
          <a:bodyPr wrap="square" rtlCol="0">
            <a:spAutoFit/>
          </a:bodyPr>
          <a:lstStyle/>
          <a:p>
            <a:r>
              <a:rPr lang="en-US" dirty="0" smtClean="0"/>
              <a:t>Brodsky, 2014</a:t>
            </a:r>
            <a:endParaRPr lang="en-US" dirty="0"/>
          </a:p>
        </p:txBody>
      </p:sp>
    </p:spTree>
    <p:extLst>
      <p:ext uri="{BB962C8B-B14F-4D97-AF65-F5344CB8AC3E}">
        <p14:creationId xmlns:p14="http://schemas.microsoft.com/office/powerpoint/2010/main" val="1056036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Diagnostic</a:t>
            </a:r>
            <a:endParaRPr lang="fr-CA"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noProof="0" dirty="0" smtClean="0"/>
              <a:t>Analyses sanguines</a:t>
            </a:r>
          </a:p>
          <a:p>
            <a:pPr marL="640080">
              <a:spcBef>
                <a:spcPts val="480"/>
              </a:spcBef>
              <a:buClr>
                <a:schemeClr val="accent2"/>
              </a:buClr>
              <a:buFont typeface="Arial"/>
              <a:buChar char="•"/>
            </a:pPr>
            <a:r>
              <a:rPr lang="fr-CA" sz="2000" noProof="0" dirty="0" smtClean="0"/>
              <a:t>FSC avec différentielle   </a:t>
            </a:r>
          </a:p>
          <a:p>
            <a:pPr marL="640080">
              <a:spcBef>
                <a:spcPts val="480"/>
              </a:spcBef>
              <a:buClr>
                <a:schemeClr val="accent2"/>
              </a:buClr>
              <a:buFont typeface="Arial"/>
              <a:buChar char="•"/>
            </a:pPr>
            <a:r>
              <a:rPr lang="fr-CA" sz="2000" dirty="0" smtClean="0"/>
              <a:t>Bilan hépatique</a:t>
            </a:r>
            <a:r>
              <a:rPr lang="fr-CA" sz="2000" noProof="0" dirty="0" smtClean="0"/>
              <a:t>, bilirubine</a:t>
            </a:r>
          </a:p>
          <a:p>
            <a:pPr marL="640080">
              <a:spcBef>
                <a:spcPts val="480"/>
              </a:spcBef>
              <a:buClr>
                <a:schemeClr val="accent2"/>
              </a:buClr>
              <a:buFont typeface="Arial"/>
              <a:buChar char="•"/>
            </a:pPr>
            <a:r>
              <a:rPr lang="fr-CA" sz="2000" noProof="0" dirty="0" smtClean="0"/>
              <a:t>LDH</a:t>
            </a:r>
          </a:p>
          <a:p>
            <a:pPr marL="640080">
              <a:spcBef>
                <a:spcPts val="480"/>
              </a:spcBef>
              <a:buClr>
                <a:schemeClr val="accent2"/>
              </a:buClr>
              <a:buFont typeface="Arial"/>
              <a:buChar char="•"/>
            </a:pPr>
            <a:r>
              <a:rPr lang="fr-CA" sz="2000" noProof="0" dirty="0" smtClean="0"/>
              <a:t>Numération des réticulocytes</a:t>
            </a:r>
          </a:p>
          <a:p>
            <a:pPr marL="640080">
              <a:spcBef>
                <a:spcPts val="480"/>
              </a:spcBef>
              <a:buClr>
                <a:schemeClr val="accent2"/>
              </a:buClr>
              <a:buNone/>
            </a:pPr>
            <a:endParaRPr lang="fr-CA" sz="2000" noProof="0" dirty="0" smtClean="0"/>
          </a:p>
          <a:p>
            <a:pPr marL="347472">
              <a:spcBef>
                <a:spcPts val="528"/>
              </a:spcBef>
              <a:buFont typeface="Arial"/>
              <a:buChar char="•"/>
            </a:pPr>
            <a:r>
              <a:rPr lang="fr-CA" noProof="0" dirty="0" smtClean="0"/>
              <a:t>Analyse d'urine</a:t>
            </a:r>
          </a:p>
          <a:p>
            <a:pPr marL="640080">
              <a:spcBef>
                <a:spcPts val="480"/>
              </a:spcBef>
              <a:buClr>
                <a:schemeClr val="accent2"/>
              </a:buClr>
              <a:buFont typeface="Arial"/>
              <a:buChar char="•"/>
            </a:pPr>
            <a:r>
              <a:rPr lang="fr-CA" sz="2000" noProof="0" dirty="0" smtClean="0"/>
              <a:t>Hémoglobinurie </a:t>
            </a:r>
          </a:p>
          <a:p>
            <a:pPr marL="640080">
              <a:spcBef>
                <a:spcPts val="480"/>
              </a:spcBef>
              <a:buClr>
                <a:schemeClr val="accent2"/>
              </a:buClr>
              <a:buFont typeface="Arial"/>
              <a:buChar char="•"/>
            </a:pPr>
            <a:r>
              <a:rPr lang="fr-CA" sz="2000" noProof="0" dirty="0" smtClean="0"/>
              <a:t>Cytométrie en flux </a:t>
            </a:r>
          </a:p>
          <a:p>
            <a:pPr lvl="2"/>
            <a:r>
              <a:rPr lang="fr-CA" noProof="0" dirty="0" smtClean="0"/>
              <a:t>Identifier les cellules du sang périphériques dépourvues de GPI-AP </a:t>
            </a:r>
            <a:endParaRPr lang="fr-CA" noProof="0" dirty="0"/>
          </a:p>
        </p:txBody>
      </p:sp>
      <p:sp>
        <p:nvSpPr>
          <p:cNvPr id="4" name="TextBox 3"/>
          <p:cNvSpPr txBox="1"/>
          <p:nvPr>
            <p:custDataLst>
              <p:tags r:id="rId3"/>
            </p:custDataLst>
          </p:nvPr>
        </p:nvSpPr>
        <p:spPr>
          <a:xfrm>
            <a:off x="381000" y="6400800"/>
            <a:ext cx="3200400" cy="276999"/>
          </a:xfrm>
          <a:prstGeom prst="rect">
            <a:avLst/>
          </a:prstGeom>
          <a:noFill/>
        </p:spPr>
        <p:txBody>
          <a:bodyPr wrap="square" rtlCol="0">
            <a:spAutoFit/>
          </a:bodyPr>
          <a:lstStyle/>
          <a:p>
            <a:r>
              <a:rPr lang="en-US" sz="1200" dirty="0" smtClean="0"/>
              <a:t>Parker et coll., 2005</a:t>
            </a:r>
            <a:endParaRPr lang="en-US" sz="1200" dirty="0"/>
          </a:p>
        </p:txBody>
      </p:sp>
    </p:spTree>
    <p:extLst>
      <p:ext uri="{BB962C8B-B14F-4D97-AF65-F5344CB8AC3E}">
        <p14:creationId xmlns:p14="http://schemas.microsoft.com/office/powerpoint/2010/main" val="1291525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Traitement</a:t>
            </a:r>
            <a:endParaRPr lang="fr-CA" noProof="0" dirty="0"/>
          </a:p>
        </p:txBody>
      </p:sp>
      <p:sp>
        <p:nvSpPr>
          <p:cNvPr id="3" name="Content Placeholder 2"/>
          <p:cNvSpPr>
            <a:spLocks noGrp="1"/>
          </p:cNvSpPr>
          <p:nvPr>
            <p:ph idx="1"/>
            <p:custDataLst>
              <p:tags r:id="rId2"/>
            </p:custDataLst>
          </p:nvPr>
        </p:nvSpPr>
        <p:spPr/>
        <p:txBody>
          <a:bodyPr/>
          <a:lstStyle/>
          <a:p>
            <a:pPr marL="347472">
              <a:spcBef>
                <a:spcPts val="528"/>
              </a:spcBef>
              <a:buFont typeface="Arial"/>
              <a:buChar char="•"/>
            </a:pPr>
            <a:r>
              <a:rPr lang="fr-CA" noProof="0" dirty="0" smtClean="0"/>
              <a:t>Soins de soutien</a:t>
            </a:r>
          </a:p>
          <a:p>
            <a:pPr marL="640080">
              <a:spcBef>
                <a:spcPts val="480"/>
              </a:spcBef>
              <a:buClr>
                <a:schemeClr val="accent2"/>
              </a:buClr>
              <a:buFont typeface="Arial"/>
              <a:buChar char="•"/>
            </a:pPr>
            <a:r>
              <a:rPr lang="fr-CA" sz="2000" noProof="0" dirty="0" smtClean="0"/>
              <a:t>Transfusions</a:t>
            </a:r>
            <a:r>
              <a:rPr lang="fr-CA" noProof="0" dirty="0" smtClean="0"/>
              <a:t> </a:t>
            </a:r>
          </a:p>
          <a:p>
            <a:pPr marL="640080">
              <a:spcBef>
                <a:spcPts val="480"/>
              </a:spcBef>
              <a:buClr>
                <a:schemeClr val="accent2"/>
              </a:buClr>
              <a:buFont typeface="Arial"/>
              <a:buChar char="•"/>
            </a:pPr>
            <a:r>
              <a:rPr lang="fr-CA" sz="2000" noProof="0" dirty="0" smtClean="0"/>
              <a:t>Acide folique/suppléments de fer</a:t>
            </a:r>
            <a:endParaRPr lang="fr-CA" noProof="0" dirty="0" smtClean="0"/>
          </a:p>
          <a:p>
            <a:pPr marL="640080">
              <a:spcBef>
                <a:spcPts val="480"/>
              </a:spcBef>
              <a:buClr>
                <a:schemeClr val="accent2"/>
              </a:buClr>
              <a:buFont typeface="Arial"/>
              <a:buChar char="•"/>
            </a:pPr>
            <a:r>
              <a:rPr lang="fr-CA" sz="2000" noProof="0" dirty="0" smtClean="0"/>
              <a:t>Traitement des complications (par exemple, thrombose)</a:t>
            </a:r>
          </a:p>
          <a:p>
            <a:pPr marL="640080">
              <a:spcBef>
                <a:spcPts val="480"/>
              </a:spcBef>
              <a:buClr>
                <a:schemeClr val="accent2"/>
              </a:buClr>
              <a:buNone/>
            </a:pPr>
            <a:endParaRPr lang="fr-CA" noProof="0" dirty="0" smtClean="0"/>
          </a:p>
          <a:p>
            <a:pPr marL="347472">
              <a:spcBef>
                <a:spcPts val="528"/>
              </a:spcBef>
              <a:buFont typeface="Arial"/>
              <a:buChar char="•"/>
            </a:pPr>
            <a:r>
              <a:rPr lang="fr-CA" noProof="0" dirty="0" smtClean="0"/>
              <a:t>Biothérapie</a:t>
            </a:r>
          </a:p>
          <a:p>
            <a:pPr marL="640080">
              <a:spcBef>
                <a:spcPts val="480"/>
              </a:spcBef>
              <a:buClr>
                <a:schemeClr val="accent2"/>
              </a:buClr>
              <a:buFont typeface="Arial"/>
              <a:buChar char="•"/>
            </a:pPr>
            <a:r>
              <a:rPr lang="fr-CA" sz="2000" noProof="0" dirty="0" smtClean="0"/>
              <a:t>Éculizumab</a:t>
            </a:r>
            <a:r>
              <a:rPr lang="fr-CA" noProof="0" dirty="0" smtClean="0"/>
              <a:t> </a:t>
            </a:r>
            <a:r>
              <a:rPr lang="fr-CA" sz="2000" noProof="0" dirty="0" smtClean="0"/>
              <a:t>(Solaris)</a:t>
            </a:r>
            <a:endParaRPr lang="fr-CA" noProof="0" dirty="0" smtClean="0"/>
          </a:p>
          <a:p>
            <a:pPr marL="640080">
              <a:spcBef>
                <a:spcPts val="480"/>
              </a:spcBef>
              <a:buClr>
                <a:schemeClr val="accent2"/>
              </a:buClr>
              <a:buNone/>
            </a:pPr>
            <a:endParaRPr lang="fr-CA" noProof="0" dirty="0" smtClean="0"/>
          </a:p>
          <a:p>
            <a:pPr marL="347472">
              <a:spcBef>
                <a:spcPts val="528"/>
              </a:spcBef>
              <a:buFont typeface="Arial"/>
              <a:buChar char="•"/>
            </a:pPr>
            <a:r>
              <a:rPr lang="fr-CA" noProof="0" dirty="0" smtClean="0"/>
              <a:t>Allo-</a:t>
            </a:r>
            <a:r>
              <a:rPr lang="fr-CA" dirty="0" smtClean="0"/>
              <a:t>GCS </a:t>
            </a:r>
            <a:r>
              <a:rPr lang="fr-CA" noProof="0" dirty="0" smtClean="0"/>
              <a:t>pour les jeunes patients atteints avec d'HPN grave</a:t>
            </a:r>
          </a:p>
          <a:p>
            <a:pPr marL="347472">
              <a:spcBef>
                <a:spcPts val="528"/>
              </a:spcBef>
              <a:buFont typeface="Arial"/>
              <a:buChar char="•"/>
            </a:pPr>
            <a:endParaRPr lang="fr-CA" noProof="0" dirty="0" smtClean="0"/>
          </a:p>
          <a:p>
            <a:r>
              <a:rPr lang="fr-CA" noProof="0" dirty="0" smtClean="0"/>
              <a:t>Prophylaxie primaire de la thrombose</a:t>
            </a:r>
            <a:endParaRPr lang="fr-CA" noProof="0" dirty="0"/>
          </a:p>
        </p:txBody>
      </p:sp>
      <p:sp>
        <p:nvSpPr>
          <p:cNvPr id="4" name="TextBox 3"/>
          <p:cNvSpPr txBox="1"/>
          <p:nvPr>
            <p:custDataLst>
              <p:tags r:id="rId3"/>
            </p:custDataLst>
          </p:nvPr>
        </p:nvSpPr>
        <p:spPr>
          <a:xfrm>
            <a:off x="381000" y="6172200"/>
            <a:ext cx="3124200" cy="369332"/>
          </a:xfrm>
          <a:prstGeom prst="rect">
            <a:avLst/>
          </a:prstGeom>
          <a:noFill/>
        </p:spPr>
        <p:txBody>
          <a:bodyPr wrap="square" rtlCol="0">
            <a:spAutoFit/>
          </a:bodyPr>
          <a:lstStyle/>
          <a:p>
            <a:r>
              <a:rPr lang="en-US" dirty="0" smtClean="0"/>
              <a:t>Longo, 2017</a:t>
            </a:r>
            <a:endParaRPr lang="en-US" dirty="0"/>
          </a:p>
        </p:txBody>
      </p:sp>
    </p:spTree>
    <p:extLst>
      <p:ext uri="{BB962C8B-B14F-4D97-AF65-F5344CB8AC3E}">
        <p14:creationId xmlns:p14="http://schemas.microsoft.com/office/powerpoint/2010/main" val="4137282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600" noProof="0" dirty="0" smtClean="0"/>
              <a:t>Soins infirmiers appliqués aux syndromes d’insuffisances médullaires</a:t>
            </a:r>
            <a:endParaRPr lang="fr-CA" sz="3600" noProof="0" dirty="0"/>
          </a:p>
        </p:txBody>
      </p:sp>
      <p:sp>
        <p:nvSpPr>
          <p:cNvPr id="3" name="Content Placeholder 2"/>
          <p:cNvSpPr>
            <a:spLocks noGrp="1"/>
          </p:cNvSpPr>
          <p:nvPr>
            <p:ph idx="1"/>
            <p:custDataLst>
              <p:tags r:id="rId2"/>
            </p:custDataLst>
          </p:nvPr>
        </p:nvSpPr>
        <p:spPr>
          <a:xfrm>
            <a:off x="457200" y="1676400"/>
            <a:ext cx="7620000" cy="4800600"/>
          </a:xfrm>
        </p:spPr>
        <p:txBody>
          <a:bodyPr>
            <a:normAutofit/>
          </a:bodyPr>
          <a:lstStyle/>
          <a:p>
            <a:pPr marL="347472">
              <a:spcBef>
                <a:spcPts val="480"/>
              </a:spcBef>
              <a:buFont typeface="Arial"/>
              <a:buChar char="•"/>
            </a:pPr>
            <a:r>
              <a:rPr lang="fr-CA" sz="1800" noProof="0" dirty="0" smtClean="0"/>
              <a:t>Évaluation globale du patient et gestion des effets indésirables</a:t>
            </a:r>
          </a:p>
          <a:p>
            <a:pPr marL="347472">
              <a:spcBef>
                <a:spcPts val="480"/>
              </a:spcBef>
              <a:buFont typeface="Arial"/>
              <a:buChar char="•"/>
            </a:pPr>
            <a:endParaRPr lang="fr-CA" sz="1800" noProof="0" dirty="0" smtClean="0"/>
          </a:p>
          <a:p>
            <a:pPr marL="347472">
              <a:spcBef>
                <a:spcPts val="480"/>
              </a:spcBef>
              <a:buFont typeface="Arial"/>
              <a:buChar char="•"/>
            </a:pPr>
            <a:r>
              <a:rPr lang="fr-CA" sz="1800" noProof="0" dirty="0" smtClean="0"/>
              <a:t>Surveillance des signes et symptômes de cytopénies, y compris, fatigue, saignements, infections, etc.; interventions appropriées</a:t>
            </a:r>
          </a:p>
          <a:p>
            <a:pPr marL="347472">
              <a:spcBef>
                <a:spcPts val="480"/>
              </a:spcBef>
              <a:buFont typeface="Arial"/>
              <a:buChar char="•"/>
            </a:pPr>
            <a:endParaRPr lang="fr-CA" sz="1800" noProof="0" dirty="0" smtClean="0"/>
          </a:p>
          <a:p>
            <a:pPr marL="347472">
              <a:spcBef>
                <a:spcPts val="480"/>
              </a:spcBef>
              <a:buFont typeface="Arial"/>
              <a:buChar char="•"/>
            </a:pPr>
            <a:r>
              <a:rPr lang="fr-CA" sz="1800" noProof="0" dirty="0" smtClean="0"/>
              <a:t>Répondre aux besoins du patient en matière de soins de soutien;</a:t>
            </a:r>
          </a:p>
          <a:p>
            <a:pPr marL="347472">
              <a:spcBef>
                <a:spcPts val="480"/>
              </a:spcBef>
              <a:buFont typeface="Arial"/>
              <a:buChar char="•"/>
            </a:pPr>
            <a:endParaRPr lang="fr-CA" sz="1800" dirty="0"/>
          </a:p>
          <a:p>
            <a:pPr marL="347472">
              <a:spcBef>
                <a:spcPts val="480"/>
              </a:spcBef>
              <a:buFont typeface="Arial"/>
              <a:buChar char="•"/>
            </a:pPr>
            <a:r>
              <a:rPr lang="fr-CA" sz="1800" noProof="0" dirty="0" smtClean="0"/>
              <a:t>Enseignement au patient et à ses proches sur la maladie et ses manifestations, les modalités thérapeutiques et leurs effets indésirables</a:t>
            </a:r>
          </a:p>
          <a:p>
            <a:pPr marL="347472">
              <a:spcBef>
                <a:spcPts val="480"/>
              </a:spcBef>
              <a:buFont typeface="Arial"/>
              <a:buChar char="•"/>
            </a:pPr>
            <a:endParaRPr lang="fr-CA" sz="1800" noProof="0" dirty="0" smtClean="0"/>
          </a:p>
          <a:p>
            <a:pPr marL="347472">
              <a:spcBef>
                <a:spcPts val="480"/>
              </a:spcBef>
              <a:buFont typeface="Arial"/>
              <a:buChar char="•"/>
            </a:pPr>
            <a:r>
              <a:rPr lang="fr-CA" sz="1800" noProof="0" dirty="0" smtClean="0"/>
              <a:t>Coordonnées de l'hôpital et des ressources communautaires</a:t>
            </a:r>
          </a:p>
          <a:p>
            <a:endParaRPr lang="fr-CA" noProof="0" dirty="0"/>
          </a:p>
        </p:txBody>
      </p:sp>
    </p:spTree>
    <p:extLst>
      <p:ext uri="{BB962C8B-B14F-4D97-AF65-F5344CB8AC3E}">
        <p14:creationId xmlns:p14="http://schemas.microsoft.com/office/powerpoint/2010/main" val="683566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custDataLst>
              <p:tags r:id="rId1"/>
            </p:custDataLst>
          </p:nvPr>
        </p:nvSpPr>
        <p:spPr/>
        <p:txBody>
          <a:bodyPr/>
          <a:lstStyle/>
          <a:p>
            <a:r>
              <a:rPr lang="fr-CA" altLang="en-US" noProof="0" dirty="0" smtClean="0">
                <a:ea typeface="MS PGothic"/>
              </a:rPr>
              <a:t>ACAAM</a:t>
            </a:r>
            <a:endParaRPr lang="fr-CA" altLang="en-US" noProof="0" dirty="0">
              <a:ea typeface="MS PGothic"/>
            </a:endParaRPr>
          </a:p>
        </p:txBody>
      </p:sp>
      <p:sp>
        <p:nvSpPr>
          <p:cNvPr id="72706" name="Content Placeholder 4"/>
          <p:cNvSpPr>
            <a:spLocks noGrp="1"/>
          </p:cNvSpPr>
          <p:nvPr>
            <p:ph sz="quarter" idx="1"/>
            <p:custDataLst>
              <p:tags r:id="rId2"/>
            </p:custDataLst>
          </p:nvPr>
        </p:nvSpPr>
        <p:spPr/>
        <p:txBody>
          <a:bodyPr/>
          <a:lstStyle/>
          <a:p>
            <a:pPr marL="347472">
              <a:lnSpc>
                <a:spcPct val="90000"/>
              </a:lnSpc>
              <a:spcBef>
                <a:spcPts val="528"/>
              </a:spcBef>
              <a:buFont typeface="Arial"/>
              <a:buChar char="•"/>
            </a:pPr>
            <a:r>
              <a:rPr lang="fr-CA" noProof="0" dirty="0" smtClean="0">
                <a:ea typeface="MS PGothic"/>
              </a:rPr>
              <a:t>Soutien téléphonique et par courriel - entre patients</a:t>
            </a:r>
            <a:endParaRPr lang="fr-CA" noProof="0" dirty="0" smtClean="0"/>
          </a:p>
          <a:p>
            <a:pPr marL="347472">
              <a:lnSpc>
                <a:spcPct val="90000"/>
              </a:lnSpc>
              <a:spcBef>
                <a:spcPts val="528"/>
              </a:spcBef>
              <a:buFont typeface="Arial"/>
              <a:buChar char="•"/>
            </a:pPr>
            <a:r>
              <a:rPr lang="fr-CA" noProof="0" dirty="0" smtClean="0">
                <a:ea typeface="MS PGothic"/>
              </a:rPr>
              <a:t>Documentation sur l'anémie aplasique, les SMD et l'HPN</a:t>
            </a:r>
            <a:endParaRPr lang="fr-CA" noProof="0" dirty="0" smtClean="0"/>
          </a:p>
          <a:p>
            <a:pPr marL="347472">
              <a:lnSpc>
                <a:spcPct val="90000"/>
              </a:lnSpc>
              <a:spcBef>
                <a:spcPts val="528"/>
              </a:spcBef>
              <a:buFont typeface="Arial"/>
              <a:buChar char="•"/>
            </a:pPr>
            <a:r>
              <a:rPr lang="fr-CA" noProof="0" dirty="0" smtClean="0">
                <a:ea typeface="MS PGothic"/>
              </a:rPr>
              <a:t>Bulletin trimestriel</a:t>
            </a:r>
            <a:endParaRPr lang="fr-CA" noProof="0" dirty="0" smtClean="0"/>
          </a:p>
          <a:p>
            <a:pPr marL="347472">
              <a:lnSpc>
                <a:spcPct val="90000"/>
              </a:lnSpc>
              <a:spcBef>
                <a:spcPts val="528"/>
              </a:spcBef>
              <a:buFont typeface="Arial"/>
              <a:buChar char="•"/>
            </a:pPr>
            <a:r>
              <a:rPr lang="fr-CA" noProof="0" dirty="0" smtClean="0">
                <a:ea typeface="MS PGothic"/>
              </a:rPr>
              <a:t>Carnet de </a:t>
            </a:r>
            <a:r>
              <a:rPr lang="fr-CA" dirty="0" smtClean="0">
                <a:ea typeface="MS PGothic"/>
              </a:rPr>
              <a:t>suivi des </a:t>
            </a:r>
            <a:r>
              <a:rPr lang="fr-CA" noProof="0" dirty="0" smtClean="0">
                <a:ea typeface="MS PGothic"/>
              </a:rPr>
              <a:t>patients</a:t>
            </a:r>
            <a:endParaRPr lang="fr-CA" noProof="0" dirty="0" smtClean="0"/>
          </a:p>
          <a:p>
            <a:pPr marL="347472">
              <a:lnSpc>
                <a:spcPct val="90000"/>
              </a:lnSpc>
              <a:spcBef>
                <a:spcPts val="528"/>
              </a:spcBef>
              <a:buFont typeface="Arial"/>
              <a:buChar char="•"/>
            </a:pPr>
            <a:r>
              <a:rPr lang="fr-CA" noProof="0" dirty="0" smtClean="0">
                <a:ea typeface="MS PGothic"/>
              </a:rPr>
              <a:t>Réunions locales de groupes de soutien</a:t>
            </a:r>
            <a:endParaRPr lang="fr-CA" noProof="0" dirty="0" smtClean="0"/>
          </a:p>
          <a:p>
            <a:pPr marL="347472">
              <a:lnSpc>
                <a:spcPct val="90000"/>
              </a:lnSpc>
              <a:spcBef>
                <a:spcPts val="528"/>
              </a:spcBef>
              <a:buFont typeface="Arial"/>
              <a:buChar char="•"/>
            </a:pPr>
            <a:r>
              <a:rPr lang="fr-CA" noProof="0" dirty="0" smtClean="0">
                <a:ea typeface="MS PGothic"/>
              </a:rPr>
              <a:t>Subventions pour la recherche médicale et la formation</a:t>
            </a:r>
            <a:endParaRPr lang="fr-CA" noProof="0" dirty="0" smtClean="0"/>
          </a:p>
          <a:p>
            <a:r>
              <a:rPr lang="fr-CA" noProof="0" dirty="0" smtClean="0">
                <a:ea typeface="MS PGothic"/>
              </a:rPr>
              <a:t>Site Web, Facebook, Marrowforums</a:t>
            </a:r>
            <a:endParaRPr lang="fr-CA" altLang="en-US" noProof="0" dirty="0" smtClean="0">
              <a:ea typeface="MS PGothic"/>
            </a:endParaRPr>
          </a:p>
          <a:p>
            <a:pPr algn="ctr" eaLnBrk="1" hangingPunct="1">
              <a:lnSpc>
                <a:spcPct val="90000"/>
              </a:lnSpc>
              <a:buFont typeface="Wingdings 2" pitchFamily="18" charset="2"/>
              <a:buNone/>
            </a:pPr>
            <a:endParaRPr lang="fr-CA" altLang="en-US" sz="2000" noProof="0" dirty="0" smtClean="0">
              <a:ea typeface="MS PGothic"/>
            </a:endParaRPr>
          </a:p>
          <a:p>
            <a:pPr algn="ctr" eaLnBrk="1" hangingPunct="1">
              <a:lnSpc>
                <a:spcPct val="90000"/>
              </a:lnSpc>
              <a:buFont typeface="Wingdings 2" pitchFamily="18" charset="2"/>
              <a:buNone/>
            </a:pPr>
            <a:r>
              <a:rPr lang="fr-CA" altLang="en-US" sz="2000" noProof="0" dirty="0" smtClean="0">
                <a:solidFill>
                  <a:schemeClr val="accent1"/>
                </a:solidFill>
                <a:ea typeface="MS PGothic"/>
              </a:rPr>
              <a:t>http://www.aamac.ca/</a:t>
            </a:r>
            <a:endParaRPr lang="fr-CA" altLang="en-US" noProof="0" dirty="0" smtClean="0">
              <a:solidFill>
                <a:schemeClr val="accent1"/>
              </a:solidFill>
              <a:ea typeface="MS PGothic"/>
            </a:endParaRPr>
          </a:p>
          <a:p>
            <a:endParaRPr lang="fr-CA" altLang="en-US" noProof="0" dirty="0">
              <a:solidFill>
                <a:schemeClr val="accent1"/>
              </a:solidFill>
              <a:ea typeface="MS PGothic"/>
            </a:endParaRPr>
          </a:p>
        </p:txBody>
      </p:sp>
      <p:pic>
        <p:nvPicPr>
          <p:cNvPr id="72707"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3438528" y="4800600"/>
            <a:ext cx="4343397" cy="1600199"/>
          </a:xfrm>
          <a:prstGeom prst="rect">
            <a:avLst/>
          </a:prstGeom>
          <a:noFill/>
          <a:ln w="9525">
            <a:noFill/>
            <a:miter lim="800000"/>
            <a:headEnd/>
            <a:tailEnd/>
          </a:ln>
        </p:spPr>
      </p:pic>
      <p:pic>
        <p:nvPicPr>
          <p:cNvPr id="3" name="Picture 2"/>
          <p:cNvPicPr>
            <a:picLocks noChangeAspect="1"/>
          </p:cNvPicPr>
          <p:nvPr/>
        </p:nvPicPr>
        <p:blipFill>
          <a:blip r:embed="rId7"/>
          <a:stretch>
            <a:fillRect/>
          </a:stretch>
        </p:blipFill>
        <p:spPr>
          <a:xfrm>
            <a:off x="4495800" y="3352800"/>
            <a:ext cx="152400" cy="152400"/>
          </a:xfrm>
          <a:prstGeom prst="rect">
            <a:avLst/>
          </a:prstGeom>
        </p:spPr>
      </p:pic>
    </p:spTree>
    <p:extLst>
      <p:ext uri="{BB962C8B-B14F-4D97-AF65-F5344CB8AC3E}">
        <p14:creationId xmlns:p14="http://schemas.microsoft.com/office/powerpoint/2010/main" val="4115430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Références</a:t>
            </a:r>
            <a:endParaRPr lang="fr-CA" noProof="0" dirty="0"/>
          </a:p>
        </p:txBody>
      </p:sp>
      <p:sp>
        <p:nvSpPr>
          <p:cNvPr id="3" name="Content Placeholder 2"/>
          <p:cNvSpPr>
            <a:spLocks noGrp="1"/>
          </p:cNvSpPr>
          <p:nvPr>
            <p:ph idx="1"/>
            <p:custDataLst>
              <p:tags r:id="rId2"/>
            </p:custDataLst>
          </p:nvPr>
        </p:nvSpPr>
        <p:spPr/>
        <p:txBody>
          <a:bodyPr>
            <a:normAutofit fontScale="70000" lnSpcReduction="20000"/>
          </a:bodyPr>
          <a:lstStyle/>
          <a:p>
            <a:r>
              <a:rPr lang="en-US" dirty="0" smtClean="0"/>
              <a:t>Devine, H. (2013). Myelodysplastic syndromes. In M. Olsen &amp; L. </a:t>
            </a:r>
            <a:r>
              <a:rPr lang="en-US" dirty="0" err="1" smtClean="0"/>
              <a:t>Zitella</a:t>
            </a:r>
            <a:r>
              <a:rPr lang="en-US" dirty="0" smtClean="0"/>
              <a:t> (Eds.), </a:t>
            </a:r>
            <a:r>
              <a:rPr lang="en-US" i="1" dirty="0" smtClean="0"/>
              <a:t>Hematologic Malignancies in Adults </a:t>
            </a:r>
            <a:r>
              <a:rPr lang="en-US" dirty="0" smtClean="0"/>
              <a:t>(51-74). Pittsburgh, Pennsylvania: Oncology Nursing Society.</a:t>
            </a:r>
          </a:p>
          <a:p>
            <a:r>
              <a:rPr lang="en-US" dirty="0" smtClean="0"/>
              <a:t>Buckstein, R. &amp; Wells, R. (2008). </a:t>
            </a:r>
            <a:r>
              <a:rPr lang="en-US" dirty="0" err="1" smtClean="0"/>
              <a:t>Myelodysplastic</a:t>
            </a:r>
            <a:r>
              <a:rPr lang="en-US" dirty="0" smtClean="0"/>
              <a:t> syndromes (MDS). Retrieved from: </a:t>
            </a:r>
            <a:r>
              <a:rPr lang="en-US" dirty="0" smtClean="0">
                <a:hlinkClick r:id="rId4"/>
              </a:rPr>
              <a:t>https://sunnybrook.ca/uploads/Myelodysplastic_Syndromes.pdf</a:t>
            </a:r>
            <a:endParaRPr lang="en-US" dirty="0" smtClean="0"/>
          </a:p>
          <a:p>
            <a:r>
              <a:rPr lang="en-US" dirty="0" smtClean="0"/>
              <a:t>Burgoyne, T. &amp; Knight, A. (2000). </a:t>
            </a:r>
            <a:r>
              <a:rPr lang="en-US" dirty="0" err="1" smtClean="0"/>
              <a:t>Myelodysplastic</a:t>
            </a:r>
            <a:r>
              <a:rPr lang="en-US" dirty="0" smtClean="0"/>
              <a:t> syndromes. In M. Grundy (Ed.), Nursing in Hematological Oncology (21-30). London, UK: </a:t>
            </a:r>
            <a:r>
              <a:rPr lang="en-US" dirty="0" err="1" smtClean="0"/>
              <a:t>Baillere</a:t>
            </a:r>
            <a:r>
              <a:rPr lang="en-US" dirty="0" smtClean="0"/>
              <a:t> </a:t>
            </a:r>
            <a:r>
              <a:rPr lang="en-US" dirty="0" err="1" smtClean="0"/>
              <a:t>Tindall</a:t>
            </a:r>
            <a:r>
              <a:rPr lang="en-US" dirty="0" smtClean="0"/>
              <a:t> Royal College of Nursing</a:t>
            </a:r>
          </a:p>
          <a:p>
            <a:r>
              <a:rPr lang="en-US" dirty="0" smtClean="0"/>
              <a:t>Celgene. (2010). </a:t>
            </a:r>
            <a:r>
              <a:rPr lang="en-US" dirty="0" err="1" smtClean="0"/>
              <a:t>Vidaza</a:t>
            </a:r>
            <a:r>
              <a:rPr lang="en-US" dirty="0" smtClean="0"/>
              <a:t> </a:t>
            </a:r>
            <a:r>
              <a:rPr lang="en-US" dirty="0" err="1" smtClean="0"/>
              <a:t>azacitidine</a:t>
            </a:r>
            <a:r>
              <a:rPr lang="en-US" dirty="0" smtClean="0"/>
              <a:t> for injection. </a:t>
            </a:r>
          </a:p>
          <a:p>
            <a:r>
              <a:rPr lang="en-US" dirty="0" smtClean="0"/>
              <a:t>Thomas, M.L., Crisp, M., &amp; Campbell, K. (2012). The importance of quality of life for patients living with </a:t>
            </a:r>
            <a:r>
              <a:rPr lang="en-US" dirty="0" err="1" smtClean="0"/>
              <a:t>myelodysplastic</a:t>
            </a:r>
            <a:r>
              <a:rPr lang="en-US" dirty="0" smtClean="0"/>
              <a:t> syndrome. </a:t>
            </a:r>
            <a:r>
              <a:rPr lang="en-US" i="1" dirty="0" smtClean="0"/>
              <a:t>Clinical Journal of Oncology Nursing, </a:t>
            </a:r>
            <a:r>
              <a:rPr lang="en-US" dirty="0" smtClean="0"/>
              <a:t>16(3), 47-57</a:t>
            </a:r>
          </a:p>
          <a:p>
            <a:r>
              <a:rPr lang="en-US" dirty="0" smtClean="0"/>
              <a:t>Van de </a:t>
            </a:r>
            <a:r>
              <a:rPr lang="en-US" dirty="0" err="1" smtClean="0"/>
              <a:t>Loosdrecht</a:t>
            </a:r>
            <a:r>
              <a:rPr lang="en-US" dirty="0" smtClean="0"/>
              <a:t>, A. A., &amp; </a:t>
            </a:r>
            <a:r>
              <a:rPr lang="en-US" dirty="0" err="1" smtClean="0"/>
              <a:t>Westers</a:t>
            </a:r>
            <a:r>
              <a:rPr lang="en-US" dirty="0" smtClean="0"/>
              <a:t>, T. M. (2014). Flow </a:t>
            </a:r>
            <a:r>
              <a:rPr lang="en-US" dirty="0" err="1" smtClean="0"/>
              <a:t>Cytometric</a:t>
            </a:r>
            <a:r>
              <a:rPr lang="en-US" dirty="0" smtClean="0"/>
              <a:t> </a:t>
            </a:r>
            <a:r>
              <a:rPr lang="en-US" dirty="0" err="1" smtClean="0"/>
              <a:t>Immunophenotyping</a:t>
            </a:r>
            <a:r>
              <a:rPr lang="en-US" dirty="0" smtClean="0"/>
              <a:t> in </a:t>
            </a:r>
            <a:r>
              <a:rPr lang="en-US" dirty="0" err="1" smtClean="0"/>
              <a:t>Myelodysplasia</a:t>
            </a:r>
            <a:r>
              <a:rPr lang="en-US" dirty="0" smtClean="0"/>
              <a:t>: Discovery and Diagnosis. Blood, 124(21), SCI-24. Accessed June 24, 2018. Retrieved from http://www.bloodjournal.org/content/124/21/SCI-24. </a:t>
            </a:r>
          </a:p>
          <a:p>
            <a:r>
              <a:rPr lang="en-US" dirty="0" smtClean="0"/>
              <a:t>Incekol, D. &amp; Ghadimi, L. (2015). Princess Margaret cancer centre: malignant hematology: self-learning booklet. 3</a:t>
            </a:r>
            <a:r>
              <a:rPr lang="en-US" baseline="30000" dirty="0" smtClean="0"/>
              <a:t>rd</a:t>
            </a:r>
            <a:r>
              <a:rPr lang="en-US" dirty="0" smtClean="0"/>
              <a:t> edition. </a:t>
            </a:r>
          </a:p>
          <a:p>
            <a:r>
              <a:rPr lang="en-US" dirty="0" smtClean="0"/>
              <a:t>Longo, D.L. (2017). Harrison’s hematology and oncology. New York: McGraw-Hill Education</a:t>
            </a:r>
          </a:p>
          <a:p>
            <a:r>
              <a:rPr lang="en-US" dirty="0" smtClean="0"/>
              <a:t>Brodsky, R. A. (2014). Paroxysmal nocturnal </a:t>
            </a:r>
            <a:r>
              <a:rPr lang="en-US" dirty="0" err="1" smtClean="0"/>
              <a:t>hemoglobinuria</a:t>
            </a:r>
            <a:r>
              <a:rPr lang="en-US" dirty="0" smtClean="0"/>
              <a:t>. </a:t>
            </a:r>
            <a:r>
              <a:rPr lang="en-US" i="1" dirty="0" smtClean="0"/>
              <a:t>Blood, 124, </a:t>
            </a:r>
            <a:r>
              <a:rPr lang="en-US" dirty="0" smtClean="0"/>
              <a:t>2804-2811</a:t>
            </a:r>
          </a:p>
          <a:p>
            <a:r>
              <a:rPr lang="en-US" dirty="0" smtClean="0"/>
              <a:t>Parker, C. et al. (2005). Diagnosis and management of paroxysmal nocturnal </a:t>
            </a:r>
            <a:r>
              <a:rPr lang="en-US" dirty="0" err="1" smtClean="0"/>
              <a:t>hemoglobinuria</a:t>
            </a:r>
            <a:r>
              <a:rPr lang="en-US" dirty="0" smtClean="0"/>
              <a:t>. </a:t>
            </a:r>
            <a:r>
              <a:rPr lang="en-US" i="1" dirty="0" smtClean="0"/>
              <a:t>Blood, 106, </a:t>
            </a:r>
            <a:r>
              <a:rPr lang="en-US" dirty="0" smtClean="0"/>
              <a:t>3699-3709</a:t>
            </a:r>
          </a:p>
          <a:p>
            <a:r>
              <a:rPr lang="en-US" dirty="0" smtClean="0"/>
              <a:t>Young, N.S. et al. (2009). The management of paroxysmal nocturnal </a:t>
            </a:r>
            <a:r>
              <a:rPr lang="en-US" dirty="0" err="1" smtClean="0"/>
              <a:t>hemoglobinuria</a:t>
            </a:r>
            <a:r>
              <a:rPr lang="en-US" dirty="0" smtClean="0"/>
              <a:t>: recent advance in diagnosis and treatment and new hope for patients. </a:t>
            </a:r>
            <a:r>
              <a:rPr lang="en-US" i="1" dirty="0" smtClean="0"/>
              <a:t>Seminars in Hematology, 46</a:t>
            </a:r>
            <a:r>
              <a:rPr lang="en-US" dirty="0" smtClean="0"/>
              <a:t>(1), S1-S6</a:t>
            </a:r>
            <a:endParaRPr lang="en-US" dirty="0"/>
          </a:p>
        </p:txBody>
      </p:sp>
    </p:spTree>
    <p:extLst>
      <p:ext uri="{BB962C8B-B14F-4D97-AF65-F5344CB8AC3E}">
        <p14:creationId xmlns:p14="http://schemas.microsoft.com/office/powerpoint/2010/main" val="358210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600" noProof="0" dirty="0" smtClean="0"/>
              <a:t>Syndromes d’insuffisance médullaire</a:t>
            </a:r>
            <a:endParaRPr lang="fr-CA" sz="3600" noProof="0" dirty="0"/>
          </a:p>
        </p:txBody>
      </p:sp>
      <p:sp>
        <p:nvSpPr>
          <p:cNvPr id="3" name="Content Placeholder 2"/>
          <p:cNvSpPr>
            <a:spLocks noGrp="1"/>
          </p:cNvSpPr>
          <p:nvPr>
            <p:ph idx="1"/>
            <p:custDataLst>
              <p:tags r:id="rId2"/>
            </p:custDataLst>
          </p:nvPr>
        </p:nvSpPr>
        <p:spPr>
          <a:xfrm>
            <a:off x="457200" y="1295400"/>
            <a:ext cx="7620000" cy="4800600"/>
          </a:xfrm>
        </p:spPr>
        <p:txBody>
          <a:bodyPr/>
          <a:lstStyle/>
          <a:p>
            <a:pPr marL="347472">
              <a:spcBef>
                <a:spcPts val="528"/>
              </a:spcBef>
              <a:buFont typeface="Arial"/>
              <a:buChar char="•"/>
            </a:pPr>
            <a:r>
              <a:rPr lang="fr-CA" sz="2000" noProof="0" dirty="0" smtClean="0"/>
              <a:t>Responsables de cytopénies (baisse des numérations sanguines) en raison d’un ralentissement de la fabrication des cellules sanguines par la moelle osseuse </a:t>
            </a:r>
          </a:p>
          <a:p>
            <a:r>
              <a:rPr lang="fr-CA" sz="2000" noProof="0" dirty="0" smtClean="0"/>
              <a:t>Ces syndromes peuvent être congénitaux (héréditaires) ou acquis</a:t>
            </a:r>
          </a:p>
          <a:p>
            <a:endParaRPr lang="fr-CA" noProof="0" dirty="0" smtClean="0"/>
          </a:p>
          <a:p>
            <a:endParaRPr lang="fr-CA" noProof="0" dirty="0"/>
          </a:p>
        </p:txBody>
      </p:sp>
      <p:graphicFrame>
        <p:nvGraphicFramePr>
          <p:cNvPr id="4" name="Diagram 3"/>
          <p:cNvGraphicFramePr/>
          <p:nvPr>
            <p:custDataLst>
              <p:tags r:id="rId3"/>
            </p:custDataLst>
            <p:extLst>
              <p:ext uri="{D42A27DB-BD31-4B8C-83A1-F6EECF244321}">
                <p14:modId xmlns:p14="http://schemas.microsoft.com/office/powerpoint/2010/main" val="3173248380"/>
              </p:ext>
            </p:extLst>
          </p:nvPr>
        </p:nvGraphicFramePr>
        <p:xfrm>
          <a:off x="1219200" y="2895600"/>
          <a:ext cx="5867400" cy="3657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p:cNvSpPr txBox="1"/>
          <p:nvPr>
            <p:custDataLst>
              <p:tags r:id="rId4"/>
            </p:custDataLst>
          </p:nvPr>
        </p:nvSpPr>
        <p:spPr>
          <a:xfrm>
            <a:off x="152400" y="6553200"/>
            <a:ext cx="1905000" cy="215444"/>
          </a:xfrm>
          <a:prstGeom prst="rect">
            <a:avLst/>
          </a:prstGeom>
          <a:noFill/>
        </p:spPr>
        <p:txBody>
          <a:bodyPr wrap="square" rtlCol="0">
            <a:spAutoFit/>
          </a:bodyPr>
          <a:lstStyle/>
          <a:p>
            <a:r>
              <a:rPr lang="en-US" sz="800" dirty="0" smtClean="0"/>
              <a:t>Young, 2014; Zhang, 2016</a:t>
            </a:r>
            <a:endParaRPr lang="en-US" sz="800" dirty="0"/>
          </a:p>
        </p:txBody>
      </p:sp>
    </p:spTree>
    <p:extLst>
      <p:ext uri="{BB962C8B-B14F-4D97-AF65-F5344CB8AC3E}">
        <p14:creationId xmlns:p14="http://schemas.microsoft.com/office/powerpoint/2010/main" val="672924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Références</a:t>
            </a:r>
            <a:endParaRPr lang="fr-CA" noProof="0" dirty="0"/>
          </a:p>
        </p:txBody>
      </p:sp>
      <p:sp>
        <p:nvSpPr>
          <p:cNvPr id="3" name="Content Placeholder 2"/>
          <p:cNvSpPr>
            <a:spLocks noGrp="1"/>
          </p:cNvSpPr>
          <p:nvPr>
            <p:ph idx="1"/>
            <p:custDataLst>
              <p:tags r:id="rId2"/>
            </p:custDataLst>
          </p:nvPr>
        </p:nvSpPr>
        <p:spPr/>
        <p:txBody>
          <a:bodyPr>
            <a:normAutofit fontScale="77500" lnSpcReduction="20000"/>
          </a:bodyPr>
          <a:lstStyle/>
          <a:p>
            <a:r>
              <a:rPr lang="en-US" dirty="0" smtClean="0"/>
              <a:t>Hoffbrand, A.V. &amp; Moss, P. A.H. (2016). </a:t>
            </a:r>
            <a:r>
              <a:rPr lang="en-US" dirty="0" err="1" smtClean="0"/>
              <a:t>Hoffbrand’s</a:t>
            </a:r>
            <a:r>
              <a:rPr lang="en-US" dirty="0" smtClean="0"/>
              <a:t> Essential </a:t>
            </a:r>
            <a:r>
              <a:rPr lang="en-US" dirty="0" err="1" smtClean="0"/>
              <a:t>Haematology</a:t>
            </a:r>
            <a:r>
              <a:rPr lang="en-US" dirty="0" smtClean="0"/>
              <a:t>. West Sussex, UK: Wiley &amp; Sons, Ltd.</a:t>
            </a:r>
          </a:p>
          <a:p>
            <a:r>
              <a:rPr lang="en-US" dirty="0" smtClean="0"/>
              <a:t>MDS Clear Path. Mdsclearpath.org</a:t>
            </a:r>
          </a:p>
          <a:p>
            <a:r>
              <a:rPr lang="en-US" dirty="0" smtClean="0"/>
              <a:t>Scheinberg, P., DeZern, A.E. &amp; Steensma, D.P. (2016). Acquired bone marrow failure syndromes: </a:t>
            </a:r>
            <a:r>
              <a:rPr lang="en-US" dirty="0" err="1" smtClean="0"/>
              <a:t>aplastic</a:t>
            </a:r>
            <a:r>
              <a:rPr lang="en-US" dirty="0" smtClean="0"/>
              <a:t> anemia, paroxysmal </a:t>
            </a:r>
            <a:r>
              <a:rPr lang="en-US" dirty="0" err="1" smtClean="0"/>
              <a:t>hemoglobinuria</a:t>
            </a:r>
            <a:r>
              <a:rPr lang="en-US" dirty="0" smtClean="0"/>
              <a:t>, and </a:t>
            </a:r>
            <a:r>
              <a:rPr lang="en-US" dirty="0" err="1" smtClean="0"/>
              <a:t>myelodysplastic</a:t>
            </a:r>
            <a:r>
              <a:rPr lang="en-US" dirty="0" smtClean="0"/>
              <a:t> syndromes. Retrieved from: </a:t>
            </a:r>
            <a:r>
              <a:rPr lang="en-US" dirty="0" smtClean="0">
                <a:hlinkClick r:id="rId4"/>
              </a:rPr>
              <a:t>http://ash-sap.hematologylibrary.org//content/2016/489.extract?utm_source=TrendMD&amp;utm_medium=cpc&amp;utm_campaign=American_Society_of_Hematology_Self-Assessment_Program_TrendMD_0</a:t>
            </a:r>
            <a:endParaRPr lang="en-US" dirty="0" smtClean="0"/>
          </a:p>
          <a:p>
            <a:r>
              <a:rPr lang="en-US" dirty="0" smtClean="0"/>
              <a:t>Young NS. Young N.S. Young, Neal </a:t>
            </a:r>
            <a:r>
              <a:rPr lang="en-US" dirty="0" err="1" smtClean="0"/>
              <a:t>S.Bone</a:t>
            </a:r>
            <a:r>
              <a:rPr lang="en-US" dirty="0" smtClean="0"/>
              <a:t> Marrow Failure Syndromes Including </a:t>
            </a:r>
            <a:r>
              <a:rPr lang="en-US" dirty="0" err="1" smtClean="0"/>
              <a:t>Aplastic</a:t>
            </a:r>
            <a:r>
              <a:rPr lang="en-US" dirty="0" smtClean="0"/>
              <a:t> Anemia and </a:t>
            </a:r>
            <a:r>
              <a:rPr lang="en-US" dirty="0" err="1" smtClean="0"/>
              <a:t>Myelodysplasia</a:t>
            </a:r>
            <a:r>
              <a:rPr lang="en-US" dirty="0" smtClean="0"/>
              <a:t>. In: Kasper D, </a:t>
            </a:r>
            <a:r>
              <a:rPr lang="en-US" dirty="0" err="1" smtClean="0"/>
              <a:t>Fauci</a:t>
            </a:r>
            <a:r>
              <a:rPr lang="en-US" dirty="0" smtClean="0"/>
              <a:t> A, Hauser S, Longo D, Jameson J, </a:t>
            </a:r>
            <a:r>
              <a:rPr lang="en-US" dirty="0" err="1" smtClean="0"/>
              <a:t>Loscalzo</a:t>
            </a:r>
            <a:r>
              <a:rPr lang="en-US" dirty="0" smtClean="0"/>
              <a:t> J. Kasper D, </a:t>
            </a:r>
            <a:r>
              <a:rPr lang="en-US" dirty="0" err="1" smtClean="0"/>
              <a:t>Fauci</a:t>
            </a:r>
            <a:r>
              <a:rPr lang="en-US" dirty="0" smtClean="0"/>
              <a:t> A, Hauser S, Longo D, Jameson J, </a:t>
            </a:r>
            <a:r>
              <a:rPr lang="en-US" dirty="0" err="1" smtClean="0"/>
              <a:t>Loscalzo</a:t>
            </a:r>
            <a:r>
              <a:rPr lang="en-US" dirty="0" smtClean="0"/>
              <a:t> J Eds. Dennis Kasper, et al.eds. </a:t>
            </a:r>
            <a:r>
              <a:rPr lang="en-US" i="1" dirty="0" smtClean="0"/>
              <a:t>Harrison's Principles of Internal Medicine, 19e </a:t>
            </a:r>
            <a:r>
              <a:rPr lang="en-US" dirty="0" smtClean="0"/>
              <a:t>New York, NY: McGraw-Hill; 2014. http://accessmedicine.mhmedical.com/Content.aspx?bookid=1130&amp;sectionid=79731602. Accessed August 01, 2018.</a:t>
            </a:r>
          </a:p>
          <a:p>
            <a:r>
              <a:rPr lang="en-US" dirty="0" smtClean="0"/>
              <a:t>Zhang, L. (2016). Inherited and acquired bone marrow failure syndromes: in the era of deep gene sequencing. </a:t>
            </a:r>
            <a:r>
              <a:rPr lang="en-US" i="1" dirty="0" smtClean="0"/>
              <a:t>Journal of Leukemia, 4</a:t>
            </a:r>
            <a:r>
              <a:rPr lang="en-US" dirty="0" smtClean="0"/>
              <a:t>(4)</a:t>
            </a:r>
            <a:endParaRPr lang="en-US" dirty="0"/>
          </a:p>
        </p:txBody>
      </p:sp>
    </p:spTree>
    <p:extLst>
      <p:ext uri="{BB962C8B-B14F-4D97-AF65-F5344CB8AC3E}">
        <p14:creationId xmlns:p14="http://schemas.microsoft.com/office/powerpoint/2010/main" val="288604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600" noProof="0" dirty="0" smtClean="0"/>
              <a:t>Syndromes myélodysplasiques (SMD)</a:t>
            </a:r>
            <a:r>
              <a:rPr lang="fr-CA" sz="4000" noProof="0" dirty="0" smtClean="0"/>
              <a:t>	</a:t>
            </a:r>
            <a:endParaRPr lang="fr-CA" sz="4000" noProof="0" dirty="0"/>
          </a:p>
        </p:txBody>
      </p:sp>
      <p:sp>
        <p:nvSpPr>
          <p:cNvPr id="3" name="Content Placeholder 2"/>
          <p:cNvSpPr>
            <a:spLocks noGrp="1"/>
          </p:cNvSpPr>
          <p:nvPr>
            <p:ph idx="1"/>
            <p:custDataLst>
              <p:tags r:id="rId2"/>
            </p:custDataLst>
          </p:nvPr>
        </p:nvSpPr>
        <p:spPr>
          <a:xfrm>
            <a:off x="457200" y="1417638"/>
            <a:ext cx="7620000" cy="4800600"/>
          </a:xfrm>
        </p:spPr>
        <p:txBody>
          <a:bodyPr>
            <a:normAutofit lnSpcReduction="10000"/>
          </a:bodyPr>
          <a:lstStyle/>
          <a:p>
            <a:pPr marL="347472">
              <a:spcBef>
                <a:spcPts val="528"/>
              </a:spcBef>
              <a:buFont typeface="Arial"/>
              <a:buChar char="•"/>
            </a:pPr>
            <a:r>
              <a:rPr lang="fr-CA" noProof="0" dirty="0" smtClean="0"/>
              <a:t>Anomalies clonales des cellules souches hématopoïétiques caractérisées par une insuffisance médullaire croissante, associée à une dysplasie (aspect anormal des cellules) affectant une lignée cellulaire ou plus </a:t>
            </a:r>
          </a:p>
          <a:p>
            <a:pPr marL="347472">
              <a:spcBef>
                <a:spcPts val="528"/>
              </a:spcBef>
              <a:buFont typeface="Arial"/>
              <a:buChar char="•"/>
            </a:pPr>
            <a:endParaRPr lang="fr-CA" noProof="0" dirty="0" smtClean="0"/>
          </a:p>
          <a:p>
            <a:pPr marL="347472">
              <a:spcBef>
                <a:spcPts val="528"/>
              </a:spcBef>
              <a:buFont typeface="Arial"/>
              <a:buChar char="•"/>
            </a:pPr>
            <a:endParaRPr lang="fr-CA" noProof="0" dirty="0" smtClean="0"/>
          </a:p>
          <a:p>
            <a:pPr marL="347472">
              <a:spcBef>
                <a:spcPts val="528"/>
              </a:spcBef>
              <a:buFont typeface="Arial"/>
              <a:buChar char="•"/>
            </a:pPr>
            <a:endParaRPr lang="fr-CA" noProof="0" dirty="0" smtClean="0"/>
          </a:p>
          <a:p>
            <a:pPr marL="347472">
              <a:spcBef>
                <a:spcPts val="528"/>
              </a:spcBef>
              <a:buFont typeface="Arial"/>
              <a:buChar char="•"/>
            </a:pPr>
            <a:endParaRPr lang="fr-CA" noProof="0" dirty="0" smtClean="0"/>
          </a:p>
          <a:p>
            <a:pPr marL="347472">
              <a:spcBef>
                <a:spcPts val="528"/>
              </a:spcBef>
              <a:buFont typeface="Arial"/>
              <a:buChar char="•"/>
            </a:pPr>
            <a:endParaRPr lang="fr-CA" noProof="0" dirty="0" smtClean="0"/>
          </a:p>
          <a:p>
            <a:pPr marL="347472">
              <a:spcBef>
                <a:spcPts val="528"/>
              </a:spcBef>
              <a:buFont typeface="Arial"/>
              <a:buChar char="•"/>
            </a:pPr>
            <a:endParaRPr lang="fr-CA" noProof="0" dirty="0" smtClean="0"/>
          </a:p>
          <a:p>
            <a:r>
              <a:rPr lang="fr-CA" noProof="0" dirty="0" smtClean="0"/>
              <a:t>Prolifération et apoptose </a:t>
            </a:r>
            <a:r>
              <a:rPr lang="fr-CA" dirty="0" smtClean="0"/>
              <a:t>simultanées des </a:t>
            </a:r>
            <a:r>
              <a:rPr lang="fr-CA" noProof="0" dirty="0" smtClean="0"/>
              <a:t>cellules hématopoïétiques (hématopoïèse inefficace) donnant lieu à une moelle osseuse hypercellulaire, mais à une pancytopénie dans le sang périphérique</a:t>
            </a:r>
          </a:p>
          <a:p>
            <a:endParaRPr lang="fr-CA" noProof="0" dirty="0" smtClean="0"/>
          </a:p>
          <a:p>
            <a:pPr marL="114300" indent="0">
              <a:buNone/>
            </a:pPr>
            <a:endParaRPr lang="fr-CA" noProof="0" dirty="0"/>
          </a:p>
        </p:txBody>
      </p:sp>
      <p:pic>
        <p:nvPicPr>
          <p:cNvPr id="1026" name="Picture 2"/>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343150" y="2819400"/>
            <a:ext cx="3352800" cy="204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custDataLst>
              <p:tags r:id="rId4"/>
            </p:custDataLst>
          </p:nvPr>
        </p:nvSpPr>
        <p:spPr>
          <a:xfrm>
            <a:off x="381000" y="6577340"/>
            <a:ext cx="2743200" cy="261610"/>
          </a:xfrm>
          <a:prstGeom prst="rect">
            <a:avLst/>
          </a:prstGeom>
          <a:noFill/>
        </p:spPr>
        <p:txBody>
          <a:bodyPr wrap="square" rtlCol="0">
            <a:spAutoFit/>
          </a:bodyPr>
          <a:lstStyle/>
          <a:p>
            <a:r>
              <a:rPr lang="en-US" sz="1050" dirty="0" smtClean="0"/>
              <a:t>Pathologyoutline.com</a:t>
            </a:r>
            <a:endParaRPr lang="en-US" sz="1050" dirty="0"/>
          </a:p>
        </p:txBody>
      </p:sp>
    </p:spTree>
    <p:extLst>
      <p:ext uri="{BB962C8B-B14F-4D97-AF65-F5344CB8AC3E}">
        <p14:creationId xmlns:p14="http://schemas.microsoft.com/office/powerpoint/2010/main" val="91767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Physiopathologie des SMD</a:t>
            </a:r>
            <a:endParaRPr lang="fr-CA" noProof="0" dirty="0"/>
          </a:p>
        </p:txBody>
      </p:sp>
      <p:sp>
        <p:nvSpPr>
          <p:cNvPr id="3" name="Content Placeholder 2"/>
          <p:cNvSpPr>
            <a:spLocks noGrp="1"/>
          </p:cNvSpPr>
          <p:nvPr>
            <p:ph idx="1"/>
            <p:custDataLst>
              <p:tags r:id="rId2"/>
            </p:custDataLst>
          </p:nvPr>
        </p:nvSpPr>
        <p:spPr/>
        <p:txBody>
          <a:bodyPr>
            <a:normAutofit fontScale="92500"/>
          </a:bodyPr>
          <a:lstStyle/>
          <a:p>
            <a:pPr marL="342900" lvl="1">
              <a:buClr>
                <a:schemeClr val="accent1"/>
              </a:buClr>
            </a:pPr>
            <a:r>
              <a:rPr lang="fr-CA" sz="2400" noProof="0" dirty="0" smtClean="0"/>
              <a:t>Régulation anormale de la prolifération, de la maturation et de la survie des cellules souches hématopoïétiques due à des anomalies génétiques </a:t>
            </a:r>
          </a:p>
          <a:p>
            <a:pPr marL="640080">
              <a:spcBef>
                <a:spcPts val="480"/>
              </a:spcBef>
              <a:buClr>
                <a:schemeClr val="accent2"/>
              </a:buClr>
              <a:buFont typeface="Arial"/>
              <a:buChar char="•"/>
            </a:pPr>
            <a:r>
              <a:rPr lang="fr-CA" sz="2400" noProof="0" dirty="0" smtClean="0"/>
              <a:t>Certaines </a:t>
            </a:r>
            <a:r>
              <a:rPr lang="fr-CA" sz="2400" dirty="0" smtClean="0"/>
              <a:t>anomalies/mutations génétiques sont </a:t>
            </a:r>
            <a:r>
              <a:rPr lang="fr-CA" sz="2400" noProof="0" dirty="0" smtClean="0"/>
              <a:t>associées aux SMD</a:t>
            </a:r>
          </a:p>
          <a:p>
            <a:pPr marL="640080">
              <a:spcBef>
                <a:spcPts val="480"/>
              </a:spcBef>
              <a:buClr>
                <a:schemeClr val="accent2"/>
              </a:buClr>
              <a:buFont typeface="Arial"/>
              <a:buChar char="•"/>
            </a:pPr>
            <a:r>
              <a:rPr lang="fr-CA" sz="2400" noProof="0" dirty="0" smtClean="0"/>
              <a:t>Des changements de l'expression des gènes, comme l’hyperméthylation,</a:t>
            </a:r>
            <a:r>
              <a:rPr lang="fr-CA" noProof="0" dirty="0" smtClean="0"/>
              <a:t> </a:t>
            </a:r>
            <a:r>
              <a:rPr lang="fr-CA" sz="2400" noProof="0" dirty="0" smtClean="0"/>
              <a:t>contribuent au développement ou à la progression des SMD</a:t>
            </a:r>
            <a:endParaRPr lang="fr-CA" noProof="0" dirty="0" smtClean="0"/>
          </a:p>
          <a:p>
            <a:pPr lvl="2"/>
            <a:r>
              <a:rPr lang="fr-CA" noProof="0" dirty="0" smtClean="0"/>
              <a:t>Entraîne une suppression de la transcription génique</a:t>
            </a:r>
          </a:p>
          <a:p>
            <a:pPr marL="114300" lvl="1" indent="0">
              <a:buClr>
                <a:schemeClr val="accent1"/>
              </a:buClr>
              <a:buNone/>
            </a:pPr>
            <a:endParaRPr lang="fr-CA" noProof="0" dirty="0" smtClean="0"/>
          </a:p>
          <a:p>
            <a:pPr marL="114300" lvl="1" indent="0">
              <a:buClr>
                <a:schemeClr val="accent1"/>
              </a:buClr>
              <a:buNone/>
            </a:pPr>
            <a:endParaRPr lang="fr-CA" noProof="0" dirty="0" smtClean="0"/>
          </a:p>
          <a:p>
            <a:pPr marL="347472">
              <a:spcBef>
                <a:spcPts val="480"/>
              </a:spcBef>
              <a:buFont typeface="Arial"/>
              <a:buChar char="•"/>
            </a:pPr>
            <a:r>
              <a:rPr lang="fr-CA" sz="2400" noProof="0" dirty="0" smtClean="0"/>
              <a:t>À mesure que la maladie progresse, la maturation des cellules souches se détériore, avec survie accrue des myéloblastes </a:t>
            </a:r>
          </a:p>
          <a:p>
            <a:pPr marL="114300" indent="0">
              <a:buNone/>
            </a:pPr>
            <a:endParaRPr lang="fr-CA" noProof="0" dirty="0" smtClean="0"/>
          </a:p>
          <a:p>
            <a:pPr marL="114300" indent="0">
              <a:buNone/>
            </a:pPr>
            <a:endParaRPr lang="fr-CA" noProof="0" dirty="0"/>
          </a:p>
        </p:txBody>
      </p:sp>
    </p:spTree>
    <p:extLst>
      <p:ext uri="{BB962C8B-B14F-4D97-AF65-F5344CB8AC3E}">
        <p14:creationId xmlns:p14="http://schemas.microsoft.com/office/powerpoint/2010/main" val="159322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600" noProof="0" dirty="0" smtClean="0"/>
              <a:t>Prévalence et facteurs de risque</a:t>
            </a:r>
            <a:endParaRPr lang="fr-CA" sz="3600" noProof="0" dirty="0"/>
          </a:p>
        </p:txBody>
      </p:sp>
      <p:sp>
        <p:nvSpPr>
          <p:cNvPr id="3" name="Content Placeholder 2"/>
          <p:cNvSpPr>
            <a:spLocks noGrp="1"/>
          </p:cNvSpPr>
          <p:nvPr>
            <p:ph idx="1"/>
            <p:custDataLst>
              <p:tags r:id="rId2"/>
            </p:custDataLst>
          </p:nvPr>
        </p:nvSpPr>
        <p:spPr>
          <a:xfrm>
            <a:off x="457200" y="1523999"/>
            <a:ext cx="7162800" cy="5035377"/>
          </a:xfrm>
        </p:spPr>
        <p:txBody>
          <a:bodyPr>
            <a:normAutofit fontScale="85000" lnSpcReduction="20000"/>
          </a:bodyPr>
          <a:lstStyle/>
          <a:p>
            <a:pPr marL="347472">
              <a:spcBef>
                <a:spcPts val="456"/>
              </a:spcBef>
              <a:buFont typeface="Arial"/>
              <a:buChar char="•"/>
            </a:pPr>
            <a:r>
              <a:rPr lang="fr-CA" noProof="0" dirty="0" smtClean="0"/>
              <a:t>Les SMD se manifestent habituellement chez les adultes de plus de 60 ans, l’âge médian étant de 72 à 76 ans </a:t>
            </a:r>
          </a:p>
          <a:p>
            <a:pPr marL="347472">
              <a:spcBef>
                <a:spcPts val="456"/>
              </a:spcBef>
              <a:buFont typeface="Arial"/>
              <a:buChar char="•"/>
            </a:pPr>
            <a:r>
              <a:rPr lang="fr-CA" noProof="0" dirty="0" smtClean="0"/>
              <a:t>Plus fréquent chez les hommes </a:t>
            </a:r>
            <a:r>
              <a:rPr lang="fr-CA" dirty="0" smtClean="0"/>
              <a:t>que chez les femmes</a:t>
            </a:r>
            <a:endParaRPr lang="fr-CA" noProof="0" dirty="0" smtClean="0"/>
          </a:p>
          <a:p>
            <a:pPr marL="347472">
              <a:spcBef>
                <a:spcPts val="456"/>
              </a:spcBef>
              <a:buFont typeface="Arial"/>
              <a:buChar char="•"/>
            </a:pPr>
            <a:r>
              <a:rPr lang="fr-CA" noProof="0" dirty="0" smtClean="0"/>
              <a:t>Les SMD sont une maladie relativement courante</a:t>
            </a:r>
          </a:p>
          <a:p>
            <a:r>
              <a:rPr lang="fr-CA" noProof="0" dirty="0" smtClean="0"/>
              <a:t>Estimation de 4 à 7 nouveaux cas par 100 000 annuellement</a:t>
            </a:r>
          </a:p>
          <a:p>
            <a:endParaRPr lang="fr-CA" noProof="0" dirty="0" smtClean="0"/>
          </a:p>
          <a:p>
            <a:endParaRPr lang="fr-CA" noProof="0" dirty="0" smtClean="0"/>
          </a:p>
          <a:p>
            <a:endParaRPr lang="fr-CA" noProof="0" dirty="0" smtClean="0"/>
          </a:p>
          <a:p>
            <a:pPr marL="118872" indent="0">
              <a:spcBef>
                <a:spcPts val="456"/>
              </a:spcBef>
              <a:buNone/>
            </a:pPr>
            <a:r>
              <a:rPr lang="fr-CA" noProof="0" dirty="0" smtClean="0"/>
              <a:t>Facteurs de risque : </a:t>
            </a:r>
          </a:p>
          <a:p>
            <a:pPr marL="347472">
              <a:spcBef>
                <a:spcPts val="456"/>
              </a:spcBef>
              <a:buFont typeface="Arial"/>
              <a:buChar char="•"/>
            </a:pPr>
            <a:r>
              <a:rPr lang="fr-CA" noProof="0" dirty="0" smtClean="0"/>
              <a:t>Âge avancé</a:t>
            </a:r>
          </a:p>
          <a:p>
            <a:pPr marL="347472">
              <a:spcBef>
                <a:spcPts val="456"/>
              </a:spcBef>
              <a:buFont typeface="Arial"/>
              <a:buChar char="•"/>
            </a:pPr>
            <a:r>
              <a:rPr lang="fr-CA" noProof="0" dirty="0" smtClean="0"/>
              <a:t>Sexe masculin</a:t>
            </a:r>
          </a:p>
          <a:p>
            <a:pPr marL="347472">
              <a:spcBef>
                <a:spcPts val="456"/>
              </a:spcBef>
              <a:buFont typeface="Arial"/>
              <a:buChar char="•"/>
            </a:pPr>
            <a:r>
              <a:rPr lang="fr-CA" noProof="0" dirty="0" smtClean="0"/>
              <a:t>Exposition à des facteurs environnementaux (benzène)</a:t>
            </a:r>
          </a:p>
          <a:p>
            <a:pPr marL="347472">
              <a:spcBef>
                <a:spcPts val="456"/>
              </a:spcBef>
              <a:buFont typeface="Arial"/>
              <a:buChar char="•"/>
            </a:pPr>
            <a:r>
              <a:rPr lang="fr-CA" noProof="0" dirty="0" smtClean="0"/>
              <a:t>Tabagisme </a:t>
            </a:r>
          </a:p>
          <a:p>
            <a:pPr marL="347472">
              <a:spcBef>
                <a:spcPts val="456"/>
              </a:spcBef>
              <a:buFont typeface="Arial"/>
              <a:buChar char="•"/>
            </a:pPr>
            <a:r>
              <a:rPr lang="fr-CA" noProof="0" dirty="0" smtClean="0"/>
              <a:t>Antécédents de chimio- ou de radiothérapie</a:t>
            </a:r>
          </a:p>
          <a:p>
            <a:pPr marL="114300" indent="0">
              <a:buNone/>
            </a:pPr>
            <a:endParaRPr lang="fr-CA" noProof="0" dirty="0" smtClean="0"/>
          </a:p>
          <a:p>
            <a:pPr marL="114300" indent="0">
              <a:buNone/>
            </a:pPr>
            <a:r>
              <a:rPr lang="fr-CA" noProof="0" dirty="0" smtClean="0"/>
              <a:t> </a:t>
            </a:r>
          </a:p>
        </p:txBody>
      </p:sp>
      <p:sp>
        <p:nvSpPr>
          <p:cNvPr id="4" name="TextBox 3"/>
          <p:cNvSpPr txBox="1"/>
          <p:nvPr>
            <p:custDataLst>
              <p:tags r:id="rId3"/>
            </p:custDataLst>
          </p:nvPr>
        </p:nvSpPr>
        <p:spPr>
          <a:xfrm>
            <a:off x="5181600" y="6436267"/>
            <a:ext cx="3048000" cy="246221"/>
          </a:xfrm>
          <a:prstGeom prst="rect">
            <a:avLst/>
          </a:prstGeom>
          <a:noFill/>
        </p:spPr>
        <p:txBody>
          <a:bodyPr wrap="square" rtlCol="0">
            <a:spAutoFit/>
          </a:bodyPr>
          <a:lstStyle/>
          <a:p>
            <a:r>
              <a:rPr lang="en-US" sz="1000" dirty="0" smtClean="0">
                <a:solidFill>
                  <a:srgbClr val="000000"/>
                </a:solidFill>
              </a:rPr>
              <a:t>Buckstein &amp; Wells, 2008</a:t>
            </a:r>
            <a:endParaRPr lang="en-US" sz="1000" dirty="0">
              <a:solidFill>
                <a:srgbClr val="000000"/>
              </a:solidFill>
            </a:endParaRPr>
          </a:p>
        </p:txBody>
      </p:sp>
    </p:spTree>
    <p:extLst>
      <p:ext uri="{BB962C8B-B14F-4D97-AF65-F5344CB8AC3E}">
        <p14:creationId xmlns:p14="http://schemas.microsoft.com/office/powerpoint/2010/main" val="173685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Étiologie</a:t>
            </a:r>
            <a:endParaRPr lang="fr-CA" noProof="0"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158628082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p:cNvSpPr txBox="1"/>
          <p:nvPr>
            <p:custDataLst>
              <p:tags r:id="rId3"/>
            </p:custDataLst>
          </p:nvPr>
        </p:nvSpPr>
        <p:spPr>
          <a:xfrm>
            <a:off x="6096000" y="6477000"/>
            <a:ext cx="2057400" cy="246221"/>
          </a:xfrm>
          <a:prstGeom prst="rect">
            <a:avLst/>
          </a:prstGeom>
          <a:noFill/>
        </p:spPr>
        <p:txBody>
          <a:bodyPr wrap="square" rtlCol="0">
            <a:spAutoFit/>
          </a:bodyPr>
          <a:lstStyle/>
          <a:p>
            <a:r>
              <a:rPr lang="en-US" sz="1000" dirty="0" smtClean="0">
                <a:solidFill>
                  <a:srgbClr val="000000"/>
                </a:solidFill>
              </a:rPr>
              <a:t>Devine, 2013; Aster &amp; Stone, 2018</a:t>
            </a:r>
            <a:endParaRPr lang="en-US" sz="1000" dirty="0">
              <a:solidFill>
                <a:srgbClr val="000000"/>
              </a:solidFill>
            </a:endParaRPr>
          </a:p>
        </p:txBody>
      </p:sp>
    </p:spTree>
    <p:extLst>
      <p:ext uri="{BB962C8B-B14F-4D97-AF65-F5344CB8AC3E}">
        <p14:creationId xmlns:p14="http://schemas.microsoft.com/office/powerpoint/2010/main" val="370629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Tableau clinique</a:t>
            </a:r>
            <a:endParaRPr lang="fr-CA" noProof="0" dirty="0"/>
          </a:p>
        </p:txBody>
      </p:sp>
      <p:sp>
        <p:nvSpPr>
          <p:cNvPr id="3" name="Content Placeholder 2"/>
          <p:cNvSpPr>
            <a:spLocks noGrp="1"/>
          </p:cNvSpPr>
          <p:nvPr>
            <p:ph idx="1"/>
            <p:custDataLst>
              <p:tags r:id="rId2"/>
            </p:custDataLst>
          </p:nvPr>
        </p:nvSpPr>
        <p:spPr/>
        <p:txBody>
          <a:bodyPr>
            <a:normAutofit fontScale="92500"/>
          </a:bodyPr>
          <a:lstStyle/>
          <a:p>
            <a:pPr marL="347472">
              <a:spcBef>
                <a:spcPts val="528"/>
              </a:spcBef>
              <a:buFont typeface="Arial"/>
              <a:buChar char="•"/>
            </a:pPr>
            <a:r>
              <a:rPr lang="fr-CA" sz="2400" noProof="0" dirty="0" smtClean="0"/>
              <a:t>Les patients atteints de SMD présentent en général des cytopénies </a:t>
            </a:r>
            <a:r>
              <a:rPr lang="fr-CA" sz="2400" dirty="0" smtClean="0"/>
              <a:t>du sang périphérique</a:t>
            </a:r>
            <a:endParaRPr lang="fr-CA" sz="2400" noProof="0" dirty="0" smtClean="0"/>
          </a:p>
          <a:p>
            <a:pPr marL="640080">
              <a:spcBef>
                <a:spcPts val="480"/>
              </a:spcBef>
              <a:buClr>
                <a:schemeClr val="accent2"/>
              </a:buClr>
              <a:buFont typeface="Arial"/>
              <a:buChar char="•"/>
            </a:pPr>
            <a:r>
              <a:rPr lang="fr-CA" sz="2100" noProof="0" dirty="0" smtClean="0"/>
              <a:t>Le tableau varie de asymptomatique et découverte fortuite à la </a:t>
            </a:r>
            <a:r>
              <a:rPr lang="fr-CA" sz="2100" dirty="0" smtClean="0"/>
              <a:t>suite d’une</a:t>
            </a:r>
            <a:r>
              <a:rPr lang="fr-CA" sz="2100" noProof="0" dirty="0" smtClean="0"/>
              <a:t> FSC, à des symptômes et complications liés à une cytopénie encore non identifiée</a:t>
            </a:r>
          </a:p>
          <a:p>
            <a:r>
              <a:rPr lang="fr-CA" sz="2400" noProof="0" dirty="0" smtClean="0"/>
              <a:t>Une majorité de patients atteints de SMD présentent une dysplasie de la lignée érythrocytaire (anémie</a:t>
            </a:r>
            <a:r>
              <a:rPr lang="fr-CA" noProof="0" dirty="0" smtClean="0"/>
              <a:t>)</a:t>
            </a:r>
          </a:p>
          <a:p>
            <a:pPr lvl="1"/>
            <a:endParaRPr lang="fr-CA" noProof="0" dirty="0" smtClean="0"/>
          </a:p>
          <a:p>
            <a:pPr marL="347472">
              <a:spcBef>
                <a:spcPts val="480"/>
              </a:spcBef>
              <a:buFont typeface="Arial"/>
              <a:buChar char="•"/>
            </a:pPr>
            <a:r>
              <a:rPr lang="fr-CA" noProof="0" dirty="0" smtClean="0"/>
              <a:t>Entre autres signes et symptômes : </a:t>
            </a:r>
          </a:p>
          <a:p>
            <a:pPr marL="640080">
              <a:spcBef>
                <a:spcPts val="456"/>
              </a:spcBef>
              <a:buClr>
                <a:schemeClr val="accent2"/>
              </a:buClr>
              <a:buFont typeface="Arial"/>
              <a:buChar char="•"/>
            </a:pPr>
            <a:r>
              <a:rPr lang="fr-CA" sz="2100" noProof="0" dirty="0" smtClean="0"/>
              <a:t>Fièvre, infections consécutives à la neutropénie</a:t>
            </a:r>
          </a:p>
          <a:p>
            <a:pPr marL="640080">
              <a:spcBef>
                <a:spcPts val="456"/>
              </a:spcBef>
              <a:buClr>
                <a:schemeClr val="accent2"/>
              </a:buClr>
              <a:buFont typeface="Arial"/>
              <a:buChar char="•"/>
            </a:pPr>
            <a:r>
              <a:rPr lang="fr-CA" sz="2100" noProof="0" dirty="0" smtClean="0"/>
              <a:t>Pétéchies, ecchymoses, contusions, saignements dus à la thrombocytopénie </a:t>
            </a:r>
          </a:p>
          <a:p>
            <a:pPr marL="640080">
              <a:spcBef>
                <a:spcPts val="456"/>
              </a:spcBef>
              <a:buClr>
                <a:schemeClr val="accent2"/>
              </a:buClr>
              <a:buFont typeface="Arial"/>
              <a:buChar char="•"/>
            </a:pPr>
            <a:r>
              <a:rPr lang="fr-CA" sz="2100" noProof="0" dirty="0" smtClean="0"/>
              <a:t>Fatigue, essoufflement, palpitations, faiblesse, intolérance à l’effort, étourdissements, pâleur, atteinte cognitive - causés par l'anémie </a:t>
            </a:r>
          </a:p>
        </p:txBody>
      </p:sp>
    </p:spTree>
    <p:extLst>
      <p:ext uri="{BB962C8B-B14F-4D97-AF65-F5344CB8AC3E}">
        <p14:creationId xmlns:p14="http://schemas.microsoft.com/office/powerpoint/2010/main" val="1170849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Insuffisances médullaires : incluant les SMD, l'À et l'HPN&amp;quot;&quot;/&gt;&lt;property id=&quot;20307&quot; value=&quot;256&quot;/&gt;&lt;/object&gt;&lt;object type=&quot;3&quot; unique_id=&quot;10005&quot;&gt;&lt;property id=&quot;20148&quot; value=&quot;5&quot;/&gt;&lt;property id=&quot;20300&quot; value=&quot;Diapositive 2 - &amp;quot;Résumé&amp;quot;&quot;/&gt;&lt;property id=&quot;20307&quot; value=&quot;257&quot;/&gt;&lt;/object&gt;&lt;object type=&quot;3&quot; unique_id=&quot;10006&quot;&gt;&lt;property id=&quot;20148&quot; value=&quot;5&quot;/&gt;&lt;property id=&quot;20300&quot; value=&quot;Diapositive 3 - &amp;quot;Insuffisance médullaire&amp;quot;&quot;/&gt;&lt;property id=&quot;20307&quot; value=&quot;258&quot;/&gt;&lt;/object&gt;&lt;object type=&quot;3&quot; unique_id=&quot;10007&quot;&gt;&lt;property id=&quot;20148&quot; value=&quot;5&quot;/&gt;&lt;property id=&quot;20300&quot; value=&quot;Diapositive 4 - &amp;quot;Insuffisances médullaires&amp;quot;&quot;/&gt;&lt;property id=&quot;20307&quot; value=&quot;259&quot;/&gt;&lt;/object&gt;&lt;object type=&quot;3&quot; unique_id=&quot;10008&quot;&gt;&lt;property id=&quot;20148&quot; value=&quot;5&quot;/&gt;&lt;property id=&quot;20300&quot; value=&quot;Diapositive 5 - &amp;quot;Syndromes myélodysplasiques (SMD)&amp;amp;#x09;&amp;quot;&quot;/&gt;&lt;property id=&quot;20307&quot; value=&quot;263&quot;/&gt;&lt;/object&gt;&lt;object type=&quot;3&quot; unique_id=&quot;10009&quot;&gt;&lt;property id=&quot;20148&quot; value=&quot;5&quot;/&gt;&lt;property id=&quot;20300&quot; value=&quot;Diapositive 6 - &amp;quot;Physiopathologie des SMD&amp;quot;&quot;/&gt;&lt;property id=&quot;20307&quot; value=&quot;264&quot;/&gt;&lt;/object&gt;&lt;object type=&quot;3&quot; unique_id=&quot;10010&quot;&gt;&lt;property id=&quot;20148&quot; value=&quot;5&quot;/&gt;&lt;property id=&quot;20300&quot; value=&quot;Diapositive 7 - &amp;quot;Prévalence et facteurs de risque&amp;quot;&quot;/&gt;&lt;property id=&quot;20307&quot; value=&quot;265&quot;/&gt;&lt;/object&gt;&lt;object type=&quot;3&quot; unique_id=&quot;10011&quot;&gt;&lt;property id=&quot;20148&quot; value=&quot;5&quot;/&gt;&lt;property id=&quot;20300&quot; value=&quot;Diapositive 8 - &amp;quot;Étiologie&amp;quot;&quot;/&gt;&lt;property id=&quot;20307&quot; value=&quot;266&quot;/&gt;&lt;/object&gt;&lt;object type=&quot;3&quot; unique_id=&quot;10012&quot;&gt;&lt;property id=&quot;20148&quot; value=&quot;5&quot;/&gt;&lt;property id=&quot;20300&quot; value=&quot;Diapositive 9 - &amp;quot;Tableau clinique&amp;quot;&quot;/&gt;&lt;property id=&quot;20307&quot; value=&quot;268&quot;/&gt;&lt;/object&gt;&lt;object type=&quot;3&quot; unique_id=&quot;10013&quot;&gt;&lt;property id=&quot;20148&quot; value=&quot;5&quot;/&gt;&lt;property id=&quot;20300&quot; value=&quot;Diapositive 10 - &amp;quot;Diagnostic &amp;amp;#x09;&amp;quot;&quot;/&gt;&lt;property id=&quot;20307&quot; value=&quot;272&quot;/&gt;&lt;/object&gt;&lt;object type=&quot;3&quot; unique_id=&quot;10014&quot;&gt;&lt;property id=&quot;20148&quot; value=&quot;5&quot;/&gt;&lt;property id=&quot;20300&quot; value=&quot;Diapositive 11 - &amp;quot;Analyse diagnostique&amp;quot;&quot;/&gt;&lt;property id=&quot;20307&quot; value=&quot;329&quot;/&gt;&lt;/object&gt;&lt;object type=&quot;3&quot; unique_id=&quot;10015&quot;&gt;&lt;property id=&quot;20148&quot; value=&quot;5&quot;/&gt;&lt;property id=&quot;20300&quot; value=&quot;Diapositive 12 - &amp;quot;Classification des SMD par l’OMS&amp;quot;&quot;/&gt;&lt;property id=&quot;20307&quot; value=&quot;277&quot;/&gt;&lt;/object&gt;&lt;object type=&quot;3&quot; unique_id=&quot;10016&quot;&gt;&lt;property id=&quot;20148&quot; value=&quot;5&quot;/&gt;&lt;property id=&quot;20300&quot; value=&quot;Diapositive 13 - &amp;quot;IPSS-R &amp;quot;&quot;/&gt;&lt;property id=&quot;20307&quot; value=&quot;280&quot;/&gt;&lt;/object&gt;&lt;object type=&quot;3&quot; unique_id=&quot;10017&quot;&gt;&lt;property id=&quot;20148&quot; value=&quot;5&quot;/&gt;&lt;property id=&quot;20300&quot; value=&quot;Diapositive 14 - &amp;quot;IPSS-R  &amp;quot;&quot;/&gt;&lt;property id=&quot;20307&quot; value=&quot;327&quot;/&gt;&lt;/object&gt;&lt;object type=&quot;3&quot; unique_id=&quot;10018&quot;&gt;&lt;property id=&quot;20148&quot; value=&quot;5&quot;/&gt;&lt;property id=&quot;20300&quot; value=&quot;Diapositive 15 - &amp;quot;Pronostic &amp;amp;#x09;&amp;quot;&quot;/&gt;&lt;property id=&quot;20307&quot; value=&quot;278&quot;/&gt;&lt;/object&gt;&lt;object type=&quot;3&quot; unique_id=&quot;10019&quot;&gt;&lt;property id=&quot;20148&quot; value=&quot;5&quot;/&gt;&lt;property id=&quot;20300&quot; value=&quot;Diapositive 16 - &amp;quot;Traitement&amp;quot;&quot;/&gt;&lt;property id=&quot;20307&quot; value=&quot;281&quot;/&gt;&lt;/object&gt;&lt;object type=&quot;3&quot; unique_id=&quot;10020&quot;&gt;&lt;property id=&quot;20148&quot; value=&quot;5&quot;/&gt;&lt;property id=&quot;20300&quot; value=&quot;Diapositive 17 - &amp;quot;Options de traitement pour le SMD à risque faible (risque IPSS faible/Int-1)&amp;quot;&quot;/&gt;&lt;property id=&quot;20307&quot; value=&quot;283&quot;/&gt;&lt;/object&gt;&lt;object type=&quot;3&quot; unique_id=&quot;10021&quot;&gt;&lt;property id=&quot;20148&quot; value=&quot;5&quot;/&gt;&lt;property id=&quot;20300&quot; value=&quot;Diapositive 18 - &amp;quot;Progression de la maladie&amp;amp;#x09;&amp;quot;&quot;/&gt;&lt;property id=&quot;20307&quot; value=&quot;290&quot;/&gt;&lt;/object&gt;&lt;object type=&quot;3&quot; unique_id=&quot;10022&quot;&gt;&lt;property id=&quot;20148&quot; value=&quot;5&quot;/&gt;&lt;property id=&quot;20300&quot; value=&quot;Diapositive 19 - &amp;quot;Options thérapeutiques pour les SMD à risque élevé&amp;quot;&quot;/&gt;&lt;property id=&quot;20307&quot; value=&quot;291&quot;/&gt;&lt;/object&gt;&lt;object type=&quot;3&quot; unique_id=&quot;10023&quot;&gt;&lt;property id=&quot;20148&quot; value=&quot;5&quot;/&gt;&lt;property id=&quot;20300&quot; value=&quot;Diapositive 20 - &amp;quot;Soins de soutien&amp;quot;&quot;/&gt;&lt;property id=&quot;20307&quot; value=&quot;299&quot;/&gt;&lt;/object&gt;&lt;object type=&quot;3&quot; unique_id=&quot;10024&quot;&gt;&lt;property id=&quot;20148&quot; value=&quot;5&quot;/&gt;&lt;property id=&quot;20300&quot; value=&quot;Diapositive 21 - &amp;quot;Gestion de la surcharge ferrique&amp;quot;&quot;/&gt;&lt;property id=&quot;20307&quot; value=&quot;328&quot;/&gt;&lt;/object&gt;&lt;object type=&quot;3&quot; unique_id=&quot;10025&quot;&gt;&lt;property id=&quot;20148&quot; value=&quot;5&quot;/&gt;&lt;property id=&quot;20300&quot; value=&quot;Diapositive 22 - &amp;quot;Impact des SMD sur les  patients et leurs proches&amp;quot;&quot;/&gt;&lt;property id=&quot;20307&quot; value=&quot;304&quot;/&gt;&lt;/object&gt;&lt;object type=&quot;3&quot; unique_id=&quot;10026&quot;&gt;&lt;property id=&quot;20148&quot; value=&quot;5&quot;/&gt;&lt;property id=&quot;20300&quot; value=&quot;Diapositive 23 - &amp;quot;Anémie aplasique&amp;quot;&quot;/&gt;&lt;property id=&quot;20307&quot; value=&quot;306&quot;/&gt;&lt;/object&gt;&lt;object type=&quot;3&quot; unique_id=&quot;10027&quot;&gt;&lt;property id=&quot;20148&quot; value=&quot;5&quot;/&gt;&lt;property id=&quot;20300&quot; value=&quot;Diapositive 24 - &amp;quot;Prévalence et étiologie&amp;quot;&quot;/&gt;&lt;property id=&quot;20307&quot; value=&quot;308&quot;/&gt;&lt;/object&gt;&lt;object type=&quot;3&quot; unique_id=&quot;10028&quot;&gt;&lt;property id=&quot;20148&quot; value=&quot;5&quot;/&gt;&lt;property id=&quot;20300&quot; value=&quot;Diapositive 25 - &amp;quot;Caractéristiques cliniques&amp;quot;&quot;/&gt;&lt;property id=&quot;20307&quot; value=&quot;307&quot;/&gt;&lt;/object&gt;&lt;object type=&quot;3&quot; unique_id=&quot;10029&quot;&gt;&lt;property id=&quot;20148&quot; value=&quot;5&quot;/&gt;&lt;property id=&quot;20300&quot; value=&quot;Diapositive 26 - &amp;quot;Diagnostic&amp;quot;&quot;/&gt;&lt;property id=&quot;20307&quot; value=&quot;309&quot;/&gt;&lt;/object&gt;&lt;object type=&quot;3&quot; unique_id=&quot;10030&quot;&gt;&lt;property id=&quot;20148&quot; value=&quot;5&quot;/&gt;&lt;property id=&quot;20300&quot; value=&quot;Diapositive 27 - &amp;quot;Classification&amp;quot;&quot;/&gt;&lt;property id=&quot;20307&quot; value=&quot;310&quot;/&gt;&lt;/object&gt;&lt;object type=&quot;3&quot; unique_id=&quot;10031&quot;&gt;&lt;property id=&quot;20148&quot; value=&quot;5&quot;/&gt;&lt;property id=&quot;20300&quot; value=&quot;Diapositive 28 - &amp;quot;Traitement&amp;quot;&quot;/&gt;&lt;property id=&quot;20307&quot; value=&quot;311&quot;/&gt;&lt;/object&gt;&lt;object type=&quot;3&quot; unique_id=&quot;10032&quot;&gt;&lt;property id=&quot;20148&quot; value=&quot;5&quot;/&gt;&lt;property id=&quot;20300&quot; value=&quot;Diapositive 29 - &amp;quot;Maladie du sérum&amp;quot;&quot;/&gt;&lt;property id=&quot;20307&quot; value=&quot;324&quot;/&gt;&lt;/object&gt;&lt;object type=&quot;3&quot; unique_id=&quot;10033&quot;&gt;&lt;property id=&quot;20148&quot; value=&quot;5&quot;/&gt;&lt;property id=&quot;20300&quot; value=&quot;Diapositive 30 - &amp;quot;Soins de soutien&amp;quot;&quot;/&gt;&lt;property id=&quot;20307&quot; value=&quot;322&quot;/&gt;&lt;/object&gt;&lt;object type=&quot;3&quot; unique_id=&quot;10034&quot;&gt;&lt;property id=&quot;20148&quot; value=&quot;5&quot;/&gt;&lt;property id=&quot;20300&quot; value=&quot;Diapositive 31 - &amp;quot;&amp;#x0D;&amp;#x0A;Hémoglobinurie paroxystique nocturne  (HPN)&amp;#x0D;&amp;#x0A;&amp;quot;&quot;/&gt;&lt;property id=&quot;20307&quot; value=&quot;313&quot;/&gt;&lt;/object&gt;&lt;object type=&quot;3&quot; unique_id=&quot;10035&quot;&gt;&lt;property id=&quot;20148&quot; value=&quot;5&quot;/&gt;&lt;property id=&quot;20300&quot; value=&quot;Diapositive 32 - &amp;quot;Physiopathologie&amp;quot;&quot;/&gt;&lt;property id=&quot;20307&quot; value=&quot;318&quot;/&gt;&lt;/object&gt;&lt;object type=&quot;3&quot; unique_id=&quot;10036&quot;&gt;&lt;property id=&quot;20148&quot; value=&quot;5&quot;/&gt;&lt;property id=&quot;20300&quot; value=&quot;Diapositive 33 - &amp;quot;Prévalence&amp;quot;&quot;/&gt;&lt;property id=&quot;20307&quot; value=&quot;314&quot;/&gt;&lt;/object&gt;&lt;object type=&quot;3&quot; unique_id=&quot;10037&quot;&gt;&lt;property id=&quot;20148&quot; value=&quot;5&quot;/&gt;&lt;property id=&quot;20300&quot; value=&quot;Diapositive 34 - &amp;quot;Tableau clinique&amp;quot;&quot;/&gt;&lt;property id=&quot;20307&quot; value=&quot;315&quot;/&gt;&lt;/object&gt;&lt;object type=&quot;3&quot; unique_id=&quot;10038&quot;&gt;&lt;property id=&quot;20148&quot; value=&quot;5&quot;/&gt;&lt;property id=&quot;20300&quot; value=&quot;Diapositive 35 - &amp;quot;Diagnostic&amp;quot;&quot;/&gt;&lt;property id=&quot;20307&quot; value=&quot;316&quot;/&gt;&lt;/object&gt;&lt;object type=&quot;3&quot; unique_id=&quot;10039&quot;&gt;&lt;property id=&quot;20148&quot; value=&quot;5&quot;/&gt;&lt;property id=&quot;20300&quot; value=&quot;Diapositive 36 - &amp;quot;Traitement&amp;quot;&quot;/&gt;&lt;property id=&quot;20307&quot; value=&quot;320&quot;/&gt;&lt;/object&gt;&lt;object type=&quot;3&quot; unique_id=&quot;10040&quot;&gt;&lt;property id=&quot;20148&quot; value=&quot;5&quot;/&gt;&lt;property id=&quot;20300&quot; value=&quot;Diapositive 37 - &amp;quot;Soins infirmiers pour les insuffisances médullaires&amp;quot;&quot;/&gt;&lt;property id=&quot;20307&quot; value=&quot;323&quot;/&gt;&lt;/object&gt;&lt;object type=&quot;3&quot; unique_id=&quot;10041&quot;&gt;&lt;property id=&quot;20148&quot; value=&quot;5&quot;/&gt;&lt;property id=&quot;20300&quot; value=&quot;Diapositive 38 - &amp;quot;ACAAM&amp;quot;&quot;/&gt;&lt;property id=&quot;20307&quot; value=&quot;326&quot;/&gt;&lt;/object&gt;&lt;object type=&quot;3&quot; unique_id=&quot;10042&quot;&gt;&lt;property id=&quot;20148&quot; value=&quot;5&quot;/&gt;&lt;property id=&quot;20300&quot; value=&quot;Diapositive 39 - &amp;quot;References&amp;quot;&quot;/&gt;&lt;property id=&quot;20307&quot; value=&quot;305&quot;/&gt;&lt;/object&gt;&lt;object type=&quot;3&quot; unique_id=&quot;10043&quot;&gt;&lt;property id=&quot;20148&quot; value=&quot;5&quot;/&gt;&lt;property id=&quot;20300&quot; value=&quot;Diapositive 40 - &amp;quot;References&amp;quot;&quot;/&gt;&lt;property id=&quot;20307&quot; value=&quot;26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6"/>
</p:tagLst>
</file>

<file path=ppt/tags/tag21.xml><?xml version="1.0" encoding="utf-8"?>
<p:tagLst xmlns:a="http://schemas.openxmlformats.org/drawingml/2006/main" xmlns:r="http://schemas.openxmlformats.org/officeDocument/2006/relationships" xmlns:p="http://schemas.openxmlformats.org/presentationml/2006/main">
  <p:tag name="NUM" val="17"/>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19"/>
</p:tagLst>
</file>

<file path=ppt/tags/tag24.xml><?xml version="1.0" encoding="utf-8"?>
<p:tagLst xmlns:a="http://schemas.openxmlformats.org/drawingml/2006/main" xmlns:r="http://schemas.openxmlformats.org/officeDocument/2006/relationships" xmlns:p="http://schemas.openxmlformats.org/presentationml/2006/main">
  <p:tag name="NUM" val="20"/>
</p:tagLst>
</file>

<file path=ppt/tags/tag25.xml><?xml version="1.0" encoding="utf-8"?>
<p:tagLst xmlns:a="http://schemas.openxmlformats.org/drawingml/2006/main" xmlns:r="http://schemas.openxmlformats.org/officeDocument/2006/relationships" xmlns:p="http://schemas.openxmlformats.org/presentationml/2006/main">
  <p:tag name="NUM" val="21"/>
</p:tagLst>
</file>

<file path=ppt/tags/tag26.xml><?xml version="1.0" encoding="utf-8"?>
<p:tagLst xmlns:a="http://schemas.openxmlformats.org/drawingml/2006/main" xmlns:r="http://schemas.openxmlformats.org/officeDocument/2006/relationships" xmlns:p="http://schemas.openxmlformats.org/presentationml/2006/main">
  <p:tag name="NUM" val="22"/>
</p:tagLst>
</file>

<file path=ppt/tags/tag27.xml><?xml version="1.0" encoding="utf-8"?>
<p:tagLst xmlns:a="http://schemas.openxmlformats.org/drawingml/2006/main" xmlns:r="http://schemas.openxmlformats.org/officeDocument/2006/relationships" xmlns:p="http://schemas.openxmlformats.org/presentationml/2006/main">
  <p:tag name="NUM" val="23"/>
</p:tagLst>
</file>

<file path=ppt/tags/tag28.xml><?xml version="1.0" encoding="utf-8"?>
<p:tagLst xmlns:a="http://schemas.openxmlformats.org/drawingml/2006/main" xmlns:r="http://schemas.openxmlformats.org/officeDocument/2006/relationships" xmlns:p="http://schemas.openxmlformats.org/presentationml/2006/main">
  <p:tag name="NUM" val="2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10590</TotalTime>
  <Words>5194</Words>
  <Application>Microsoft Office PowerPoint</Application>
  <PresentationFormat>On-screen Show (4:3)</PresentationFormat>
  <Paragraphs>697</Paragraphs>
  <Slides>40</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MS PGothic</vt:lpstr>
      <vt:lpstr>Arial</vt:lpstr>
      <vt:lpstr>Calibri</vt:lpstr>
      <vt:lpstr>Cambria</vt:lpstr>
      <vt:lpstr>Times New Roman</vt:lpstr>
      <vt:lpstr>Wingdings</vt:lpstr>
      <vt:lpstr>Wingdings 2</vt:lpstr>
      <vt:lpstr>Adjacency</vt:lpstr>
      <vt:lpstr>Syndromes d’insuffisance médullaire : incluant les SMD, l’AA et l'HPN</vt:lpstr>
      <vt:lpstr>Aperçu</vt:lpstr>
      <vt:lpstr>Insuffisance médullaire</vt:lpstr>
      <vt:lpstr>Syndromes d’insuffisance médullaire</vt:lpstr>
      <vt:lpstr>Syndromes myélodysplasiques (SMD) </vt:lpstr>
      <vt:lpstr>Physiopathologie des SMD</vt:lpstr>
      <vt:lpstr>Prévalence et facteurs de risque</vt:lpstr>
      <vt:lpstr>Étiologie</vt:lpstr>
      <vt:lpstr>Tableau clinique</vt:lpstr>
      <vt:lpstr>Diagnostic  </vt:lpstr>
      <vt:lpstr>Analyses diagnostiques</vt:lpstr>
      <vt:lpstr>Classification des SMD - OMS</vt:lpstr>
      <vt:lpstr>IPSS-R </vt:lpstr>
      <vt:lpstr>IPSS-R  </vt:lpstr>
      <vt:lpstr>Pronostic  </vt:lpstr>
      <vt:lpstr>Traitement</vt:lpstr>
      <vt:lpstr>Options de traitement pour les SMD à risque faible (risque IPSS faible/int-1)</vt:lpstr>
      <vt:lpstr>Progression de la maladie </vt:lpstr>
      <vt:lpstr>Options de traitement pour les SMD à risque élevé</vt:lpstr>
      <vt:lpstr>Soins de soutien</vt:lpstr>
      <vt:lpstr>Gestion de la surcharge ferrique</vt:lpstr>
      <vt:lpstr>Impact des SMD sur les  patients et leurs proches</vt:lpstr>
      <vt:lpstr>Anémie aplasique</vt:lpstr>
      <vt:lpstr>Prévalence et étiologie</vt:lpstr>
      <vt:lpstr>Caractéristiques cliniques</vt:lpstr>
      <vt:lpstr>Diagnostic</vt:lpstr>
      <vt:lpstr>Classification</vt:lpstr>
      <vt:lpstr>Traitement</vt:lpstr>
      <vt:lpstr>Maladie du sérum</vt:lpstr>
      <vt:lpstr>Soins de soutien</vt:lpstr>
      <vt:lpstr> Hémoglobinurie paroxystique nocturne  (HPN) </vt:lpstr>
      <vt:lpstr>Physiopathologie</vt:lpstr>
      <vt:lpstr>Prévalence</vt:lpstr>
      <vt:lpstr>Tableau clinique</vt:lpstr>
      <vt:lpstr>Diagnostic</vt:lpstr>
      <vt:lpstr>Traitement</vt:lpstr>
      <vt:lpstr>Soins infirmiers appliqués aux syndromes d’insuffisances médullaires</vt:lpstr>
      <vt:lpstr>ACAAM</vt:lpstr>
      <vt:lpstr>Références</vt:lpstr>
      <vt:lpstr>Références</vt:lpstr>
    </vt:vector>
  </TitlesOfParts>
  <Company>Sunnybrook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Marrow Failure Diseases: Including MDS, AA, PNH</dc:title>
  <dc:creator>Information Services</dc:creator>
  <cp:lastModifiedBy>Carol Fazari</cp:lastModifiedBy>
  <cp:revision>231</cp:revision>
  <dcterms:created xsi:type="dcterms:W3CDTF">2018-07-30T12:29:57Z</dcterms:created>
  <dcterms:modified xsi:type="dcterms:W3CDTF">2018-12-11T20:47:05Z</dcterms:modified>
</cp:coreProperties>
</file>