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59" r:id="rId5"/>
    <p:sldId id="263" r:id="rId6"/>
    <p:sldId id="264" r:id="rId7"/>
    <p:sldId id="265" r:id="rId8"/>
    <p:sldId id="266" r:id="rId9"/>
    <p:sldId id="268" r:id="rId10"/>
    <p:sldId id="272" r:id="rId11"/>
    <p:sldId id="329" r:id="rId12"/>
    <p:sldId id="277" r:id="rId13"/>
    <p:sldId id="280" r:id="rId14"/>
    <p:sldId id="327" r:id="rId15"/>
    <p:sldId id="278" r:id="rId16"/>
    <p:sldId id="281" r:id="rId17"/>
    <p:sldId id="283" r:id="rId18"/>
    <p:sldId id="290" r:id="rId19"/>
    <p:sldId id="291" r:id="rId20"/>
    <p:sldId id="299" r:id="rId21"/>
    <p:sldId id="328" r:id="rId22"/>
    <p:sldId id="304" r:id="rId23"/>
    <p:sldId id="306" r:id="rId24"/>
    <p:sldId id="308" r:id="rId25"/>
    <p:sldId id="307" r:id="rId26"/>
    <p:sldId id="309" r:id="rId27"/>
    <p:sldId id="310" r:id="rId28"/>
    <p:sldId id="311" r:id="rId29"/>
    <p:sldId id="324" r:id="rId30"/>
    <p:sldId id="322" r:id="rId31"/>
    <p:sldId id="313" r:id="rId32"/>
    <p:sldId id="318" r:id="rId33"/>
    <p:sldId id="314" r:id="rId34"/>
    <p:sldId id="315" r:id="rId35"/>
    <p:sldId id="316" r:id="rId36"/>
    <p:sldId id="320" r:id="rId37"/>
    <p:sldId id="323" r:id="rId38"/>
    <p:sldId id="326" r:id="rId39"/>
    <p:sldId id="305" r:id="rId40"/>
    <p:sldId id="26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0" autoAdjust="0"/>
  </p:normalViewPr>
  <p:slideViewPr>
    <p:cSldViewPr>
      <p:cViewPr varScale="1">
        <p:scale>
          <a:sx n="81" d="100"/>
          <a:sy n="81" d="100"/>
        </p:scale>
        <p:origin x="16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9868D-EEBA-44D9-92B8-778932BAFEA6}"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212A2461-4708-4CC4-93A7-66F21CDA5332}">
      <dgm:prSet phldrT="[Text]"/>
      <dgm:spPr/>
      <dgm:t>
        <a:bodyPr/>
        <a:lstStyle/>
        <a:p>
          <a:r>
            <a:rPr lang="en-US" dirty="0" smtClean="0"/>
            <a:t>Congenital</a:t>
          </a:r>
          <a:endParaRPr lang="en-US" dirty="0"/>
        </a:p>
      </dgm:t>
    </dgm:pt>
    <dgm:pt modelId="{037E7F6A-9414-4541-A40B-BEA1BF71DE55}" type="parTrans" cxnId="{E1F948D8-C119-4C49-B627-FD1047378D1F}">
      <dgm:prSet/>
      <dgm:spPr/>
      <dgm:t>
        <a:bodyPr/>
        <a:lstStyle/>
        <a:p>
          <a:endParaRPr lang="en-US"/>
        </a:p>
      </dgm:t>
    </dgm:pt>
    <dgm:pt modelId="{F9573B44-B8C5-4E9C-9C5B-99637718393A}" type="sibTrans" cxnId="{E1F948D8-C119-4C49-B627-FD1047378D1F}">
      <dgm:prSet/>
      <dgm:spPr/>
      <dgm:t>
        <a:bodyPr/>
        <a:lstStyle/>
        <a:p>
          <a:endParaRPr lang="en-US"/>
        </a:p>
      </dgm:t>
    </dgm:pt>
    <dgm:pt modelId="{36BB2590-5668-407D-905D-4C01183D8DC6}">
      <dgm:prSet phldrT="[Text]"/>
      <dgm:spPr/>
      <dgm:t>
        <a:bodyPr/>
        <a:lstStyle/>
        <a:p>
          <a:r>
            <a:rPr lang="en-US" dirty="0" err="1" smtClean="0"/>
            <a:t>Fanconi</a:t>
          </a:r>
          <a:r>
            <a:rPr lang="en-US" dirty="0" smtClean="0"/>
            <a:t> anemia</a:t>
          </a:r>
          <a:endParaRPr lang="en-US" dirty="0"/>
        </a:p>
      </dgm:t>
    </dgm:pt>
    <dgm:pt modelId="{65566556-84B7-4074-8701-180C1DD9D403}" type="parTrans" cxnId="{9C79008E-E632-44BF-9CF2-88B51D298E5F}">
      <dgm:prSet/>
      <dgm:spPr/>
      <dgm:t>
        <a:bodyPr/>
        <a:lstStyle/>
        <a:p>
          <a:endParaRPr lang="en-US"/>
        </a:p>
      </dgm:t>
    </dgm:pt>
    <dgm:pt modelId="{CF6B7658-CDEB-4124-8B62-7D233682B32A}" type="sibTrans" cxnId="{9C79008E-E632-44BF-9CF2-88B51D298E5F}">
      <dgm:prSet/>
      <dgm:spPr/>
      <dgm:t>
        <a:bodyPr/>
        <a:lstStyle/>
        <a:p>
          <a:endParaRPr lang="en-US"/>
        </a:p>
      </dgm:t>
    </dgm:pt>
    <dgm:pt modelId="{12FC9786-DC43-4620-96F9-1702A3372D37}">
      <dgm:prSet phldrT="[Text]"/>
      <dgm:spPr/>
      <dgm:t>
        <a:bodyPr/>
        <a:lstStyle/>
        <a:p>
          <a:r>
            <a:rPr lang="en-US" dirty="0" smtClean="0"/>
            <a:t>Diamond </a:t>
          </a:r>
          <a:r>
            <a:rPr lang="en-US" dirty="0" err="1" smtClean="0"/>
            <a:t>Blackfan</a:t>
          </a:r>
          <a:r>
            <a:rPr lang="en-US" dirty="0" smtClean="0"/>
            <a:t> anemia</a:t>
          </a:r>
          <a:endParaRPr lang="en-US" dirty="0"/>
        </a:p>
      </dgm:t>
    </dgm:pt>
    <dgm:pt modelId="{EADB93E8-E6BE-435D-93DF-C991A1C0B598}" type="parTrans" cxnId="{D1AE48CB-2411-4D73-909F-E12810B6948C}">
      <dgm:prSet/>
      <dgm:spPr/>
      <dgm:t>
        <a:bodyPr/>
        <a:lstStyle/>
        <a:p>
          <a:endParaRPr lang="en-US"/>
        </a:p>
      </dgm:t>
    </dgm:pt>
    <dgm:pt modelId="{EB5E05D2-126F-4A54-833C-AEE4A5B469C1}" type="sibTrans" cxnId="{D1AE48CB-2411-4D73-909F-E12810B6948C}">
      <dgm:prSet/>
      <dgm:spPr/>
      <dgm:t>
        <a:bodyPr/>
        <a:lstStyle/>
        <a:p>
          <a:endParaRPr lang="en-US"/>
        </a:p>
      </dgm:t>
    </dgm:pt>
    <dgm:pt modelId="{AF6535BE-8BF0-439C-9D70-2A5DAF9E4C91}">
      <dgm:prSet phldrT="[Text]"/>
      <dgm:spPr/>
      <dgm:t>
        <a:bodyPr/>
        <a:lstStyle/>
        <a:p>
          <a:r>
            <a:rPr lang="en-US" dirty="0" smtClean="0"/>
            <a:t>Acquired</a:t>
          </a:r>
          <a:endParaRPr lang="en-US" dirty="0"/>
        </a:p>
      </dgm:t>
    </dgm:pt>
    <dgm:pt modelId="{139C537F-7203-4F22-A346-AE322797768E}" type="parTrans" cxnId="{E3B5E974-61F0-44AB-9CF1-5F74608D6FFF}">
      <dgm:prSet/>
      <dgm:spPr/>
      <dgm:t>
        <a:bodyPr/>
        <a:lstStyle/>
        <a:p>
          <a:endParaRPr lang="en-US"/>
        </a:p>
      </dgm:t>
    </dgm:pt>
    <dgm:pt modelId="{9C0EF138-81AF-4189-B494-358513DCFABB}" type="sibTrans" cxnId="{E3B5E974-61F0-44AB-9CF1-5F74608D6FFF}">
      <dgm:prSet/>
      <dgm:spPr/>
      <dgm:t>
        <a:bodyPr/>
        <a:lstStyle/>
        <a:p>
          <a:endParaRPr lang="en-US"/>
        </a:p>
      </dgm:t>
    </dgm:pt>
    <dgm:pt modelId="{3B117FAE-8C9D-44D8-8263-1C80DEEADB64}">
      <dgm:prSet phldrT="[Text]"/>
      <dgm:spPr/>
      <dgm:t>
        <a:bodyPr/>
        <a:lstStyle/>
        <a:p>
          <a:r>
            <a:rPr lang="en-US" dirty="0" smtClean="0"/>
            <a:t>Acquired Aplastic Anemia</a:t>
          </a:r>
          <a:endParaRPr lang="en-US" dirty="0"/>
        </a:p>
      </dgm:t>
    </dgm:pt>
    <dgm:pt modelId="{6DAC6D7B-AA4C-47A6-906C-DEA141D8E0F9}" type="parTrans" cxnId="{68F0FC82-71C6-44FD-8D81-3474D17216CC}">
      <dgm:prSet/>
      <dgm:spPr/>
      <dgm:t>
        <a:bodyPr/>
        <a:lstStyle/>
        <a:p>
          <a:endParaRPr lang="en-US"/>
        </a:p>
      </dgm:t>
    </dgm:pt>
    <dgm:pt modelId="{6285F3DE-01AB-4BA9-AECB-3678D6F0515A}" type="sibTrans" cxnId="{68F0FC82-71C6-44FD-8D81-3474D17216CC}">
      <dgm:prSet/>
      <dgm:spPr/>
      <dgm:t>
        <a:bodyPr/>
        <a:lstStyle/>
        <a:p>
          <a:endParaRPr lang="en-US"/>
        </a:p>
      </dgm:t>
    </dgm:pt>
    <dgm:pt modelId="{3CC3AB9D-110C-473D-A60A-393F80FD3C3B}">
      <dgm:prSet phldrT="[Text]"/>
      <dgm:spPr/>
      <dgm:t>
        <a:bodyPr/>
        <a:lstStyle/>
        <a:p>
          <a:r>
            <a:rPr lang="en-US" dirty="0" err="1" smtClean="0"/>
            <a:t>Myelodysplastic</a:t>
          </a:r>
          <a:r>
            <a:rPr lang="en-US" dirty="0" smtClean="0"/>
            <a:t> Syndrome (MDS)</a:t>
          </a:r>
          <a:endParaRPr lang="en-US" dirty="0"/>
        </a:p>
      </dgm:t>
    </dgm:pt>
    <dgm:pt modelId="{7928BAC2-B2C2-4926-874D-98345E1D18BD}" type="parTrans" cxnId="{C29358FE-EB75-46A4-ADDD-670B8F33DE82}">
      <dgm:prSet/>
      <dgm:spPr/>
      <dgm:t>
        <a:bodyPr/>
        <a:lstStyle/>
        <a:p>
          <a:endParaRPr lang="en-US"/>
        </a:p>
      </dgm:t>
    </dgm:pt>
    <dgm:pt modelId="{08D0305C-AFE5-4A60-937C-F8996BA8331D}" type="sibTrans" cxnId="{C29358FE-EB75-46A4-ADDD-670B8F33DE82}">
      <dgm:prSet/>
      <dgm:spPr/>
      <dgm:t>
        <a:bodyPr/>
        <a:lstStyle/>
        <a:p>
          <a:endParaRPr lang="en-US"/>
        </a:p>
      </dgm:t>
    </dgm:pt>
    <dgm:pt modelId="{A733F033-841B-435A-BD0C-2CFA11BFDF12}">
      <dgm:prSet phldrT="[Text]"/>
      <dgm:spPr/>
      <dgm:t>
        <a:bodyPr/>
        <a:lstStyle/>
        <a:p>
          <a:r>
            <a:rPr lang="en-US" dirty="0" err="1" smtClean="0"/>
            <a:t>Dyskeratosis</a:t>
          </a:r>
          <a:r>
            <a:rPr lang="en-US" dirty="0" smtClean="0"/>
            <a:t> </a:t>
          </a:r>
          <a:r>
            <a:rPr lang="en-US" dirty="0" err="1" smtClean="0"/>
            <a:t>congenita</a:t>
          </a:r>
          <a:r>
            <a:rPr lang="en-US" dirty="0" smtClean="0"/>
            <a:t> </a:t>
          </a:r>
          <a:endParaRPr lang="en-US" dirty="0"/>
        </a:p>
      </dgm:t>
    </dgm:pt>
    <dgm:pt modelId="{0174E4E7-59E3-4706-A830-7C3766DA7924}" type="parTrans" cxnId="{0E0D2D52-25AE-4363-B6BE-424108F02233}">
      <dgm:prSet/>
      <dgm:spPr/>
      <dgm:t>
        <a:bodyPr/>
        <a:lstStyle/>
        <a:p>
          <a:endParaRPr lang="en-US"/>
        </a:p>
      </dgm:t>
    </dgm:pt>
    <dgm:pt modelId="{BA3373C0-19A6-4B49-8F92-DA857E021482}" type="sibTrans" cxnId="{0E0D2D52-25AE-4363-B6BE-424108F02233}">
      <dgm:prSet/>
      <dgm:spPr/>
      <dgm:t>
        <a:bodyPr/>
        <a:lstStyle/>
        <a:p>
          <a:endParaRPr lang="en-US"/>
        </a:p>
      </dgm:t>
    </dgm:pt>
    <dgm:pt modelId="{8025CBF1-8C65-41A6-B1CC-BF3441323B77}">
      <dgm:prSet phldrT="[Text]"/>
      <dgm:spPr/>
      <dgm:t>
        <a:bodyPr/>
        <a:lstStyle/>
        <a:p>
          <a:r>
            <a:rPr lang="en-US" dirty="0" smtClean="0"/>
            <a:t>Paroxysmal Nocturnal </a:t>
          </a:r>
          <a:r>
            <a:rPr lang="en-US" dirty="0" err="1" smtClean="0"/>
            <a:t>Hemoglobinuria</a:t>
          </a:r>
          <a:r>
            <a:rPr lang="en-US" dirty="0" smtClean="0"/>
            <a:t> (PNH)</a:t>
          </a:r>
          <a:endParaRPr lang="en-US" dirty="0"/>
        </a:p>
      </dgm:t>
    </dgm:pt>
    <dgm:pt modelId="{4C43DFE9-CF5D-4C7C-9F70-9041A8FE1DFE}" type="parTrans" cxnId="{E4C28C1C-CCC2-4522-8300-7431A7AEB125}">
      <dgm:prSet/>
      <dgm:spPr/>
      <dgm:t>
        <a:bodyPr/>
        <a:lstStyle/>
        <a:p>
          <a:endParaRPr lang="en-US"/>
        </a:p>
      </dgm:t>
    </dgm:pt>
    <dgm:pt modelId="{BE735376-80FD-445F-A7F7-75CBB6471DD9}" type="sibTrans" cxnId="{E4C28C1C-CCC2-4522-8300-7431A7AEB125}">
      <dgm:prSet/>
      <dgm:spPr/>
      <dgm:t>
        <a:bodyPr/>
        <a:lstStyle/>
        <a:p>
          <a:endParaRPr lang="en-US"/>
        </a:p>
      </dgm:t>
    </dgm:pt>
    <dgm:pt modelId="{C664E4F9-C7F0-4B19-8225-F63807A56A7B}" type="pres">
      <dgm:prSet presAssocID="{B909868D-EEBA-44D9-92B8-778932BAFEA6}" presName="Name0" presStyleCnt="0">
        <dgm:presLayoutVars>
          <dgm:dir/>
          <dgm:animLvl val="lvl"/>
          <dgm:resizeHandles val="exact"/>
        </dgm:presLayoutVars>
      </dgm:prSet>
      <dgm:spPr/>
      <dgm:t>
        <a:bodyPr/>
        <a:lstStyle/>
        <a:p>
          <a:endParaRPr lang="en-US"/>
        </a:p>
      </dgm:t>
    </dgm:pt>
    <dgm:pt modelId="{FF39F616-03F7-4F11-BCC0-555E86245387}" type="pres">
      <dgm:prSet presAssocID="{212A2461-4708-4CC4-93A7-66F21CDA5332}" presName="composite" presStyleCnt="0"/>
      <dgm:spPr/>
    </dgm:pt>
    <dgm:pt modelId="{4A866B69-EA83-4E75-953D-D73B0C24D8C2}" type="pres">
      <dgm:prSet presAssocID="{212A2461-4708-4CC4-93A7-66F21CDA5332}" presName="parTx" presStyleLbl="alignNode1" presStyleIdx="0" presStyleCnt="2">
        <dgm:presLayoutVars>
          <dgm:chMax val="0"/>
          <dgm:chPref val="0"/>
          <dgm:bulletEnabled val="1"/>
        </dgm:presLayoutVars>
      </dgm:prSet>
      <dgm:spPr/>
      <dgm:t>
        <a:bodyPr/>
        <a:lstStyle/>
        <a:p>
          <a:endParaRPr lang="en-US"/>
        </a:p>
      </dgm:t>
    </dgm:pt>
    <dgm:pt modelId="{2C1C1ACC-0717-432A-9EF8-CEA0EDCE1618}" type="pres">
      <dgm:prSet presAssocID="{212A2461-4708-4CC4-93A7-66F21CDA5332}" presName="desTx" presStyleLbl="alignAccFollowNode1" presStyleIdx="0" presStyleCnt="2">
        <dgm:presLayoutVars>
          <dgm:bulletEnabled val="1"/>
        </dgm:presLayoutVars>
      </dgm:prSet>
      <dgm:spPr/>
      <dgm:t>
        <a:bodyPr/>
        <a:lstStyle/>
        <a:p>
          <a:endParaRPr lang="en-US"/>
        </a:p>
      </dgm:t>
    </dgm:pt>
    <dgm:pt modelId="{C4451CBF-159F-40FB-89FB-8A76B0F21DED}" type="pres">
      <dgm:prSet presAssocID="{F9573B44-B8C5-4E9C-9C5B-99637718393A}" presName="space" presStyleCnt="0"/>
      <dgm:spPr/>
    </dgm:pt>
    <dgm:pt modelId="{0F75DB23-8073-4DC1-8271-292F35BDDBEB}" type="pres">
      <dgm:prSet presAssocID="{AF6535BE-8BF0-439C-9D70-2A5DAF9E4C91}" presName="composite" presStyleCnt="0"/>
      <dgm:spPr/>
    </dgm:pt>
    <dgm:pt modelId="{46DA4C1C-5B1A-46FD-8ACF-8CF5C3E39AC5}" type="pres">
      <dgm:prSet presAssocID="{AF6535BE-8BF0-439C-9D70-2A5DAF9E4C91}" presName="parTx" presStyleLbl="alignNode1" presStyleIdx="1" presStyleCnt="2">
        <dgm:presLayoutVars>
          <dgm:chMax val="0"/>
          <dgm:chPref val="0"/>
          <dgm:bulletEnabled val="1"/>
        </dgm:presLayoutVars>
      </dgm:prSet>
      <dgm:spPr/>
      <dgm:t>
        <a:bodyPr/>
        <a:lstStyle/>
        <a:p>
          <a:endParaRPr lang="en-US"/>
        </a:p>
      </dgm:t>
    </dgm:pt>
    <dgm:pt modelId="{70FE7844-BC7B-4FAE-8B93-7DAECC5CE989}" type="pres">
      <dgm:prSet presAssocID="{AF6535BE-8BF0-439C-9D70-2A5DAF9E4C91}" presName="desTx" presStyleLbl="alignAccFollowNode1" presStyleIdx="1" presStyleCnt="2">
        <dgm:presLayoutVars>
          <dgm:bulletEnabled val="1"/>
        </dgm:presLayoutVars>
      </dgm:prSet>
      <dgm:spPr/>
      <dgm:t>
        <a:bodyPr/>
        <a:lstStyle/>
        <a:p>
          <a:endParaRPr lang="en-US"/>
        </a:p>
      </dgm:t>
    </dgm:pt>
  </dgm:ptLst>
  <dgm:cxnLst>
    <dgm:cxn modelId="{9DA6D9D2-1C85-49F1-B7B4-484E49BA0B92}" type="presOf" srcId="{12FC9786-DC43-4620-96F9-1702A3372D37}" destId="{2C1C1ACC-0717-432A-9EF8-CEA0EDCE1618}" srcOrd="0" destOrd="1" presId="urn:microsoft.com/office/officeart/2005/8/layout/hList1"/>
    <dgm:cxn modelId="{1C8CB84C-E872-43A6-89CB-D14AE4373128}" type="presOf" srcId="{3B117FAE-8C9D-44D8-8263-1C80DEEADB64}" destId="{70FE7844-BC7B-4FAE-8B93-7DAECC5CE989}" srcOrd="0" destOrd="0" presId="urn:microsoft.com/office/officeart/2005/8/layout/hList1"/>
    <dgm:cxn modelId="{AFF04921-5A0B-494E-BDF4-193E37EBD122}" type="presOf" srcId="{B909868D-EEBA-44D9-92B8-778932BAFEA6}" destId="{C664E4F9-C7F0-4B19-8225-F63807A56A7B}" srcOrd="0" destOrd="0" presId="urn:microsoft.com/office/officeart/2005/8/layout/hList1"/>
    <dgm:cxn modelId="{68F0FC82-71C6-44FD-8D81-3474D17216CC}" srcId="{AF6535BE-8BF0-439C-9D70-2A5DAF9E4C91}" destId="{3B117FAE-8C9D-44D8-8263-1C80DEEADB64}" srcOrd="0" destOrd="0" parTransId="{6DAC6D7B-AA4C-47A6-906C-DEA141D8E0F9}" sibTransId="{6285F3DE-01AB-4BA9-AECB-3678D6F0515A}"/>
    <dgm:cxn modelId="{F783A7FB-6376-49D9-BFBE-C52C47D726AB}" type="presOf" srcId="{A733F033-841B-435A-BD0C-2CFA11BFDF12}" destId="{2C1C1ACC-0717-432A-9EF8-CEA0EDCE1618}" srcOrd="0" destOrd="2" presId="urn:microsoft.com/office/officeart/2005/8/layout/hList1"/>
    <dgm:cxn modelId="{C29358FE-EB75-46A4-ADDD-670B8F33DE82}" srcId="{AF6535BE-8BF0-439C-9D70-2A5DAF9E4C91}" destId="{3CC3AB9D-110C-473D-A60A-393F80FD3C3B}" srcOrd="1" destOrd="0" parTransId="{7928BAC2-B2C2-4926-874D-98345E1D18BD}" sibTransId="{08D0305C-AFE5-4A60-937C-F8996BA8331D}"/>
    <dgm:cxn modelId="{625E2546-7744-46D0-868B-1717F7AF3077}" type="presOf" srcId="{36BB2590-5668-407D-905D-4C01183D8DC6}" destId="{2C1C1ACC-0717-432A-9EF8-CEA0EDCE1618}" srcOrd="0" destOrd="0" presId="urn:microsoft.com/office/officeart/2005/8/layout/hList1"/>
    <dgm:cxn modelId="{0E0D2D52-25AE-4363-B6BE-424108F02233}" srcId="{212A2461-4708-4CC4-93A7-66F21CDA5332}" destId="{A733F033-841B-435A-BD0C-2CFA11BFDF12}" srcOrd="2" destOrd="0" parTransId="{0174E4E7-59E3-4706-A830-7C3766DA7924}" sibTransId="{BA3373C0-19A6-4B49-8F92-DA857E021482}"/>
    <dgm:cxn modelId="{EDB3CF15-84A7-4840-B9AE-DA2CEFBF1389}" type="presOf" srcId="{8025CBF1-8C65-41A6-B1CC-BF3441323B77}" destId="{70FE7844-BC7B-4FAE-8B93-7DAECC5CE989}" srcOrd="0" destOrd="2" presId="urn:microsoft.com/office/officeart/2005/8/layout/hList1"/>
    <dgm:cxn modelId="{E3B5E974-61F0-44AB-9CF1-5F74608D6FFF}" srcId="{B909868D-EEBA-44D9-92B8-778932BAFEA6}" destId="{AF6535BE-8BF0-439C-9D70-2A5DAF9E4C91}" srcOrd="1" destOrd="0" parTransId="{139C537F-7203-4F22-A346-AE322797768E}" sibTransId="{9C0EF138-81AF-4189-B494-358513DCFABB}"/>
    <dgm:cxn modelId="{9C79008E-E632-44BF-9CF2-88B51D298E5F}" srcId="{212A2461-4708-4CC4-93A7-66F21CDA5332}" destId="{36BB2590-5668-407D-905D-4C01183D8DC6}" srcOrd="0" destOrd="0" parTransId="{65566556-84B7-4074-8701-180C1DD9D403}" sibTransId="{CF6B7658-CDEB-4124-8B62-7D233682B32A}"/>
    <dgm:cxn modelId="{1C8599F1-026C-42BF-8E30-CD9E49391AFE}" type="presOf" srcId="{212A2461-4708-4CC4-93A7-66F21CDA5332}" destId="{4A866B69-EA83-4E75-953D-D73B0C24D8C2}" srcOrd="0" destOrd="0" presId="urn:microsoft.com/office/officeart/2005/8/layout/hList1"/>
    <dgm:cxn modelId="{D1AE48CB-2411-4D73-909F-E12810B6948C}" srcId="{212A2461-4708-4CC4-93A7-66F21CDA5332}" destId="{12FC9786-DC43-4620-96F9-1702A3372D37}" srcOrd="1" destOrd="0" parTransId="{EADB93E8-E6BE-435D-93DF-C991A1C0B598}" sibTransId="{EB5E05D2-126F-4A54-833C-AEE4A5B469C1}"/>
    <dgm:cxn modelId="{D7D8457B-E053-45D5-83F2-31B076BA1ED9}" type="presOf" srcId="{3CC3AB9D-110C-473D-A60A-393F80FD3C3B}" destId="{70FE7844-BC7B-4FAE-8B93-7DAECC5CE989}" srcOrd="0" destOrd="1" presId="urn:microsoft.com/office/officeart/2005/8/layout/hList1"/>
    <dgm:cxn modelId="{E4C28C1C-CCC2-4522-8300-7431A7AEB125}" srcId="{AF6535BE-8BF0-439C-9D70-2A5DAF9E4C91}" destId="{8025CBF1-8C65-41A6-B1CC-BF3441323B77}" srcOrd="2" destOrd="0" parTransId="{4C43DFE9-CF5D-4C7C-9F70-9041A8FE1DFE}" sibTransId="{BE735376-80FD-445F-A7F7-75CBB6471DD9}"/>
    <dgm:cxn modelId="{DC7F1C8A-5BB6-4E47-95C0-F48AF43E5735}" type="presOf" srcId="{AF6535BE-8BF0-439C-9D70-2A5DAF9E4C91}" destId="{46DA4C1C-5B1A-46FD-8ACF-8CF5C3E39AC5}" srcOrd="0" destOrd="0" presId="urn:microsoft.com/office/officeart/2005/8/layout/hList1"/>
    <dgm:cxn modelId="{E1F948D8-C119-4C49-B627-FD1047378D1F}" srcId="{B909868D-EEBA-44D9-92B8-778932BAFEA6}" destId="{212A2461-4708-4CC4-93A7-66F21CDA5332}" srcOrd="0" destOrd="0" parTransId="{037E7F6A-9414-4541-A40B-BEA1BF71DE55}" sibTransId="{F9573B44-B8C5-4E9C-9C5B-99637718393A}"/>
    <dgm:cxn modelId="{1A0BF985-EF63-4937-8E87-3FAD6F516498}" type="presParOf" srcId="{C664E4F9-C7F0-4B19-8225-F63807A56A7B}" destId="{FF39F616-03F7-4F11-BCC0-555E86245387}" srcOrd="0" destOrd="0" presId="urn:microsoft.com/office/officeart/2005/8/layout/hList1"/>
    <dgm:cxn modelId="{C0691712-85D0-4A01-82D4-A222AB6F2F49}" type="presParOf" srcId="{FF39F616-03F7-4F11-BCC0-555E86245387}" destId="{4A866B69-EA83-4E75-953D-D73B0C24D8C2}" srcOrd="0" destOrd="0" presId="urn:microsoft.com/office/officeart/2005/8/layout/hList1"/>
    <dgm:cxn modelId="{512B4643-6F68-4B08-8824-93FD89339DB5}" type="presParOf" srcId="{FF39F616-03F7-4F11-BCC0-555E86245387}" destId="{2C1C1ACC-0717-432A-9EF8-CEA0EDCE1618}" srcOrd="1" destOrd="0" presId="urn:microsoft.com/office/officeart/2005/8/layout/hList1"/>
    <dgm:cxn modelId="{F88CAA5C-2AD7-4D53-B3FE-27A5414A0583}" type="presParOf" srcId="{C664E4F9-C7F0-4B19-8225-F63807A56A7B}" destId="{C4451CBF-159F-40FB-89FB-8A76B0F21DED}" srcOrd="1" destOrd="0" presId="urn:microsoft.com/office/officeart/2005/8/layout/hList1"/>
    <dgm:cxn modelId="{FB70961F-CA52-4D1C-9932-2863CDD59751}" type="presParOf" srcId="{C664E4F9-C7F0-4B19-8225-F63807A56A7B}" destId="{0F75DB23-8073-4DC1-8271-292F35BDDBEB}" srcOrd="2" destOrd="0" presId="urn:microsoft.com/office/officeart/2005/8/layout/hList1"/>
    <dgm:cxn modelId="{DD92CDB2-DFF1-4358-A5F2-4B53DA95526B}" type="presParOf" srcId="{0F75DB23-8073-4DC1-8271-292F35BDDBEB}" destId="{46DA4C1C-5B1A-46FD-8ACF-8CF5C3E39AC5}" srcOrd="0" destOrd="0" presId="urn:microsoft.com/office/officeart/2005/8/layout/hList1"/>
    <dgm:cxn modelId="{E95DBFD6-0FE8-4660-876E-9510FCCA6053}" type="presParOf" srcId="{0F75DB23-8073-4DC1-8271-292F35BDDBEB}" destId="{70FE7844-BC7B-4FAE-8B93-7DAECC5CE98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403AAB-B326-4C83-BB1E-85A2632B0030}"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1E0063FF-6EAD-4F8D-9D08-8D19BA184351}">
      <dgm:prSet phldrT="[Text]"/>
      <dgm:spPr/>
      <dgm:t>
        <a:bodyPr/>
        <a:lstStyle/>
        <a:p>
          <a:r>
            <a:rPr lang="en-US" dirty="0" smtClean="0"/>
            <a:t>De novo MDS</a:t>
          </a:r>
          <a:endParaRPr lang="en-US" dirty="0"/>
        </a:p>
      </dgm:t>
    </dgm:pt>
    <dgm:pt modelId="{01356DDE-B6AD-4F69-A49A-07FFF39977D6}" type="parTrans" cxnId="{130DEEFE-FADF-492B-B66E-C7934FE83013}">
      <dgm:prSet/>
      <dgm:spPr/>
      <dgm:t>
        <a:bodyPr/>
        <a:lstStyle/>
        <a:p>
          <a:endParaRPr lang="en-US"/>
        </a:p>
      </dgm:t>
    </dgm:pt>
    <dgm:pt modelId="{24627AED-9A79-4561-A94A-EA6B95F04FE2}" type="sibTrans" cxnId="{130DEEFE-FADF-492B-B66E-C7934FE83013}">
      <dgm:prSet/>
      <dgm:spPr/>
      <dgm:t>
        <a:bodyPr/>
        <a:lstStyle/>
        <a:p>
          <a:endParaRPr lang="en-US"/>
        </a:p>
      </dgm:t>
    </dgm:pt>
    <dgm:pt modelId="{E1B4684F-BD5E-4333-A8B1-39262C1E926E}">
      <dgm:prSet phldrT="[Text]"/>
      <dgm:spPr/>
      <dgm:t>
        <a:bodyPr/>
        <a:lstStyle/>
        <a:p>
          <a:r>
            <a:rPr lang="en-US" dirty="0" smtClean="0"/>
            <a:t>Idiopathic</a:t>
          </a:r>
          <a:endParaRPr lang="en-US" dirty="0"/>
        </a:p>
      </dgm:t>
    </dgm:pt>
    <dgm:pt modelId="{CE003542-F608-424F-A528-94357D7BEA2A}" type="parTrans" cxnId="{1AA60980-5D71-48FF-B102-4504F0C6D2A0}">
      <dgm:prSet/>
      <dgm:spPr/>
      <dgm:t>
        <a:bodyPr/>
        <a:lstStyle/>
        <a:p>
          <a:endParaRPr lang="en-US"/>
        </a:p>
      </dgm:t>
    </dgm:pt>
    <dgm:pt modelId="{7E27FF19-6D0D-475C-8848-1631A1D43729}" type="sibTrans" cxnId="{1AA60980-5D71-48FF-B102-4504F0C6D2A0}">
      <dgm:prSet/>
      <dgm:spPr/>
      <dgm:t>
        <a:bodyPr/>
        <a:lstStyle/>
        <a:p>
          <a:endParaRPr lang="en-US"/>
        </a:p>
      </dgm:t>
    </dgm:pt>
    <dgm:pt modelId="{372801B0-9380-4E61-A0F8-3D879413FCF7}">
      <dgm:prSet phldrT="[Text]"/>
      <dgm:spPr/>
      <dgm:t>
        <a:bodyPr/>
        <a:lstStyle/>
        <a:p>
          <a:r>
            <a:rPr lang="en-US" dirty="0" smtClean="0"/>
            <a:t>Environmental exposure</a:t>
          </a:r>
          <a:endParaRPr lang="en-US" dirty="0"/>
        </a:p>
      </dgm:t>
    </dgm:pt>
    <dgm:pt modelId="{6CC244B5-6C00-4AEE-B746-A00901F63883}" type="parTrans" cxnId="{1088AADE-6C87-4537-8F08-1BACC77997F5}">
      <dgm:prSet/>
      <dgm:spPr/>
      <dgm:t>
        <a:bodyPr/>
        <a:lstStyle/>
        <a:p>
          <a:endParaRPr lang="en-US"/>
        </a:p>
      </dgm:t>
    </dgm:pt>
    <dgm:pt modelId="{5521988B-CB5B-4ED5-AE1C-0D90AF4EFFC5}" type="sibTrans" cxnId="{1088AADE-6C87-4537-8F08-1BACC77997F5}">
      <dgm:prSet/>
      <dgm:spPr/>
      <dgm:t>
        <a:bodyPr/>
        <a:lstStyle/>
        <a:p>
          <a:endParaRPr lang="en-US"/>
        </a:p>
      </dgm:t>
    </dgm:pt>
    <dgm:pt modelId="{FC33C750-D006-4B70-8F69-3C6EBA669871}">
      <dgm:prSet phldrT="[Text]"/>
      <dgm:spPr/>
      <dgm:t>
        <a:bodyPr/>
        <a:lstStyle/>
        <a:p>
          <a:r>
            <a:rPr lang="en-US" dirty="0" smtClean="0"/>
            <a:t>Treatment-related MDS</a:t>
          </a:r>
          <a:endParaRPr lang="en-US" dirty="0"/>
        </a:p>
      </dgm:t>
    </dgm:pt>
    <dgm:pt modelId="{5413EBBF-42EB-4E4A-9690-8F8976664A6C}" type="parTrans" cxnId="{2361BEDD-BA8C-445F-A3BE-A722959C9507}">
      <dgm:prSet/>
      <dgm:spPr/>
      <dgm:t>
        <a:bodyPr/>
        <a:lstStyle/>
        <a:p>
          <a:endParaRPr lang="en-US"/>
        </a:p>
      </dgm:t>
    </dgm:pt>
    <dgm:pt modelId="{9402BE24-9381-4127-BCCF-92EEE0B14E8E}" type="sibTrans" cxnId="{2361BEDD-BA8C-445F-A3BE-A722959C9507}">
      <dgm:prSet/>
      <dgm:spPr/>
      <dgm:t>
        <a:bodyPr/>
        <a:lstStyle/>
        <a:p>
          <a:endParaRPr lang="en-US"/>
        </a:p>
      </dgm:t>
    </dgm:pt>
    <dgm:pt modelId="{C75B6F0B-AAAC-4F54-A944-253176D6AC4E}">
      <dgm:prSet phldrT="[Text]"/>
      <dgm:spPr/>
      <dgm:t>
        <a:bodyPr/>
        <a:lstStyle/>
        <a:p>
          <a:r>
            <a:rPr lang="en-US" dirty="0" smtClean="0"/>
            <a:t>Chemotherapeutic agents</a:t>
          </a:r>
          <a:endParaRPr lang="en-US" dirty="0"/>
        </a:p>
      </dgm:t>
    </dgm:pt>
    <dgm:pt modelId="{3AE406AF-8D80-4532-B1A4-963584737B53}" type="parTrans" cxnId="{ECC4BDDF-E7E3-4389-8DD7-258FF2E70F7D}">
      <dgm:prSet/>
      <dgm:spPr/>
      <dgm:t>
        <a:bodyPr/>
        <a:lstStyle/>
        <a:p>
          <a:endParaRPr lang="en-US"/>
        </a:p>
      </dgm:t>
    </dgm:pt>
    <dgm:pt modelId="{85E61313-2423-48EC-860B-41BE7150CE12}" type="sibTrans" cxnId="{ECC4BDDF-E7E3-4389-8DD7-258FF2E70F7D}">
      <dgm:prSet/>
      <dgm:spPr/>
      <dgm:t>
        <a:bodyPr/>
        <a:lstStyle/>
        <a:p>
          <a:endParaRPr lang="en-US"/>
        </a:p>
      </dgm:t>
    </dgm:pt>
    <dgm:pt modelId="{82F79981-C67C-479F-A1D0-8E30338A8DAF}">
      <dgm:prSet phldrT="[Text]"/>
      <dgm:spPr/>
      <dgm:t>
        <a:bodyPr/>
        <a:lstStyle/>
        <a:p>
          <a:r>
            <a:rPr lang="en-US" dirty="0" smtClean="0"/>
            <a:t>Benzene, solvents, agriculture chemicals</a:t>
          </a:r>
          <a:endParaRPr lang="en-US" dirty="0"/>
        </a:p>
      </dgm:t>
    </dgm:pt>
    <dgm:pt modelId="{DD638AD9-8148-4670-826C-472BB5F55592}" type="parTrans" cxnId="{781CF867-8988-4BFC-9492-CB04315C02D5}">
      <dgm:prSet/>
      <dgm:spPr/>
    </dgm:pt>
    <dgm:pt modelId="{0395F2DB-0CDC-4F16-8A86-B05BFB0012F5}" type="sibTrans" cxnId="{781CF867-8988-4BFC-9492-CB04315C02D5}">
      <dgm:prSet/>
      <dgm:spPr/>
    </dgm:pt>
    <dgm:pt modelId="{CC186C03-B6E5-4B03-AD53-EA75F6A04479}">
      <dgm:prSet phldrT="[Text]"/>
      <dgm:spPr/>
      <dgm:t>
        <a:bodyPr/>
        <a:lstStyle/>
        <a:p>
          <a:r>
            <a:rPr lang="en-US" dirty="0" smtClean="0"/>
            <a:t>Smoking</a:t>
          </a:r>
          <a:endParaRPr lang="en-US" dirty="0"/>
        </a:p>
      </dgm:t>
    </dgm:pt>
    <dgm:pt modelId="{C8396BD7-6304-4F4F-A5D0-D7F53962A081}" type="parTrans" cxnId="{2D47F72B-F63A-414F-A123-535B713CA28B}">
      <dgm:prSet/>
      <dgm:spPr/>
    </dgm:pt>
    <dgm:pt modelId="{FDACB0E3-0560-4B1C-9B56-5EF54B0F1FC3}" type="sibTrans" cxnId="{2D47F72B-F63A-414F-A123-535B713CA28B}">
      <dgm:prSet/>
      <dgm:spPr/>
    </dgm:pt>
    <dgm:pt modelId="{6662241D-8561-4692-9A34-3C2C038ED8B2}">
      <dgm:prSet phldrT="[Text]"/>
      <dgm:spPr/>
      <dgm:t>
        <a:bodyPr/>
        <a:lstStyle/>
        <a:p>
          <a:r>
            <a:rPr lang="en-US" dirty="0" smtClean="0"/>
            <a:t>Autoimmune disorders</a:t>
          </a:r>
          <a:endParaRPr lang="en-US" dirty="0"/>
        </a:p>
      </dgm:t>
    </dgm:pt>
    <dgm:pt modelId="{0383BEF3-974B-4F05-BB57-5F8610F1CBC5}" type="parTrans" cxnId="{139EA4F4-E7A4-42ED-915E-6DE36ED01DEF}">
      <dgm:prSet/>
      <dgm:spPr/>
    </dgm:pt>
    <dgm:pt modelId="{CA15A3F6-7948-4C54-8035-25B7D6F7A732}" type="sibTrans" cxnId="{139EA4F4-E7A4-42ED-915E-6DE36ED01DEF}">
      <dgm:prSet/>
      <dgm:spPr/>
    </dgm:pt>
    <dgm:pt modelId="{62ABF496-A993-4ABE-9D9A-E9BB648B9438}">
      <dgm:prSet phldrT="[Text]"/>
      <dgm:spPr/>
      <dgm:t>
        <a:bodyPr/>
        <a:lstStyle/>
        <a:p>
          <a:r>
            <a:rPr lang="en-US" dirty="0" smtClean="0"/>
            <a:t>Viral illnesses</a:t>
          </a:r>
          <a:endParaRPr lang="en-US" dirty="0"/>
        </a:p>
      </dgm:t>
    </dgm:pt>
    <dgm:pt modelId="{6E0696BA-C528-452C-AA1C-FF33B6EC6C95}" type="parTrans" cxnId="{60FF0B15-2A9B-451E-A40A-6D5CCC188999}">
      <dgm:prSet/>
      <dgm:spPr/>
    </dgm:pt>
    <dgm:pt modelId="{8BA5A77A-9466-4F40-82F7-6C967BDE2246}" type="sibTrans" cxnId="{60FF0B15-2A9B-451E-A40A-6D5CCC188999}">
      <dgm:prSet/>
      <dgm:spPr/>
    </dgm:pt>
    <dgm:pt modelId="{D8D0FFA2-A61C-4664-95AA-EC88E20AA325}">
      <dgm:prSet phldrT="[Text]"/>
      <dgm:spPr/>
      <dgm:t>
        <a:bodyPr/>
        <a:lstStyle/>
        <a:p>
          <a:r>
            <a:rPr lang="en-US" dirty="0" smtClean="0"/>
            <a:t>Radiation therapy</a:t>
          </a:r>
          <a:endParaRPr lang="en-US" dirty="0"/>
        </a:p>
      </dgm:t>
    </dgm:pt>
    <dgm:pt modelId="{DE4E0497-6EB2-4FC7-B6D6-B8B5E58F2D1A}" type="parTrans" cxnId="{065D1BB0-D06B-4585-B3DF-8F45B48BDADF}">
      <dgm:prSet/>
      <dgm:spPr/>
    </dgm:pt>
    <dgm:pt modelId="{943EA896-003C-40B9-BE64-367FEB7D5C16}" type="sibTrans" cxnId="{065D1BB0-D06B-4585-B3DF-8F45B48BDADF}">
      <dgm:prSet/>
      <dgm:spPr/>
    </dgm:pt>
    <dgm:pt modelId="{BCAD4D54-1FC7-494E-B0F0-8C79735EB835}">
      <dgm:prSet phldrT="[Text]"/>
      <dgm:spPr/>
      <dgm:t>
        <a:bodyPr/>
        <a:lstStyle/>
        <a:p>
          <a:r>
            <a:rPr lang="en-US" dirty="0" smtClean="0"/>
            <a:t>Inherited genetic abnormalities</a:t>
          </a:r>
          <a:endParaRPr lang="en-US" dirty="0"/>
        </a:p>
      </dgm:t>
    </dgm:pt>
    <dgm:pt modelId="{0D805302-112A-4BB9-9F94-5CEF086C97F2}" type="parTrans" cxnId="{0DE3A084-8E4E-428D-83C4-7446E17AE0C9}">
      <dgm:prSet/>
      <dgm:spPr/>
    </dgm:pt>
    <dgm:pt modelId="{CAA0FE46-0759-4E29-857A-FFCC5244DBD0}" type="sibTrans" cxnId="{0DE3A084-8E4E-428D-83C4-7446E17AE0C9}">
      <dgm:prSet/>
      <dgm:spPr/>
    </dgm:pt>
    <dgm:pt modelId="{2358E0CA-EFE9-42BF-AD3F-FE86B4BD08F9}">
      <dgm:prSet phldrT="[Text]"/>
      <dgm:spPr/>
      <dgm:t>
        <a:bodyPr/>
        <a:lstStyle/>
        <a:p>
          <a:r>
            <a:rPr lang="en-US" dirty="0" smtClean="0"/>
            <a:t>Other benign hematologic diseases </a:t>
          </a:r>
          <a:endParaRPr lang="en-US" dirty="0"/>
        </a:p>
      </dgm:t>
    </dgm:pt>
    <dgm:pt modelId="{E756B2A0-645D-460E-A88C-E9D19024ABD5}" type="parTrans" cxnId="{C2DD8B97-532D-4BC5-9AAB-85D0E557DE18}">
      <dgm:prSet/>
      <dgm:spPr/>
    </dgm:pt>
    <dgm:pt modelId="{8FDCBFFA-372B-4525-9064-6350EFE40EE5}" type="sibTrans" cxnId="{C2DD8B97-532D-4BC5-9AAB-85D0E557DE18}">
      <dgm:prSet/>
      <dgm:spPr/>
    </dgm:pt>
    <dgm:pt modelId="{1592D168-5950-4FB4-81CD-60FF77268CC7}" type="pres">
      <dgm:prSet presAssocID="{87403AAB-B326-4C83-BB1E-85A2632B0030}" presName="Name0" presStyleCnt="0">
        <dgm:presLayoutVars>
          <dgm:dir/>
          <dgm:animLvl val="lvl"/>
          <dgm:resizeHandles val="exact"/>
        </dgm:presLayoutVars>
      </dgm:prSet>
      <dgm:spPr/>
      <dgm:t>
        <a:bodyPr/>
        <a:lstStyle/>
        <a:p>
          <a:endParaRPr lang="en-US"/>
        </a:p>
      </dgm:t>
    </dgm:pt>
    <dgm:pt modelId="{73EB5921-A1F9-4B77-A357-4DB57CF85837}" type="pres">
      <dgm:prSet presAssocID="{1E0063FF-6EAD-4F8D-9D08-8D19BA184351}" presName="composite" presStyleCnt="0"/>
      <dgm:spPr/>
    </dgm:pt>
    <dgm:pt modelId="{7D93C2F3-7D2E-4EB4-9F1C-BDC04E9A2A87}" type="pres">
      <dgm:prSet presAssocID="{1E0063FF-6EAD-4F8D-9D08-8D19BA184351}" presName="parTx" presStyleLbl="alignNode1" presStyleIdx="0" presStyleCnt="2">
        <dgm:presLayoutVars>
          <dgm:chMax val="0"/>
          <dgm:chPref val="0"/>
          <dgm:bulletEnabled val="1"/>
        </dgm:presLayoutVars>
      </dgm:prSet>
      <dgm:spPr/>
      <dgm:t>
        <a:bodyPr/>
        <a:lstStyle/>
        <a:p>
          <a:endParaRPr lang="en-US"/>
        </a:p>
      </dgm:t>
    </dgm:pt>
    <dgm:pt modelId="{7123C85F-E157-4391-A391-ED1FC3973D10}" type="pres">
      <dgm:prSet presAssocID="{1E0063FF-6EAD-4F8D-9D08-8D19BA184351}" presName="desTx" presStyleLbl="alignAccFollowNode1" presStyleIdx="0" presStyleCnt="2">
        <dgm:presLayoutVars>
          <dgm:bulletEnabled val="1"/>
        </dgm:presLayoutVars>
      </dgm:prSet>
      <dgm:spPr/>
      <dgm:t>
        <a:bodyPr/>
        <a:lstStyle/>
        <a:p>
          <a:endParaRPr lang="en-US"/>
        </a:p>
      </dgm:t>
    </dgm:pt>
    <dgm:pt modelId="{335A3205-C0A1-4EBE-8BA6-E623F37402F2}" type="pres">
      <dgm:prSet presAssocID="{24627AED-9A79-4561-A94A-EA6B95F04FE2}" presName="space" presStyleCnt="0"/>
      <dgm:spPr/>
    </dgm:pt>
    <dgm:pt modelId="{0CECC071-9DE9-4A45-959C-B54E8B4B9DA2}" type="pres">
      <dgm:prSet presAssocID="{FC33C750-D006-4B70-8F69-3C6EBA669871}" presName="composite" presStyleCnt="0"/>
      <dgm:spPr/>
    </dgm:pt>
    <dgm:pt modelId="{3434AFF5-1903-4DA6-88C2-C0B1A5C37A6E}" type="pres">
      <dgm:prSet presAssocID="{FC33C750-D006-4B70-8F69-3C6EBA669871}" presName="parTx" presStyleLbl="alignNode1" presStyleIdx="1" presStyleCnt="2">
        <dgm:presLayoutVars>
          <dgm:chMax val="0"/>
          <dgm:chPref val="0"/>
          <dgm:bulletEnabled val="1"/>
        </dgm:presLayoutVars>
      </dgm:prSet>
      <dgm:spPr/>
      <dgm:t>
        <a:bodyPr/>
        <a:lstStyle/>
        <a:p>
          <a:endParaRPr lang="en-US"/>
        </a:p>
      </dgm:t>
    </dgm:pt>
    <dgm:pt modelId="{8DD565D9-E69F-4C36-83FD-055FA318E25F}" type="pres">
      <dgm:prSet presAssocID="{FC33C750-D006-4B70-8F69-3C6EBA669871}" presName="desTx" presStyleLbl="alignAccFollowNode1" presStyleIdx="1" presStyleCnt="2">
        <dgm:presLayoutVars>
          <dgm:bulletEnabled val="1"/>
        </dgm:presLayoutVars>
      </dgm:prSet>
      <dgm:spPr/>
      <dgm:t>
        <a:bodyPr/>
        <a:lstStyle/>
        <a:p>
          <a:endParaRPr lang="en-US"/>
        </a:p>
      </dgm:t>
    </dgm:pt>
  </dgm:ptLst>
  <dgm:cxnLst>
    <dgm:cxn modelId="{8FA0AB48-436E-4DEE-9A8F-4B83ACFB2289}" type="presOf" srcId="{1E0063FF-6EAD-4F8D-9D08-8D19BA184351}" destId="{7D93C2F3-7D2E-4EB4-9F1C-BDC04E9A2A87}" srcOrd="0" destOrd="0" presId="urn:microsoft.com/office/officeart/2005/8/layout/hList1"/>
    <dgm:cxn modelId="{ED9B5CDA-DBCC-4B84-8C22-9998AFC97C7E}" type="presOf" srcId="{62ABF496-A993-4ABE-9D9A-E9BB648B9438}" destId="{7123C85F-E157-4391-A391-ED1FC3973D10}" srcOrd="0" destOrd="5" presId="urn:microsoft.com/office/officeart/2005/8/layout/hList1"/>
    <dgm:cxn modelId="{781CF867-8988-4BFC-9492-CB04315C02D5}" srcId="{372801B0-9380-4E61-A0F8-3D879413FCF7}" destId="{82F79981-C67C-479F-A1D0-8E30338A8DAF}" srcOrd="0" destOrd="0" parTransId="{DD638AD9-8148-4670-826C-472BB5F55592}" sibTransId="{0395F2DB-0CDC-4F16-8A86-B05BFB0012F5}"/>
    <dgm:cxn modelId="{1AA60980-5D71-48FF-B102-4504F0C6D2A0}" srcId="{1E0063FF-6EAD-4F8D-9D08-8D19BA184351}" destId="{E1B4684F-BD5E-4333-A8B1-39262C1E926E}" srcOrd="0" destOrd="0" parTransId="{CE003542-F608-424F-A528-94357D7BEA2A}" sibTransId="{7E27FF19-6D0D-475C-8848-1631A1D43729}"/>
    <dgm:cxn modelId="{139EA4F4-E7A4-42ED-915E-6DE36ED01DEF}" srcId="{1E0063FF-6EAD-4F8D-9D08-8D19BA184351}" destId="{6662241D-8561-4692-9A34-3C2C038ED8B2}" srcOrd="3" destOrd="0" parTransId="{0383BEF3-974B-4F05-BB57-5F8610F1CBC5}" sibTransId="{CA15A3F6-7948-4C54-8035-25B7D6F7A732}"/>
    <dgm:cxn modelId="{ECD6E072-545A-436E-9659-94666658A425}" type="presOf" srcId="{C75B6F0B-AAAC-4F54-A944-253176D6AC4E}" destId="{8DD565D9-E69F-4C36-83FD-055FA318E25F}" srcOrd="0" destOrd="0" presId="urn:microsoft.com/office/officeart/2005/8/layout/hList1"/>
    <dgm:cxn modelId="{1A7F6EEA-7487-4E79-A825-5513DD6D04CB}" type="presOf" srcId="{82F79981-C67C-479F-A1D0-8E30338A8DAF}" destId="{7123C85F-E157-4391-A391-ED1FC3973D10}" srcOrd="0" destOrd="2" presId="urn:microsoft.com/office/officeart/2005/8/layout/hList1"/>
    <dgm:cxn modelId="{6612A766-B9AD-4DBF-9679-71B2DAEF1AAD}" type="presOf" srcId="{BCAD4D54-1FC7-494E-B0F0-8C79735EB835}" destId="{7123C85F-E157-4391-A391-ED1FC3973D10}" srcOrd="0" destOrd="6" presId="urn:microsoft.com/office/officeart/2005/8/layout/hList1"/>
    <dgm:cxn modelId="{0DE3A084-8E4E-428D-83C4-7446E17AE0C9}" srcId="{1E0063FF-6EAD-4F8D-9D08-8D19BA184351}" destId="{BCAD4D54-1FC7-494E-B0F0-8C79735EB835}" srcOrd="5" destOrd="0" parTransId="{0D805302-112A-4BB9-9F94-5CEF086C97F2}" sibTransId="{CAA0FE46-0759-4E29-857A-FFCC5244DBD0}"/>
    <dgm:cxn modelId="{A664F005-086C-4A88-B566-575D0FA12972}" type="presOf" srcId="{372801B0-9380-4E61-A0F8-3D879413FCF7}" destId="{7123C85F-E157-4391-A391-ED1FC3973D10}" srcOrd="0" destOrd="1" presId="urn:microsoft.com/office/officeart/2005/8/layout/hList1"/>
    <dgm:cxn modelId="{83CD149B-1529-4F00-BE15-32CD9ECEC8A0}" type="presOf" srcId="{6662241D-8561-4692-9A34-3C2C038ED8B2}" destId="{7123C85F-E157-4391-A391-ED1FC3973D10}" srcOrd="0" destOrd="4" presId="urn:microsoft.com/office/officeart/2005/8/layout/hList1"/>
    <dgm:cxn modelId="{065D1BB0-D06B-4585-B3DF-8F45B48BDADF}" srcId="{FC33C750-D006-4B70-8F69-3C6EBA669871}" destId="{D8D0FFA2-A61C-4664-95AA-EC88E20AA325}" srcOrd="1" destOrd="0" parTransId="{DE4E0497-6EB2-4FC7-B6D6-B8B5E58F2D1A}" sibTransId="{943EA896-003C-40B9-BE64-367FEB7D5C16}"/>
    <dgm:cxn modelId="{130DEEFE-FADF-492B-B66E-C7934FE83013}" srcId="{87403AAB-B326-4C83-BB1E-85A2632B0030}" destId="{1E0063FF-6EAD-4F8D-9D08-8D19BA184351}" srcOrd="0" destOrd="0" parTransId="{01356DDE-B6AD-4F69-A49A-07FFF39977D6}" sibTransId="{24627AED-9A79-4561-A94A-EA6B95F04FE2}"/>
    <dgm:cxn modelId="{C2DD8B97-532D-4BC5-9AAB-85D0E557DE18}" srcId="{1E0063FF-6EAD-4F8D-9D08-8D19BA184351}" destId="{2358E0CA-EFE9-42BF-AD3F-FE86B4BD08F9}" srcOrd="6" destOrd="0" parTransId="{E756B2A0-645D-460E-A88C-E9D19024ABD5}" sibTransId="{8FDCBFFA-372B-4525-9064-6350EFE40EE5}"/>
    <dgm:cxn modelId="{3EA76A13-6F22-4177-8B91-3F09B2B043D4}" type="presOf" srcId="{E1B4684F-BD5E-4333-A8B1-39262C1E926E}" destId="{7123C85F-E157-4391-A391-ED1FC3973D10}" srcOrd="0" destOrd="0" presId="urn:microsoft.com/office/officeart/2005/8/layout/hList1"/>
    <dgm:cxn modelId="{E7AA228D-D017-46C1-92FF-11289EC36CF7}" type="presOf" srcId="{CC186C03-B6E5-4B03-AD53-EA75F6A04479}" destId="{7123C85F-E157-4391-A391-ED1FC3973D10}" srcOrd="0" destOrd="3" presId="urn:microsoft.com/office/officeart/2005/8/layout/hList1"/>
    <dgm:cxn modelId="{2012C42B-97FB-41FC-AE22-B3C04869D814}" type="presOf" srcId="{FC33C750-D006-4B70-8F69-3C6EBA669871}" destId="{3434AFF5-1903-4DA6-88C2-C0B1A5C37A6E}" srcOrd="0" destOrd="0" presId="urn:microsoft.com/office/officeart/2005/8/layout/hList1"/>
    <dgm:cxn modelId="{CBF39850-1220-42B8-B9F0-7B7FB33ED104}" type="presOf" srcId="{2358E0CA-EFE9-42BF-AD3F-FE86B4BD08F9}" destId="{7123C85F-E157-4391-A391-ED1FC3973D10}" srcOrd="0" destOrd="7" presId="urn:microsoft.com/office/officeart/2005/8/layout/hList1"/>
    <dgm:cxn modelId="{1259C62A-2D20-455C-826C-502997424492}" type="presOf" srcId="{87403AAB-B326-4C83-BB1E-85A2632B0030}" destId="{1592D168-5950-4FB4-81CD-60FF77268CC7}" srcOrd="0" destOrd="0" presId="urn:microsoft.com/office/officeart/2005/8/layout/hList1"/>
    <dgm:cxn modelId="{9411959B-F695-4A41-8AC5-8A028D2A58D0}" type="presOf" srcId="{D8D0FFA2-A61C-4664-95AA-EC88E20AA325}" destId="{8DD565D9-E69F-4C36-83FD-055FA318E25F}" srcOrd="0" destOrd="1" presId="urn:microsoft.com/office/officeart/2005/8/layout/hList1"/>
    <dgm:cxn modelId="{ECC4BDDF-E7E3-4389-8DD7-258FF2E70F7D}" srcId="{FC33C750-D006-4B70-8F69-3C6EBA669871}" destId="{C75B6F0B-AAAC-4F54-A944-253176D6AC4E}" srcOrd="0" destOrd="0" parTransId="{3AE406AF-8D80-4532-B1A4-963584737B53}" sibTransId="{85E61313-2423-48EC-860B-41BE7150CE12}"/>
    <dgm:cxn modelId="{2D47F72B-F63A-414F-A123-535B713CA28B}" srcId="{1E0063FF-6EAD-4F8D-9D08-8D19BA184351}" destId="{CC186C03-B6E5-4B03-AD53-EA75F6A04479}" srcOrd="2" destOrd="0" parTransId="{C8396BD7-6304-4F4F-A5D0-D7F53962A081}" sibTransId="{FDACB0E3-0560-4B1C-9B56-5EF54B0F1FC3}"/>
    <dgm:cxn modelId="{2361BEDD-BA8C-445F-A3BE-A722959C9507}" srcId="{87403AAB-B326-4C83-BB1E-85A2632B0030}" destId="{FC33C750-D006-4B70-8F69-3C6EBA669871}" srcOrd="1" destOrd="0" parTransId="{5413EBBF-42EB-4E4A-9690-8F8976664A6C}" sibTransId="{9402BE24-9381-4127-BCCF-92EEE0B14E8E}"/>
    <dgm:cxn modelId="{60FF0B15-2A9B-451E-A40A-6D5CCC188999}" srcId="{1E0063FF-6EAD-4F8D-9D08-8D19BA184351}" destId="{62ABF496-A993-4ABE-9D9A-E9BB648B9438}" srcOrd="4" destOrd="0" parTransId="{6E0696BA-C528-452C-AA1C-FF33B6EC6C95}" sibTransId="{8BA5A77A-9466-4F40-82F7-6C967BDE2246}"/>
    <dgm:cxn modelId="{1088AADE-6C87-4537-8F08-1BACC77997F5}" srcId="{1E0063FF-6EAD-4F8D-9D08-8D19BA184351}" destId="{372801B0-9380-4E61-A0F8-3D879413FCF7}" srcOrd="1" destOrd="0" parTransId="{6CC244B5-6C00-4AEE-B746-A00901F63883}" sibTransId="{5521988B-CB5B-4ED5-AE1C-0D90AF4EFFC5}"/>
    <dgm:cxn modelId="{BD0BB639-286C-4C45-B91C-0B1894437211}" type="presParOf" srcId="{1592D168-5950-4FB4-81CD-60FF77268CC7}" destId="{73EB5921-A1F9-4B77-A357-4DB57CF85837}" srcOrd="0" destOrd="0" presId="urn:microsoft.com/office/officeart/2005/8/layout/hList1"/>
    <dgm:cxn modelId="{458C3649-27FD-4B7F-A89F-BF2128D90232}" type="presParOf" srcId="{73EB5921-A1F9-4B77-A357-4DB57CF85837}" destId="{7D93C2F3-7D2E-4EB4-9F1C-BDC04E9A2A87}" srcOrd="0" destOrd="0" presId="urn:microsoft.com/office/officeart/2005/8/layout/hList1"/>
    <dgm:cxn modelId="{03FA91CC-69BC-4E89-BB28-F5C9D682036C}" type="presParOf" srcId="{73EB5921-A1F9-4B77-A357-4DB57CF85837}" destId="{7123C85F-E157-4391-A391-ED1FC3973D10}" srcOrd="1" destOrd="0" presId="urn:microsoft.com/office/officeart/2005/8/layout/hList1"/>
    <dgm:cxn modelId="{EDC07D57-450D-4476-BA4E-426A9CDCB7B8}" type="presParOf" srcId="{1592D168-5950-4FB4-81CD-60FF77268CC7}" destId="{335A3205-C0A1-4EBE-8BA6-E623F37402F2}" srcOrd="1" destOrd="0" presId="urn:microsoft.com/office/officeart/2005/8/layout/hList1"/>
    <dgm:cxn modelId="{6F2EB31E-C00D-4537-BD4F-40B8BC04BB95}" type="presParOf" srcId="{1592D168-5950-4FB4-81CD-60FF77268CC7}" destId="{0CECC071-9DE9-4A45-959C-B54E8B4B9DA2}" srcOrd="2" destOrd="0" presId="urn:microsoft.com/office/officeart/2005/8/layout/hList1"/>
    <dgm:cxn modelId="{F55B8533-69E1-4AA0-A541-AE89DEB76FC2}" type="presParOf" srcId="{0CECC071-9DE9-4A45-959C-B54E8B4B9DA2}" destId="{3434AFF5-1903-4DA6-88C2-C0B1A5C37A6E}" srcOrd="0" destOrd="0" presId="urn:microsoft.com/office/officeart/2005/8/layout/hList1"/>
    <dgm:cxn modelId="{84E889C9-5A89-41FB-8B91-1FA969BB9694}" type="presParOf" srcId="{0CECC071-9DE9-4A45-959C-B54E8B4B9DA2}" destId="{8DD565D9-E69F-4C36-83FD-055FA318E25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13F499-C3EE-474F-B2A1-E3ECC8C455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A5801BE-4BA6-40E5-A69C-65CB55601C1E}">
      <dgm:prSet phldrT="[Text]"/>
      <dgm:spPr/>
      <dgm:t>
        <a:bodyPr/>
        <a:lstStyle/>
        <a:p>
          <a:r>
            <a:rPr lang="en-US" dirty="0" smtClean="0"/>
            <a:t>Blood work </a:t>
          </a:r>
          <a:endParaRPr lang="en-US" dirty="0"/>
        </a:p>
      </dgm:t>
    </dgm:pt>
    <dgm:pt modelId="{FA371ADA-5141-4773-9B77-121BA93528B5}" type="parTrans" cxnId="{8C8B1C9C-891A-494F-BB1F-0BD5C2125447}">
      <dgm:prSet/>
      <dgm:spPr/>
      <dgm:t>
        <a:bodyPr/>
        <a:lstStyle/>
        <a:p>
          <a:endParaRPr lang="en-US"/>
        </a:p>
      </dgm:t>
    </dgm:pt>
    <dgm:pt modelId="{F67A5DC6-B0EC-4D80-9080-36F639D40C4B}" type="sibTrans" cxnId="{8C8B1C9C-891A-494F-BB1F-0BD5C2125447}">
      <dgm:prSet/>
      <dgm:spPr/>
      <dgm:t>
        <a:bodyPr/>
        <a:lstStyle/>
        <a:p>
          <a:endParaRPr lang="en-US"/>
        </a:p>
      </dgm:t>
    </dgm:pt>
    <dgm:pt modelId="{69B84B84-3CD7-42C5-A8BD-2ABCF9F4A63D}">
      <dgm:prSet phldrT="[Text]"/>
      <dgm:spPr/>
      <dgm:t>
        <a:bodyPr/>
        <a:lstStyle/>
        <a:p>
          <a:r>
            <a:rPr lang="en-US" smtClean="0"/>
            <a:t>Initial workup for MDS: </a:t>
          </a:r>
          <a:endParaRPr lang="en-US" dirty="0"/>
        </a:p>
      </dgm:t>
    </dgm:pt>
    <dgm:pt modelId="{DEDED3FA-B7BA-4FEA-8CE2-9F225B5F3CCA}" type="parTrans" cxnId="{9F470558-ACCD-4592-B6BA-BB3FB90281FB}">
      <dgm:prSet/>
      <dgm:spPr/>
      <dgm:t>
        <a:bodyPr/>
        <a:lstStyle/>
        <a:p>
          <a:endParaRPr lang="en-US"/>
        </a:p>
      </dgm:t>
    </dgm:pt>
    <dgm:pt modelId="{00AE7574-B79F-4E2C-89EA-48A1F260E08D}" type="sibTrans" cxnId="{9F470558-ACCD-4592-B6BA-BB3FB90281FB}">
      <dgm:prSet/>
      <dgm:spPr/>
      <dgm:t>
        <a:bodyPr/>
        <a:lstStyle/>
        <a:p>
          <a:endParaRPr lang="en-US"/>
        </a:p>
      </dgm:t>
    </dgm:pt>
    <dgm:pt modelId="{80513C10-4C16-4A8E-9A87-90BAA9DF4C21}">
      <dgm:prSet phldrT="[Text]"/>
      <dgm:spPr/>
      <dgm:t>
        <a:bodyPr/>
        <a:lstStyle/>
        <a:p>
          <a:r>
            <a:rPr lang="en-US" dirty="0" smtClean="0"/>
            <a:t>Peripheral Blood Smear</a:t>
          </a:r>
          <a:endParaRPr lang="en-US" dirty="0"/>
        </a:p>
      </dgm:t>
    </dgm:pt>
    <dgm:pt modelId="{967A4378-6AF1-4D2E-9502-F87EC1F1D873}" type="parTrans" cxnId="{AB3D6554-5B3B-4D6E-A2E7-DBFC0616E280}">
      <dgm:prSet/>
      <dgm:spPr/>
      <dgm:t>
        <a:bodyPr/>
        <a:lstStyle/>
        <a:p>
          <a:endParaRPr lang="en-US"/>
        </a:p>
      </dgm:t>
    </dgm:pt>
    <dgm:pt modelId="{51AB0BF2-9F9D-458A-B01A-B3D2EE2E28AE}" type="sibTrans" cxnId="{AB3D6554-5B3B-4D6E-A2E7-DBFC0616E280}">
      <dgm:prSet/>
      <dgm:spPr/>
      <dgm:t>
        <a:bodyPr/>
        <a:lstStyle/>
        <a:p>
          <a:endParaRPr lang="en-US"/>
        </a:p>
      </dgm:t>
    </dgm:pt>
    <dgm:pt modelId="{C48A2B38-FFA8-4432-B2E0-B5093DC2AE09}">
      <dgm:prSet phldrT="[Text]"/>
      <dgm:spPr/>
      <dgm:t>
        <a:bodyPr/>
        <a:lstStyle/>
        <a:p>
          <a:r>
            <a:rPr lang="en-US" dirty="0" smtClean="0"/>
            <a:t>Dysplasia in red and white blood cells and platelets</a:t>
          </a:r>
          <a:endParaRPr lang="en-US" dirty="0"/>
        </a:p>
      </dgm:t>
    </dgm:pt>
    <dgm:pt modelId="{380BF27C-5661-443F-8244-08F0A3EBCECD}" type="parTrans" cxnId="{BC1F66A5-44C5-4051-B630-1EEF91B98B41}">
      <dgm:prSet/>
      <dgm:spPr/>
      <dgm:t>
        <a:bodyPr/>
        <a:lstStyle/>
        <a:p>
          <a:endParaRPr lang="en-US"/>
        </a:p>
      </dgm:t>
    </dgm:pt>
    <dgm:pt modelId="{3E069EF6-DE98-4972-B10C-9C7ACC9AE9E7}" type="sibTrans" cxnId="{BC1F66A5-44C5-4051-B630-1EEF91B98B41}">
      <dgm:prSet/>
      <dgm:spPr/>
      <dgm:t>
        <a:bodyPr/>
        <a:lstStyle/>
        <a:p>
          <a:endParaRPr lang="en-US"/>
        </a:p>
      </dgm:t>
    </dgm:pt>
    <dgm:pt modelId="{290F7157-1AD0-40EA-8463-21BA875FCA97}">
      <dgm:prSet phldrT="[Text]"/>
      <dgm:spPr/>
      <dgm:t>
        <a:bodyPr/>
        <a:lstStyle/>
        <a:p>
          <a:r>
            <a:rPr lang="en-US" dirty="0" smtClean="0"/>
            <a:t>Bone Marrow Biopsy and Aspirate</a:t>
          </a:r>
          <a:endParaRPr lang="en-US" dirty="0"/>
        </a:p>
      </dgm:t>
    </dgm:pt>
    <dgm:pt modelId="{F16DB94F-0DF7-4624-9815-9A669E549407}" type="parTrans" cxnId="{F96DCC0C-50E8-4D4A-A466-F31FE842AD0F}">
      <dgm:prSet/>
      <dgm:spPr/>
      <dgm:t>
        <a:bodyPr/>
        <a:lstStyle/>
        <a:p>
          <a:endParaRPr lang="en-US"/>
        </a:p>
      </dgm:t>
    </dgm:pt>
    <dgm:pt modelId="{6590B024-E22F-4A1A-86E6-A2DD3A7F1DD5}" type="sibTrans" cxnId="{F96DCC0C-50E8-4D4A-A466-F31FE842AD0F}">
      <dgm:prSet/>
      <dgm:spPr/>
      <dgm:t>
        <a:bodyPr/>
        <a:lstStyle/>
        <a:p>
          <a:endParaRPr lang="en-US"/>
        </a:p>
      </dgm:t>
    </dgm:pt>
    <dgm:pt modelId="{0328EA5F-C2B8-464D-BA01-82B3857020B9}">
      <dgm:prSet phldrT="[Text]"/>
      <dgm:spPr/>
      <dgm:t>
        <a:bodyPr/>
        <a:lstStyle/>
        <a:p>
          <a:r>
            <a:rPr lang="en-US" dirty="0" smtClean="0"/>
            <a:t>Aspirate will allow to evaluate morphology of hematopoietic precursors and blasts  and cytogenetics (Identification of abnormal chromosomes (</a:t>
          </a:r>
          <a:r>
            <a:rPr lang="en-US" dirty="0" err="1" smtClean="0"/>
            <a:t>ie</a:t>
          </a:r>
          <a:r>
            <a:rPr lang="en-US" dirty="0" smtClean="0"/>
            <a:t>. 5q- del) and for prognosis)</a:t>
          </a:r>
          <a:endParaRPr lang="en-US" dirty="0"/>
        </a:p>
      </dgm:t>
    </dgm:pt>
    <dgm:pt modelId="{7728DD4D-2B8D-44CB-B5C0-DCDA4D3AB1EA}" type="parTrans" cxnId="{7BD3196C-5794-44F9-BC21-88DF26302FD6}">
      <dgm:prSet/>
      <dgm:spPr/>
      <dgm:t>
        <a:bodyPr/>
        <a:lstStyle/>
        <a:p>
          <a:endParaRPr lang="en-US"/>
        </a:p>
      </dgm:t>
    </dgm:pt>
    <dgm:pt modelId="{188EF8FF-2042-4BB8-9E83-72A03847DC4D}" type="sibTrans" cxnId="{7BD3196C-5794-44F9-BC21-88DF26302FD6}">
      <dgm:prSet/>
      <dgm:spPr/>
      <dgm:t>
        <a:bodyPr/>
        <a:lstStyle/>
        <a:p>
          <a:endParaRPr lang="en-US"/>
        </a:p>
      </dgm:t>
    </dgm:pt>
    <dgm:pt modelId="{92B63C57-AEC7-4CA0-9B0D-68A283401511}">
      <dgm:prSet phldrT="[Text]"/>
      <dgm:spPr/>
      <dgm:t>
        <a:bodyPr/>
        <a:lstStyle/>
        <a:p>
          <a:r>
            <a:rPr lang="en-US" dirty="0" smtClean="0"/>
            <a:t>Biopsy will show cellularity (usually increased, sometimes </a:t>
          </a:r>
          <a:r>
            <a:rPr lang="en-US" dirty="0" err="1" smtClean="0"/>
            <a:t>hypocellular</a:t>
          </a:r>
          <a:r>
            <a:rPr lang="en-US" dirty="0" smtClean="0"/>
            <a:t> bone marrow seen in MDS)</a:t>
          </a:r>
          <a:endParaRPr lang="en-US" dirty="0"/>
        </a:p>
      </dgm:t>
    </dgm:pt>
    <dgm:pt modelId="{444BBD9C-6C24-450A-8829-08940743EC0D}" type="parTrans" cxnId="{5E2A7A80-3E8A-48A9-9D77-7D55246993D0}">
      <dgm:prSet/>
      <dgm:spPr/>
      <dgm:t>
        <a:bodyPr/>
        <a:lstStyle/>
        <a:p>
          <a:endParaRPr lang="en-US"/>
        </a:p>
      </dgm:t>
    </dgm:pt>
    <dgm:pt modelId="{A6EB3E93-0911-4C4C-B329-CD28AE277836}" type="sibTrans" cxnId="{5E2A7A80-3E8A-48A9-9D77-7D55246993D0}">
      <dgm:prSet/>
      <dgm:spPr/>
      <dgm:t>
        <a:bodyPr/>
        <a:lstStyle/>
        <a:p>
          <a:endParaRPr lang="en-US"/>
        </a:p>
      </dgm:t>
    </dgm:pt>
    <dgm:pt modelId="{7942EE0A-18D7-46B7-8B2B-6180828A9E38}">
      <dgm:prSet/>
      <dgm:spPr/>
      <dgm:t>
        <a:bodyPr/>
        <a:lstStyle/>
        <a:p>
          <a:r>
            <a:rPr lang="en-US" smtClean="0"/>
            <a:t>CBC with blood smear, reticulocyte count, iron TIBC Ferritin, LDH level, EPO level</a:t>
          </a:r>
          <a:endParaRPr lang="en-US" dirty="0" smtClean="0"/>
        </a:p>
      </dgm:t>
    </dgm:pt>
    <dgm:pt modelId="{9CAA62E7-44EB-40B0-A4D5-399AD1BCF865}" type="parTrans" cxnId="{7B56CF86-4A7B-4B24-A543-A3EC99202714}">
      <dgm:prSet/>
      <dgm:spPr/>
      <dgm:t>
        <a:bodyPr/>
        <a:lstStyle/>
        <a:p>
          <a:endParaRPr lang="en-US"/>
        </a:p>
      </dgm:t>
    </dgm:pt>
    <dgm:pt modelId="{C91A8A88-F28A-4014-B11D-4CE1B396046A}" type="sibTrans" cxnId="{7B56CF86-4A7B-4B24-A543-A3EC99202714}">
      <dgm:prSet/>
      <dgm:spPr/>
      <dgm:t>
        <a:bodyPr/>
        <a:lstStyle/>
        <a:p>
          <a:endParaRPr lang="en-US"/>
        </a:p>
      </dgm:t>
    </dgm:pt>
    <dgm:pt modelId="{BFA42E31-E3C6-46DA-95A0-87EB4A1971A4}">
      <dgm:prSet/>
      <dgm:spPr/>
      <dgm:t>
        <a:bodyPr/>
        <a:lstStyle/>
        <a:p>
          <a:r>
            <a:rPr lang="en-US" dirty="0" smtClean="0"/>
            <a:t>Initial workup to rule out other causes of </a:t>
          </a:r>
          <a:r>
            <a:rPr lang="en-US" dirty="0" err="1" smtClean="0"/>
            <a:t>cytopenia</a:t>
          </a:r>
          <a:endParaRPr lang="en-US" dirty="0" smtClean="0"/>
        </a:p>
      </dgm:t>
    </dgm:pt>
    <dgm:pt modelId="{3DDF05F8-8591-4B68-B921-7B6718731849}" type="parTrans" cxnId="{A95F621D-A4D6-49B0-955C-AC183A77C2BC}">
      <dgm:prSet/>
      <dgm:spPr/>
      <dgm:t>
        <a:bodyPr/>
        <a:lstStyle/>
        <a:p>
          <a:endParaRPr lang="en-US"/>
        </a:p>
      </dgm:t>
    </dgm:pt>
    <dgm:pt modelId="{634B35E5-B209-4DB9-9D1B-AF6D045A2AEB}" type="sibTrans" cxnId="{A95F621D-A4D6-49B0-955C-AC183A77C2BC}">
      <dgm:prSet/>
      <dgm:spPr/>
      <dgm:t>
        <a:bodyPr/>
        <a:lstStyle/>
        <a:p>
          <a:endParaRPr lang="en-US"/>
        </a:p>
      </dgm:t>
    </dgm:pt>
    <dgm:pt modelId="{FE400972-C5A6-4D35-9C8B-1F7E5EEF8013}">
      <dgm:prSet phldrT="[Text]"/>
      <dgm:spPr/>
      <dgm:t>
        <a:bodyPr/>
        <a:lstStyle/>
        <a:p>
          <a:r>
            <a:rPr lang="en-US" dirty="0" smtClean="0"/>
            <a:t>Flow Cytometry</a:t>
          </a:r>
          <a:endParaRPr lang="en-US" dirty="0"/>
        </a:p>
      </dgm:t>
    </dgm:pt>
    <dgm:pt modelId="{4C668E05-C3E7-4EF1-A3B5-DD2056AFE68C}" type="parTrans" cxnId="{66FEB115-F413-43F9-BF47-CD55C081B51C}">
      <dgm:prSet/>
      <dgm:spPr/>
      <dgm:t>
        <a:bodyPr/>
        <a:lstStyle/>
        <a:p>
          <a:endParaRPr lang="en-US"/>
        </a:p>
      </dgm:t>
    </dgm:pt>
    <dgm:pt modelId="{EF750955-F52E-46F2-8FD3-9DF022A3CB5C}" type="sibTrans" cxnId="{66FEB115-F413-43F9-BF47-CD55C081B51C}">
      <dgm:prSet/>
      <dgm:spPr/>
      <dgm:t>
        <a:bodyPr/>
        <a:lstStyle/>
        <a:p>
          <a:endParaRPr lang="en-US"/>
        </a:p>
      </dgm:t>
    </dgm:pt>
    <dgm:pt modelId="{9870FA8D-BE33-4F97-B4E1-338C52CE33CB}">
      <dgm:prSet phldrT="[Text]"/>
      <dgm:spPr/>
      <dgm:t>
        <a:bodyPr/>
        <a:lstStyle/>
        <a:p>
          <a:r>
            <a:rPr lang="en-US" smtClean="0"/>
            <a:t>Findings can suggest clonality and presence of MDS</a:t>
          </a:r>
          <a:endParaRPr lang="en-US" dirty="0"/>
        </a:p>
      </dgm:t>
    </dgm:pt>
    <dgm:pt modelId="{2D563A9D-02BE-4A2F-A424-EDF168ADBCF0}" type="parTrans" cxnId="{D387C8FA-2D70-43F3-9AA5-0F84F7272482}">
      <dgm:prSet/>
      <dgm:spPr/>
      <dgm:t>
        <a:bodyPr/>
        <a:lstStyle/>
        <a:p>
          <a:endParaRPr lang="en-US"/>
        </a:p>
      </dgm:t>
    </dgm:pt>
    <dgm:pt modelId="{8B3E8728-FF5E-43EC-9DA0-31AC81799C93}" type="sibTrans" cxnId="{D387C8FA-2D70-43F3-9AA5-0F84F7272482}">
      <dgm:prSet/>
      <dgm:spPr/>
      <dgm:t>
        <a:bodyPr/>
        <a:lstStyle/>
        <a:p>
          <a:endParaRPr lang="en-US"/>
        </a:p>
      </dgm:t>
    </dgm:pt>
    <dgm:pt modelId="{306EEC6E-D2DD-4D05-A746-66C87B0E157A}">
      <dgm:prSet/>
      <dgm:spPr/>
      <dgm:t>
        <a:bodyPr/>
        <a:lstStyle/>
        <a:p>
          <a:r>
            <a:rPr lang="en-US" dirty="0" smtClean="0"/>
            <a:t>Used especially when dysplasia is minimal and cytogenetics  is normal</a:t>
          </a:r>
        </a:p>
      </dgm:t>
    </dgm:pt>
    <dgm:pt modelId="{44285195-C9B1-41D6-BC22-948FEDBE9C2A}" type="parTrans" cxnId="{6EB925ED-7090-48F5-B99D-D54084418B04}">
      <dgm:prSet/>
      <dgm:spPr/>
      <dgm:t>
        <a:bodyPr/>
        <a:lstStyle/>
        <a:p>
          <a:endParaRPr lang="en-US"/>
        </a:p>
      </dgm:t>
    </dgm:pt>
    <dgm:pt modelId="{760F1376-DB8C-4077-A8A1-371BE8B3CAA3}" type="sibTrans" cxnId="{6EB925ED-7090-48F5-B99D-D54084418B04}">
      <dgm:prSet/>
      <dgm:spPr/>
      <dgm:t>
        <a:bodyPr/>
        <a:lstStyle/>
        <a:p>
          <a:endParaRPr lang="en-US"/>
        </a:p>
      </dgm:t>
    </dgm:pt>
    <dgm:pt modelId="{2319E513-2327-4BE9-95FD-EDF3DD9D4A46}" type="pres">
      <dgm:prSet presAssocID="{1D13F499-C3EE-474F-B2A1-E3ECC8C455A6}" presName="Name0" presStyleCnt="0">
        <dgm:presLayoutVars>
          <dgm:dir/>
          <dgm:animLvl val="lvl"/>
          <dgm:resizeHandles val="exact"/>
        </dgm:presLayoutVars>
      </dgm:prSet>
      <dgm:spPr/>
      <dgm:t>
        <a:bodyPr/>
        <a:lstStyle/>
        <a:p>
          <a:endParaRPr lang="en-US"/>
        </a:p>
      </dgm:t>
    </dgm:pt>
    <dgm:pt modelId="{72B6064E-8F14-4A68-9663-82C58A195E62}" type="pres">
      <dgm:prSet presAssocID="{6A5801BE-4BA6-40E5-A69C-65CB55601C1E}" presName="linNode" presStyleCnt="0"/>
      <dgm:spPr/>
    </dgm:pt>
    <dgm:pt modelId="{4042FD62-11EE-4E28-8CEC-C7C71C8DFADC}" type="pres">
      <dgm:prSet presAssocID="{6A5801BE-4BA6-40E5-A69C-65CB55601C1E}" presName="parentText" presStyleLbl="node1" presStyleIdx="0" presStyleCnt="4">
        <dgm:presLayoutVars>
          <dgm:chMax val="1"/>
          <dgm:bulletEnabled val="1"/>
        </dgm:presLayoutVars>
      </dgm:prSet>
      <dgm:spPr/>
      <dgm:t>
        <a:bodyPr/>
        <a:lstStyle/>
        <a:p>
          <a:endParaRPr lang="en-US"/>
        </a:p>
      </dgm:t>
    </dgm:pt>
    <dgm:pt modelId="{0568ED48-F9F8-4319-A0CD-13013E89FE55}" type="pres">
      <dgm:prSet presAssocID="{6A5801BE-4BA6-40E5-A69C-65CB55601C1E}" presName="descendantText" presStyleLbl="alignAccFollowNode1" presStyleIdx="0" presStyleCnt="4">
        <dgm:presLayoutVars>
          <dgm:bulletEnabled val="1"/>
        </dgm:presLayoutVars>
      </dgm:prSet>
      <dgm:spPr/>
      <dgm:t>
        <a:bodyPr/>
        <a:lstStyle/>
        <a:p>
          <a:endParaRPr lang="en-US"/>
        </a:p>
      </dgm:t>
    </dgm:pt>
    <dgm:pt modelId="{4B2A9BDC-861F-435D-B568-3A267D516485}" type="pres">
      <dgm:prSet presAssocID="{F67A5DC6-B0EC-4D80-9080-36F639D40C4B}" presName="sp" presStyleCnt="0"/>
      <dgm:spPr/>
    </dgm:pt>
    <dgm:pt modelId="{026AAFA6-F082-4162-A9A0-2B6428673EEF}" type="pres">
      <dgm:prSet presAssocID="{80513C10-4C16-4A8E-9A87-90BAA9DF4C21}" presName="linNode" presStyleCnt="0"/>
      <dgm:spPr/>
    </dgm:pt>
    <dgm:pt modelId="{2368B523-ED4E-4252-B4C1-6F0916DFECDF}" type="pres">
      <dgm:prSet presAssocID="{80513C10-4C16-4A8E-9A87-90BAA9DF4C21}" presName="parentText" presStyleLbl="node1" presStyleIdx="1" presStyleCnt="4">
        <dgm:presLayoutVars>
          <dgm:chMax val="1"/>
          <dgm:bulletEnabled val="1"/>
        </dgm:presLayoutVars>
      </dgm:prSet>
      <dgm:spPr/>
      <dgm:t>
        <a:bodyPr/>
        <a:lstStyle/>
        <a:p>
          <a:endParaRPr lang="en-US"/>
        </a:p>
      </dgm:t>
    </dgm:pt>
    <dgm:pt modelId="{21287A55-329C-4DA9-9A3C-162CC80B5597}" type="pres">
      <dgm:prSet presAssocID="{80513C10-4C16-4A8E-9A87-90BAA9DF4C21}" presName="descendantText" presStyleLbl="alignAccFollowNode1" presStyleIdx="1" presStyleCnt="4">
        <dgm:presLayoutVars>
          <dgm:bulletEnabled val="1"/>
        </dgm:presLayoutVars>
      </dgm:prSet>
      <dgm:spPr/>
      <dgm:t>
        <a:bodyPr/>
        <a:lstStyle/>
        <a:p>
          <a:endParaRPr lang="en-US"/>
        </a:p>
      </dgm:t>
    </dgm:pt>
    <dgm:pt modelId="{7C96705F-22B0-4F87-8511-8FF8D21BA387}" type="pres">
      <dgm:prSet presAssocID="{51AB0BF2-9F9D-458A-B01A-B3D2EE2E28AE}" presName="sp" presStyleCnt="0"/>
      <dgm:spPr/>
    </dgm:pt>
    <dgm:pt modelId="{F197ADCF-8D8B-4780-A861-F7A1B6068732}" type="pres">
      <dgm:prSet presAssocID="{290F7157-1AD0-40EA-8463-21BA875FCA97}" presName="linNode" presStyleCnt="0"/>
      <dgm:spPr/>
    </dgm:pt>
    <dgm:pt modelId="{C868184F-716E-478B-9759-29BBDD43B685}" type="pres">
      <dgm:prSet presAssocID="{290F7157-1AD0-40EA-8463-21BA875FCA97}" presName="parentText" presStyleLbl="node1" presStyleIdx="2" presStyleCnt="4">
        <dgm:presLayoutVars>
          <dgm:chMax val="1"/>
          <dgm:bulletEnabled val="1"/>
        </dgm:presLayoutVars>
      </dgm:prSet>
      <dgm:spPr/>
      <dgm:t>
        <a:bodyPr/>
        <a:lstStyle/>
        <a:p>
          <a:endParaRPr lang="en-US"/>
        </a:p>
      </dgm:t>
    </dgm:pt>
    <dgm:pt modelId="{753628D2-07A0-4B9B-AB76-F3955B144B63}" type="pres">
      <dgm:prSet presAssocID="{290F7157-1AD0-40EA-8463-21BA875FCA97}" presName="descendantText" presStyleLbl="alignAccFollowNode1" presStyleIdx="2" presStyleCnt="4">
        <dgm:presLayoutVars>
          <dgm:bulletEnabled val="1"/>
        </dgm:presLayoutVars>
      </dgm:prSet>
      <dgm:spPr/>
      <dgm:t>
        <a:bodyPr/>
        <a:lstStyle/>
        <a:p>
          <a:endParaRPr lang="en-US"/>
        </a:p>
      </dgm:t>
    </dgm:pt>
    <dgm:pt modelId="{BB3370DC-343C-49D8-9BF1-21B38CA2D447}" type="pres">
      <dgm:prSet presAssocID="{6590B024-E22F-4A1A-86E6-A2DD3A7F1DD5}" presName="sp" presStyleCnt="0"/>
      <dgm:spPr/>
    </dgm:pt>
    <dgm:pt modelId="{8E9A3E9B-4BEB-48DF-9D77-4FFB8366648A}" type="pres">
      <dgm:prSet presAssocID="{FE400972-C5A6-4D35-9C8B-1F7E5EEF8013}" presName="linNode" presStyleCnt="0"/>
      <dgm:spPr/>
    </dgm:pt>
    <dgm:pt modelId="{4FB155FC-452F-49BA-A5DE-2D6939F39FEC}" type="pres">
      <dgm:prSet presAssocID="{FE400972-C5A6-4D35-9C8B-1F7E5EEF8013}" presName="parentText" presStyleLbl="node1" presStyleIdx="3" presStyleCnt="4">
        <dgm:presLayoutVars>
          <dgm:chMax val="1"/>
          <dgm:bulletEnabled val="1"/>
        </dgm:presLayoutVars>
      </dgm:prSet>
      <dgm:spPr/>
      <dgm:t>
        <a:bodyPr/>
        <a:lstStyle/>
        <a:p>
          <a:endParaRPr lang="en-US"/>
        </a:p>
      </dgm:t>
    </dgm:pt>
    <dgm:pt modelId="{04588251-3E7C-4527-8FFE-05E00D3173A9}" type="pres">
      <dgm:prSet presAssocID="{FE400972-C5A6-4D35-9C8B-1F7E5EEF8013}" presName="descendantText" presStyleLbl="alignAccFollowNode1" presStyleIdx="3" presStyleCnt="4">
        <dgm:presLayoutVars>
          <dgm:bulletEnabled val="1"/>
        </dgm:presLayoutVars>
      </dgm:prSet>
      <dgm:spPr/>
      <dgm:t>
        <a:bodyPr/>
        <a:lstStyle/>
        <a:p>
          <a:endParaRPr lang="en-US"/>
        </a:p>
      </dgm:t>
    </dgm:pt>
  </dgm:ptLst>
  <dgm:cxnLst>
    <dgm:cxn modelId="{BC1F66A5-44C5-4051-B630-1EEF91B98B41}" srcId="{80513C10-4C16-4A8E-9A87-90BAA9DF4C21}" destId="{C48A2B38-FFA8-4432-B2E0-B5093DC2AE09}" srcOrd="0" destOrd="0" parTransId="{380BF27C-5661-443F-8244-08F0A3EBCECD}" sibTransId="{3E069EF6-DE98-4972-B10C-9C7ACC9AE9E7}"/>
    <dgm:cxn modelId="{2E68DCB1-8085-41BC-A699-BFA656A79A73}" type="presOf" srcId="{69B84B84-3CD7-42C5-A8BD-2ABCF9F4A63D}" destId="{0568ED48-F9F8-4319-A0CD-13013E89FE55}" srcOrd="0" destOrd="0" presId="urn:microsoft.com/office/officeart/2005/8/layout/vList5"/>
    <dgm:cxn modelId="{7BD3196C-5794-44F9-BC21-88DF26302FD6}" srcId="{290F7157-1AD0-40EA-8463-21BA875FCA97}" destId="{0328EA5F-C2B8-464D-BA01-82B3857020B9}" srcOrd="0" destOrd="0" parTransId="{7728DD4D-2B8D-44CB-B5C0-DCDA4D3AB1EA}" sibTransId="{188EF8FF-2042-4BB8-9E83-72A03847DC4D}"/>
    <dgm:cxn modelId="{AB3D6554-5B3B-4D6E-A2E7-DBFC0616E280}" srcId="{1D13F499-C3EE-474F-B2A1-E3ECC8C455A6}" destId="{80513C10-4C16-4A8E-9A87-90BAA9DF4C21}" srcOrd="1" destOrd="0" parTransId="{967A4378-6AF1-4D2E-9502-F87EC1F1D873}" sibTransId="{51AB0BF2-9F9D-458A-B01A-B3D2EE2E28AE}"/>
    <dgm:cxn modelId="{852DCADC-A5ED-4B51-A5AC-E4688B89B1C0}" type="presOf" srcId="{306EEC6E-D2DD-4D05-A746-66C87B0E157A}" destId="{04588251-3E7C-4527-8FFE-05E00D3173A9}" srcOrd="0" destOrd="1" presId="urn:microsoft.com/office/officeart/2005/8/layout/vList5"/>
    <dgm:cxn modelId="{9A1AB4CD-5DEA-4FBE-83E0-40D3156811EF}" type="presOf" srcId="{290F7157-1AD0-40EA-8463-21BA875FCA97}" destId="{C868184F-716E-478B-9759-29BBDD43B685}" srcOrd="0" destOrd="0" presId="urn:microsoft.com/office/officeart/2005/8/layout/vList5"/>
    <dgm:cxn modelId="{8C8B1C9C-891A-494F-BB1F-0BD5C2125447}" srcId="{1D13F499-C3EE-474F-B2A1-E3ECC8C455A6}" destId="{6A5801BE-4BA6-40E5-A69C-65CB55601C1E}" srcOrd="0" destOrd="0" parTransId="{FA371ADA-5141-4773-9B77-121BA93528B5}" sibTransId="{F67A5DC6-B0EC-4D80-9080-36F639D40C4B}"/>
    <dgm:cxn modelId="{626B66B9-DB2B-41A1-979F-1987617582A5}" type="presOf" srcId="{6A5801BE-4BA6-40E5-A69C-65CB55601C1E}" destId="{4042FD62-11EE-4E28-8CEC-C7C71C8DFADC}" srcOrd="0" destOrd="0" presId="urn:microsoft.com/office/officeart/2005/8/layout/vList5"/>
    <dgm:cxn modelId="{7D31B949-A5C0-41F4-9F62-E22000A13048}" type="presOf" srcId="{C48A2B38-FFA8-4432-B2E0-B5093DC2AE09}" destId="{21287A55-329C-4DA9-9A3C-162CC80B5597}" srcOrd="0" destOrd="0" presId="urn:microsoft.com/office/officeart/2005/8/layout/vList5"/>
    <dgm:cxn modelId="{A95F621D-A4D6-49B0-955C-AC183A77C2BC}" srcId="{6A5801BE-4BA6-40E5-A69C-65CB55601C1E}" destId="{BFA42E31-E3C6-46DA-95A0-87EB4A1971A4}" srcOrd="1" destOrd="0" parTransId="{3DDF05F8-8591-4B68-B921-7B6718731849}" sibTransId="{634B35E5-B209-4DB9-9D1B-AF6D045A2AEB}"/>
    <dgm:cxn modelId="{6EB925ED-7090-48F5-B99D-D54084418B04}" srcId="{FE400972-C5A6-4D35-9C8B-1F7E5EEF8013}" destId="{306EEC6E-D2DD-4D05-A746-66C87B0E157A}" srcOrd="1" destOrd="0" parTransId="{44285195-C9B1-41D6-BC22-948FEDBE9C2A}" sibTransId="{760F1376-DB8C-4077-A8A1-371BE8B3CAA3}"/>
    <dgm:cxn modelId="{7B56CF86-4A7B-4B24-A543-A3EC99202714}" srcId="{69B84B84-3CD7-42C5-A8BD-2ABCF9F4A63D}" destId="{7942EE0A-18D7-46B7-8B2B-6180828A9E38}" srcOrd="0" destOrd="0" parTransId="{9CAA62E7-44EB-40B0-A4D5-399AD1BCF865}" sibTransId="{C91A8A88-F28A-4014-B11D-4CE1B396046A}"/>
    <dgm:cxn modelId="{F96DCC0C-50E8-4D4A-A466-F31FE842AD0F}" srcId="{1D13F499-C3EE-474F-B2A1-E3ECC8C455A6}" destId="{290F7157-1AD0-40EA-8463-21BA875FCA97}" srcOrd="2" destOrd="0" parTransId="{F16DB94F-0DF7-4624-9815-9A669E549407}" sibTransId="{6590B024-E22F-4A1A-86E6-A2DD3A7F1DD5}"/>
    <dgm:cxn modelId="{A6C10854-3AF0-4578-A9C8-D975CB7974B1}" type="presOf" srcId="{1D13F499-C3EE-474F-B2A1-E3ECC8C455A6}" destId="{2319E513-2327-4BE9-95FD-EDF3DD9D4A46}" srcOrd="0" destOrd="0" presId="urn:microsoft.com/office/officeart/2005/8/layout/vList5"/>
    <dgm:cxn modelId="{77765AAD-30B2-4505-A544-78FF0CCED2BF}" type="presOf" srcId="{9870FA8D-BE33-4F97-B4E1-338C52CE33CB}" destId="{04588251-3E7C-4527-8FFE-05E00D3173A9}" srcOrd="0" destOrd="0" presId="urn:microsoft.com/office/officeart/2005/8/layout/vList5"/>
    <dgm:cxn modelId="{5E2A7A80-3E8A-48A9-9D77-7D55246993D0}" srcId="{290F7157-1AD0-40EA-8463-21BA875FCA97}" destId="{92B63C57-AEC7-4CA0-9B0D-68A283401511}" srcOrd="1" destOrd="0" parTransId="{444BBD9C-6C24-450A-8829-08940743EC0D}" sibTransId="{A6EB3E93-0911-4C4C-B329-CD28AE277836}"/>
    <dgm:cxn modelId="{69C149F6-7385-44EE-8E63-A6DE8D6F1D80}" type="presOf" srcId="{BFA42E31-E3C6-46DA-95A0-87EB4A1971A4}" destId="{0568ED48-F9F8-4319-A0CD-13013E89FE55}" srcOrd="0" destOrd="2" presId="urn:microsoft.com/office/officeart/2005/8/layout/vList5"/>
    <dgm:cxn modelId="{420220E6-829B-4950-B421-980089DCDC23}" type="presOf" srcId="{80513C10-4C16-4A8E-9A87-90BAA9DF4C21}" destId="{2368B523-ED4E-4252-B4C1-6F0916DFECDF}" srcOrd="0" destOrd="0" presId="urn:microsoft.com/office/officeart/2005/8/layout/vList5"/>
    <dgm:cxn modelId="{B93CDC50-8E4F-41AD-95EA-C447D30D455F}" type="presOf" srcId="{7942EE0A-18D7-46B7-8B2B-6180828A9E38}" destId="{0568ED48-F9F8-4319-A0CD-13013E89FE55}" srcOrd="0" destOrd="1" presId="urn:microsoft.com/office/officeart/2005/8/layout/vList5"/>
    <dgm:cxn modelId="{3ADC048F-57EA-42B4-90AD-DA7A620C81F2}" type="presOf" srcId="{92B63C57-AEC7-4CA0-9B0D-68A283401511}" destId="{753628D2-07A0-4B9B-AB76-F3955B144B63}" srcOrd="0" destOrd="1" presId="urn:microsoft.com/office/officeart/2005/8/layout/vList5"/>
    <dgm:cxn modelId="{D387C8FA-2D70-43F3-9AA5-0F84F7272482}" srcId="{FE400972-C5A6-4D35-9C8B-1F7E5EEF8013}" destId="{9870FA8D-BE33-4F97-B4E1-338C52CE33CB}" srcOrd="0" destOrd="0" parTransId="{2D563A9D-02BE-4A2F-A424-EDF168ADBCF0}" sibTransId="{8B3E8728-FF5E-43EC-9DA0-31AC81799C93}"/>
    <dgm:cxn modelId="{9F470558-ACCD-4592-B6BA-BB3FB90281FB}" srcId="{6A5801BE-4BA6-40E5-A69C-65CB55601C1E}" destId="{69B84B84-3CD7-42C5-A8BD-2ABCF9F4A63D}" srcOrd="0" destOrd="0" parTransId="{DEDED3FA-B7BA-4FEA-8CE2-9F225B5F3CCA}" sibTransId="{00AE7574-B79F-4E2C-89EA-48A1F260E08D}"/>
    <dgm:cxn modelId="{EF02A8A9-D219-4F4D-BA7E-E9D9C9010A30}" type="presOf" srcId="{FE400972-C5A6-4D35-9C8B-1F7E5EEF8013}" destId="{4FB155FC-452F-49BA-A5DE-2D6939F39FEC}" srcOrd="0" destOrd="0" presId="urn:microsoft.com/office/officeart/2005/8/layout/vList5"/>
    <dgm:cxn modelId="{66FEB115-F413-43F9-BF47-CD55C081B51C}" srcId="{1D13F499-C3EE-474F-B2A1-E3ECC8C455A6}" destId="{FE400972-C5A6-4D35-9C8B-1F7E5EEF8013}" srcOrd="3" destOrd="0" parTransId="{4C668E05-C3E7-4EF1-A3B5-DD2056AFE68C}" sibTransId="{EF750955-F52E-46F2-8FD3-9DF022A3CB5C}"/>
    <dgm:cxn modelId="{E2083346-3B33-41A6-A2D4-B3CE6FFD4E69}" type="presOf" srcId="{0328EA5F-C2B8-464D-BA01-82B3857020B9}" destId="{753628D2-07A0-4B9B-AB76-F3955B144B63}" srcOrd="0" destOrd="0" presId="urn:microsoft.com/office/officeart/2005/8/layout/vList5"/>
    <dgm:cxn modelId="{31D6D69C-4956-4B54-93AF-FCF4F1D6C37B}" type="presParOf" srcId="{2319E513-2327-4BE9-95FD-EDF3DD9D4A46}" destId="{72B6064E-8F14-4A68-9663-82C58A195E62}" srcOrd="0" destOrd="0" presId="urn:microsoft.com/office/officeart/2005/8/layout/vList5"/>
    <dgm:cxn modelId="{12AF6EDD-EC96-48D7-822A-7140BD773460}" type="presParOf" srcId="{72B6064E-8F14-4A68-9663-82C58A195E62}" destId="{4042FD62-11EE-4E28-8CEC-C7C71C8DFADC}" srcOrd="0" destOrd="0" presId="urn:microsoft.com/office/officeart/2005/8/layout/vList5"/>
    <dgm:cxn modelId="{40B7FE86-99C4-4745-A2D9-C306963951DB}" type="presParOf" srcId="{72B6064E-8F14-4A68-9663-82C58A195E62}" destId="{0568ED48-F9F8-4319-A0CD-13013E89FE55}" srcOrd="1" destOrd="0" presId="urn:microsoft.com/office/officeart/2005/8/layout/vList5"/>
    <dgm:cxn modelId="{9ED7C2AF-59B2-4197-BF35-10A41F61396A}" type="presParOf" srcId="{2319E513-2327-4BE9-95FD-EDF3DD9D4A46}" destId="{4B2A9BDC-861F-435D-B568-3A267D516485}" srcOrd="1" destOrd="0" presId="urn:microsoft.com/office/officeart/2005/8/layout/vList5"/>
    <dgm:cxn modelId="{52EC1E74-F38D-457D-9697-3F9234DC96DF}" type="presParOf" srcId="{2319E513-2327-4BE9-95FD-EDF3DD9D4A46}" destId="{026AAFA6-F082-4162-A9A0-2B6428673EEF}" srcOrd="2" destOrd="0" presId="urn:microsoft.com/office/officeart/2005/8/layout/vList5"/>
    <dgm:cxn modelId="{8D22C79F-9087-496C-99DB-02AE75C2722B}" type="presParOf" srcId="{026AAFA6-F082-4162-A9A0-2B6428673EEF}" destId="{2368B523-ED4E-4252-B4C1-6F0916DFECDF}" srcOrd="0" destOrd="0" presId="urn:microsoft.com/office/officeart/2005/8/layout/vList5"/>
    <dgm:cxn modelId="{541EDE92-A873-46DA-BB74-E52724C280C3}" type="presParOf" srcId="{026AAFA6-F082-4162-A9A0-2B6428673EEF}" destId="{21287A55-329C-4DA9-9A3C-162CC80B5597}" srcOrd="1" destOrd="0" presId="urn:microsoft.com/office/officeart/2005/8/layout/vList5"/>
    <dgm:cxn modelId="{37277AD2-E002-43ED-AB56-64A9A32F82A7}" type="presParOf" srcId="{2319E513-2327-4BE9-95FD-EDF3DD9D4A46}" destId="{7C96705F-22B0-4F87-8511-8FF8D21BA387}" srcOrd="3" destOrd="0" presId="urn:microsoft.com/office/officeart/2005/8/layout/vList5"/>
    <dgm:cxn modelId="{545B797E-79EF-4A9D-AA8F-D9B84BBD563B}" type="presParOf" srcId="{2319E513-2327-4BE9-95FD-EDF3DD9D4A46}" destId="{F197ADCF-8D8B-4780-A861-F7A1B6068732}" srcOrd="4" destOrd="0" presId="urn:microsoft.com/office/officeart/2005/8/layout/vList5"/>
    <dgm:cxn modelId="{BFB69547-B3A9-4295-8FD9-1E3527A03547}" type="presParOf" srcId="{F197ADCF-8D8B-4780-A861-F7A1B6068732}" destId="{C868184F-716E-478B-9759-29BBDD43B685}" srcOrd="0" destOrd="0" presId="urn:microsoft.com/office/officeart/2005/8/layout/vList5"/>
    <dgm:cxn modelId="{B73484B9-2A52-4960-88AF-11A5DCBE5E91}" type="presParOf" srcId="{F197ADCF-8D8B-4780-A861-F7A1B6068732}" destId="{753628D2-07A0-4B9B-AB76-F3955B144B63}" srcOrd="1" destOrd="0" presId="urn:microsoft.com/office/officeart/2005/8/layout/vList5"/>
    <dgm:cxn modelId="{7F4A7A83-5CC9-464C-A6AB-EAC94BBF1D9D}" type="presParOf" srcId="{2319E513-2327-4BE9-95FD-EDF3DD9D4A46}" destId="{BB3370DC-343C-49D8-9BF1-21B38CA2D447}" srcOrd="5" destOrd="0" presId="urn:microsoft.com/office/officeart/2005/8/layout/vList5"/>
    <dgm:cxn modelId="{4EF16C56-3CD2-4AD9-A504-2E325EF50FEE}" type="presParOf" srcId="{2319E513-2327-4BE9-95FD-EDF3DD9D4A46}" destId="{8E9A3E9B-4BEB-48DF-9D77-4FFB8366648A}" srcOrd="6" destOrd="0" presId="urn:microsoft.com/office/officeart/2005/8/layout/vList5"/>
    <dgm:cxn modelId="{A078E6C6-4708-4FCF-B241-2E4C4B8A2B8D}" type="presParOf" srcId="{8E9A3E9B-4BEB-48DF-9D77-4FFB8366648A}" destId="{4FB155FC-452F-49BA-A5DE-2D6939F39FEC}" srcOrd="0" destOrd="0" presId="urn:microsoft.com/office/officeart/2005/8/layout/vList5"/>
    <dgm:cxn modelId="{087E6E6A-CD0F-43FC-9259-2BA9882B01D5}" type="presParOf" srcId="{8E9A3E9B-4BEB-48DF-9D77-4FFB8366648A}" destId="{04588251-3E7C-4527-8FFE-05E00D3173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FF1129-FF85-47E4-9D01-6DF820AD583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F510C1B4-F7DC-4252-9911-467BDCE3BBBD}">
      <dgm:prSet phldrT="[Text]"/>
      <dgm:spPr/>
      <dgm:t>
        <a:bodyPr/>
        <a:lstStyle/>
        <a:p>
          <a:r>
            <a:rPr lang="en-US" dirty="0" smtClean="0"/>
            <a:t>Severe</a:t>
          </a:r>
          <a:endParaRPr lang="en-US" dirty="0"/>
        </a:p>
      </dgm:t>
    </dgm:pt>
    <dgm:pt modelId="{F7E1B5A1-4F59-48E2-8C80-23C13E42A37E}" type="parTrans" cxnId="{3EA2F741-77F3-4794-B776-2B5468A4FDAE}">
      <dgm:prSet/>
      <dgm:spPr/>
      <dgm:t>
        <a:bodyPr/>
        <a:lstStyle/>
        <a:p>
          <a:endParaRPr lang="en-US"/>
        </a:p>
      </dgm:t>
    </dgm:pt>
    <dgm:pt modelId="{C3C2CAD5-2753-4ACA-A11B-9C50C759AE29}" type="sibTrans" cxnId="{3EA2F741-77F3-4794-B776-2B5468A4FDAE}">
      <dgm:prSet/>
      <dgm:spPr/>
      <dgm:t>
        <a:bodyPr/>
        <a:lstStyle/>
        <a:p>
          <a:endParaRPr lang="en-US"/>
        </a:p>
      </dgm:t>
    </dgm:pt>
    <dgm:pt modelId="{C812F75D-EC70-433B-BDC9-07F8E33B44C8}">
      <dgm:prSet phldrT="[Text]"/>
      <dgm:spPr/>
      <dgm:t>
        <a:bodyPr/>
        <a:lstStyle/>
        <a:p>
          <a:r>
            <a:rPr lang="en-US" dirty="0" smtClean="0"/>
            <a:t>Presence of 2-3 parameters: </a:t>
          </a:r>
          <a:endParaRPr lang="en-US" dirty="0"/>
        </a:p>
      </dgm:t>
    </dgm:pt>
    <dgm:pt modelId="{57020241-6CF8-4218-9518-94106C37E293}" type="parTrans" cxnId="{CE66F339-1CC3-4861-A77E-E98DF9B3FDBF}">
      <dgm:prSet/>
      <dgm:spPr/>
      <dgm:t>
        <a:bodyPr/>
        <a:lstStyle/>
        <a:p>
          <a:endParaRPr lang="en-US"/>
        </a:p>
      </dgm:t>
    </dgm:pt>
    <dgm:pt modelId="{456B3891-5D7B-4FD1-A775-D53A6BA87F3D}" type="sibTrans" cxnId="{CE66F339-1CC3-4861-A77E-E98DF9B3FDBF}">
      <dgm:prSet/>
      <dgm:spPr/>
      <dgm:t>
        <a:bodyPr/>
        <a:lstStyle/>
        <a:p>
          <a:endParaRPr lang="en-US"/>
        </a:p>
      </dgm:t>
    </dgm:pt>
    <dgm:pt modelId="{B58C63DE-13BE-4AFB-97A8-D07A6C731C90}">
      <dgm:prSet phldrT="[Text]"/>
      <dgm:spPr/>
      <dgm:t>
        <a:bodyPr/>
        <a:lstStyle/>
        <a:p>
          <a:r>
            <a:rPr lang="en-US" dirty="0" smtClean="0"/>
            <a:t>Platelets &lt;20</a:t>
          </a:r>
          <a:endParaRPr lang="en-US" dirty="0"/>
        </a:p>
      </dgm:t>
    </dgm:pt>
    <dgm:pt modelId="{25EABF12-0725-4860-B153-65E22FD282E9}" type="parTrans" cxnId="{22E9D1BD-7CC1-4244-9165-8C36EF13ED01}">
      <dgm:prSet/>
      <dgm:spPr/>
      <dgm:t>
        <a:bodyPr/>
        <a:lstStyle/>
        <a:p>
          <a:endParaRPr lang="en-US"/>
        </a:p>
      </dgm:t>
    </dgm:pt>
    <dgm:pt modelId="{211222D7-1807-4106-B82C-8E78BCAFE415}" type="sibTrans" cxnId="{22E9D1BD-7CC1-4244-9165-8C36EF13ED01}">
      <dgm:prSet/>
      <dgm:spPr/>
      <dgm:t>
        <a:bodyPr/>
        <a:lstStyle/>
        <a:p>
          <a:endParaRPr lang="en-US"/>
        </a:p>
      </dgm:t>
    </dgm:pt>
    <dgm:pt modelId="{B60A7467-B2EB-4780-B022-AE70E1531160}">
      <dgm:prSet phldrT="[Text]"/>
      <dgm:spPr/>
      <dgm:t>
        <a:bodyPr/>
        <a:lstStyle/>
        <a:p>
          <a:r>
            <a:rPr lang="en-US" dirty="0" smtClean="0"/>
            <a:t>Very Severe</a:t>
          </a:r>
          <a:endParaRPr lang="en-US" dirty="0"/>
        </a:p>
      </dgm:t>
    </dgm:pt>
    <dgm:pt modelId="{7D6B46FF-3B91-46F9-8B38-EE47098C1178}" type="parTrans" cxnId="{17D083F0-3FB3-48B2-9B52-A0425384702B}">
      <dgm:prSet/>
      <dgm:spPr/>
      <dgm:t>
        <a:bodyPr/>
        <a:lstStyle/>
        <a:p>
          <a:endParaRPr lang="en-US"/>
        </a:p>
      </dgm:t>
    </dgm:pt>
    <dgm:pt modelId="{59BCE0CC-0852-4647-9DA3-4F3DAEB25B33}" type="sibTrans" cxnId="{17D083F0-3FB3-48B2-9B52-A0425384702B}">
      <dgm:prSet/>
      <dgm:spPr/>
      <dgm:t>
        <a:bodyPr/>
        <a:lstStyle/>
        <a:p>
          <a:endParaRPr lang="en-US"/>
        </a:p>
      </dgm:t>
    </dgm:pt>
    <dgm:pt modelId="{B9ECC3B5-04EA-40F6-A0FE-7E3A8C342DDF}">
      <dgm:prSet phldrT="[Text]"/>
      <dgm:spPr/>
      <dgm:t>
        <a:bodyPr/>
        <a:lstStyle/>
        <a:p>
          <a:r>
            <a:rPr lang="en-US" dirty="0" smtClean="0"/>
            <a:t>Non-Severe</a:t>
          </a:r>
          <a:endParaRPr lang="en-US" dirty="0"/>
        </a:p>
      </dgm:t>
    </dgm:pt>
    <dgm:pt modelId="{3851BBE9-AE60-4F6C-BE95-ECD8AD9BAD4F}" type="parTrans" cxnId="{5D1626BF-CB4C-4502-A081-697874C37E25}">
      <dgm:prSet/>
      <dgm:spPr/>
      <dgm:t>
        <a:bodyPr/>
        <a:lstStyle/>
        <a:p>
          <a:endParaRPr lang="en-US"/>
        </a:p>
      </dgm:t>
    </dgm:pt>
    <dgm:pt modelId="{BE81D8DE-F7DD-4BB3-8E29-DA3F14B441BA}" type="sibTrans" cxnId="{5D1626BF-CB4C-4502-A081-697874C37E25}">
      <dgm:prSet/>
      <dgm:spPr/>
      <dgm:t>
        <a:bodyPr/>
        <a:lstStyle/>
        <a:p>
          <a:endParaRPr lang="en-US"/>
        </a:p>
      </dgm:t>
    </dgm:pt>
    <dgm:pt modelId="{120534D3-8492-47A9-A1EF-4F548681214E}">
      <dgm:prSet phldrT="[Text]"/>
      <dgm:spPr/>
      <dgm:t>
        <a:bodyPr/>
        <a:lstStyle/>
        <a:p>
          <a:r>
            <a:rPr lang="en-US" dirty="0" smtClean="0"/>
            <a:t>Not fulfilling severity criteria</a:t>
          </a:r>
          <a:endParaRPr lang="en-US" dirty="0"/>
        </a:p>
      </dgm:t>
    </dgm:pt>
    <dgm:pt modelId="{52CF9DA0-9D8A-43C4-B25B-17FB304C1342}" type="parTrans" cxnId="{316CAF09-E4E5-40F1-BA8E-7F23AE037EFB}">
      <dgm:prSet/>
      <dgm:spPr/>
      <dgm:t>
        <a:bodyPr/>
        <a:lstStyle/>
        <a:p>
          <a:endParaRPr lang="en-US"/>
        </a:p>
      </dgm:t>
    </dgm:pt>
    <dgm:pt modelId="{D54B3AF9-9715-43A8-BCF3-26C637D4F200}" type="sibTrans" cxnId="{316CAF09-E4E5-40F1-BA8E-7F23AE037EFB}">
      <dgm:prSet/>
      <dgm:spPr/>
      <dgm:t>
        <a:bodyPr/>
        <a:lstStyle/>
        <a:p>
          <a:endParaRPr lang="en-US"/>
        </a:p>
      </dgm:t>
    </dgm:pt>
    <dgm:pt modelId="{31CE46FC-E583-4448-A76F-919848C386C0}">
      <dgm:prSet phldrT="[Text]"/>
      <dgm:spPr/>
      <dgm:t>
        <a:bodyPr/>
        <a:lstStyle/>
        <a:p>
          <a:r>
            <a:rPr lang="en-US" dirty="0" smtClean="0"/>
            <a:t>Chronic needs &gt;3 months</a:t>
          </a:r>
          <a:endParaRPr lang="en-US" dirty="0"/>
        </a:p>
      </dgm:t>
    </dgm:pt>
    <dgm:pt modelId="{14D4227E-6CD5-40C7-8B6D-C9547C3D1C68}" type="parTrans" cxnId="{0A4E8F25-F775-4ACB-9032-C49F6FEE4D44}">
      <dgm:prSet/>
      <dgm:spPr/>
      <dgm:t>
        <a:bodyPr/>
        <a:lstStyle/>
        <a:p>
          <a:endParaRPr lang="en-US"/>
        </a:p>
      </dgm:t>
    </dgm:pt>
    <dgm:pt modelId="{C3D0CB72-0E6F-43B4-A25B-EA9842D1F055}" type="sibTrans" cxnId="{0A4E8F25-F775-4ACB-9032-C49F6FEE4D44}">
      <dgm:prSet/>
      <dgm:spPr/>
      <dgm:t>
        <a:bodyPr/>
        <a:lstStyle/>
        <a:p>
          <a:endParaRPr lang="en-US"/>
        </a:p>
      </dgm:t>
    </dgm:pt>
    <dgm:pt modelId="{95261524-30FF-47FF-BA10-8DAB32185BD0}">
      <dgm:prSet phldrT="[Text]"/>
      <dgm:spPr/>
      <dgm:t>
        <a:bodyPr/>
        <a:lstStyle/>
        <a:p>
          <a:r>
            <a:rPr lang="en-US" dirty="0" smtClean="0"/>
            <a:t>ANC &lt;0.5</a:t>
          </a:r>
          <a:endParaRPr lang="en-US" dirty="0"/>
        </a:p>
      </dgm:t>
    </dgm:pt>
    <dgm:pt modelId="{E5D33B9E-A98A-4F9D-83B4-3CB4FA8B4455}" type="parTrans" cxnId="{F9B949AD-0E44-4E05-80FA-A3CA69C35557}">
      <dgm:prSet/>
      <dgm:spPr/>
      <dgm:t>
        <a:bodyPr/>
        <a:lstStyle/>
        <a:p>
          <a:endParaRPr lang="en-US"/>
        </a:p>
      </dgm:t>
    </dgm:pt>
    <dgm:pt modelId="{DAA14686-9830-4EE3-A2A9-2F9C0741520F}" type="sibTrans" cxnId="{F9B949AD-0E44-4E05-80FA-A3CA69C35557}">
      <dgm:prSet/>
      <dgm:spPr/>
      <dgm:t>
        <a:bodyPr/>
        <a:lstStyle/>
        <a:p>
          <a:endParaRPr lang="en-US"/>
        </a:p>
      </dgm:t>
    </dgm:pt>
    <dgm:pt modelId="{96FF00D0-6E3D-43B2-BC52-586D71285A46}">
      <dgm:prSet phldrT="[Text]"/>
      <dgm:spPr/>
      <dgm:t>
        <a:bodyPr/>
        <a:lstStyle/>
        <a:p>
          <a:r>
            <a:rPr lang="en-US" dirty="0" smtClean="0"/>
            <a:t>Reticulocytes &lt;1%</a:t>
          </a:r>
          <a:endParaRPr lang="en-US" dirty="0"/>
        </a:p>
      </dgm:t>
    </dgm:pt>
    <dgm:pt modelId="{4E708EC1-85FD-4C44-883D-73218E054F7F}" type="parTrans" cxnId="{EB7350C6-60D9-4756-8F87-9E5FE4F645F3}">
      <dgm:prSet/>
      <dgm:spPr/>
      <dgm:t>
        <a:bodyPr/>
        <a:lstStyle/>
        <a:p>
          <a:endParaRPr lang="en-US"/>
        </a:p>
      </dgm:t>
    </dgm:pt>
    <dgm:pt modelId="{0642CE5C-E561-496C-8E0F-840D19223FFB}" type="sibTrans" cxnId="{EB7350C6-60D9-4756-8F87-9E5FE4F645F3}">
      <dgm:prSet/>
      <dgm:spPr/>
      <dgm:t>
        <a:bodyPr/>
        <a:lstStyle/>
        <a:p>
          <a:endParaRPr lang="en-US"/>
        </a:p>
      </dgm:t>
    </dgm:pt>
    <dgm:pt modelId="{53948FE4-6FFA-4529-AA37-91E15A0F2781}">
      <dgm:prSet phldrT="[Text]"/>
      <dgm:spPr/>
      <dgm:t>
        <a:bodyPr/>
        <a:lstStyle/>
        <a:p>
          <a:r>
            <a:rPr lang="en-US" dirty="0" smtClean="0"/>
            <a:t>ANC &lt;0.2</a:t>
          </a:r>
          <a:endParaRPr lang="en-US" dirty="0"/>
        </a:p>
      </dgm:t>
    </dgm:pt>
    <dgm:pt modelId="{C273A30F-A23D-4FA3-BB4F-8F807CC288E4}" type="sibTrans" cxnId="{84208438-D358-4A10-A1D8-F190E14A9C29}">
      <dgm:prSet/>
      <dgm:spPr/>
      <dgm:t>
        <a:bodyPr/>
        <a:lstStyle/>
        <a:p>
          <a:endParaRPr lang="en-US"/>
        </a:p>
      </dgm:t>
    </dgm:pt>
    <dgm:pt modelId="{AF05A651-D751-432E-9CE3-AFD647FBC997}" type="parTrans" cxnId="{84208438-D358-4A10-A1D8-F190E14A9C29}">
      <dgm:prSet/>
      <dgm:spPr/>
      <dgm:t>
        <a:bodyPr/>
        <a:lstStyle/>
        <a:p>
          <a:endParaRPr lang="en-US"/>
        </a:p>
      </dgm:t>
    </dgm:pt>
    <dgm:pt modelId="{C6702308-A36E-4E56-8162-67A66DF0431B}" type="pres">
      <dgm:prSet presAssocID="{D2FF1129-FF85-47E4-9D01-6DF820AD5837}" presName="Name0" presStyleCnt="0">
        <dgm:presLayoutVars>
          <dgm:dir/>
          <dgm:animLvl val="lvl"/>
          <dgm:resizeHandles val="exact"/>
        </dgm:presLayoutVars>
      </dgm:prSet>
      <dgm:spPr/>
      <dgm:t>
        <a:bodyPr/>
        <a:lstStyle/>
        <a:p>
          <a:endParaRPr lang="en-US"/>
        </a:p>
      </dgm:t>
    </dgm:pt>
    <dgm:pt modelId="{6538660A-CE40-4F95-9E26-E3ABF04D6C4D}" type="pres">
      <dgm:prSet presAssocID="{F510C1B4-F7DC-4252-9911-467BDCE3BBBD}" presName="composite" presStyleCnt="0"/>
      <dgm:spPr/>
    </dgm:pt>
    <dgm:pt modelId="{20C7821A-73A7-4D41-80DD-FAC043DB29AB}" type="pres">
      <dgm:prSet presAssocID="{F510C1B4-F7DC-4252-9911-467BDCE3BBBD}" presName="parTx" presStyleLbl="alignNode1" presStyleIdx="0" presStyleCnt="3">
        <dgm:presLayoutVars>
          <dgm:chMax val="0"/>
          <dgm:chPref val="0"/>
          <dgm:bulletEnabled val="1"/>
        </dgm:presLayoutVars>
      </dgm:prSet>
      <dgm:spPr/>
      <dgm:t>
        <a:bodyPr/>
        <a:lstStyle/>
        <a:p>
          <a:endParaRPr lang="en-US"/>
        </a:p>
      </dgm:t>
    </dgm:pt>
    <dgm:pt modelId="{2F399BB6-9348-455D-8C7C-09E2B2003709}" type="pres">
      <dgm:prSet presAssocID="{F510C1B4-F7DC-4252-9911-467BDCE3BBBD}" presName="desTx" presStyleLbl="alignAccFollowNode1" presStyleIdx="0" presStyleCnt="3">
        <dgm:presLayoutVars>
          <dgm:bulletEnabled val="1"/>
        </dgm:presLayoutVars>
      </dgm:prSet>
      <dgm:spPr/>
      <dgm:t>
        <a:bodyPr/>
        <a:lstStyle/>
        <a:p>
          <a:endParaRPr lang="en-US"/>
        </a:p>
      </dgm:t>
    </dgm:pt>
    <dgm:pt modelId="{4ADBF7E9-3525-4F38-B4D0-8B646D970EF3}" type="pres">
      <dgm:prSet presAssocID="{C3C2CAD5-2753-4ACA-A11B-9C50C759AE29}" presName="space" presStyleCnt="0"/>
      <dgm:spPr/>
    </dgm:pt>
    <dgm:pt modelId="{EABFAED1-DA40-497F-B371-46B96BDB1B00}" type="pres">
      <dgm:prSet presAssocID="{B60A7467-B2EB-4780-B022-AE70E1531160}" presName="composite" presStyleCnt="0"/>
      <dgm:spPr/>
    </dgm:pt>
    <dgm:pt modelId="{45B31224-3F06-493A-B177-B754C2358139}" type="pres">
      <dgm:prSet presAssocID="{B60A7467-B2EB-4780-B022-AE70E1531160}" presName="parTx" presStyleLbl="alignNode1" presStyleIdx="1" presStyleCnt="3">
        <dgm:presLayoutVars>
          <dgm:chMax val="0"/>
          <dgm:chPref val="0"/>
          <dgm:bulletEnabled val="1"/>
        </dgm:presLayoutVars>
      </dgm:prSet>
      <dgm:spPr/>
      <dgm:t>
        <a:bodyPr/>
        <a:lstStyle/>
        <a:p>
          <a:endParaRPr lang="en-US"/>
        </a:p>
      </dgm:t>
    </dgm:pt>
    <dgm:pt modelId="{AC5BAE43-F8DF-45C6-B137-13D1040BD5B5}" type="pres">
      <dgm:prSet presAssocID="{B60A7467-B2EB-4780-B022-AE70E1531160}" presName="desTx" presStyleLbl="alignAccFollowNode1" presStyleIdx="1" presStyleCnt="3">
        <dgm:presLayoutVars>
          <dgm:bulletEnabled val="1"/>
        </dgm:presLayoutVars>
      </dgm:prSet>
      <dgm:spPr/>
      <dgm:t>
        <a:bodyPr/>
        <a:lstStyle/>
        <a:p>
          <a:endParaRPr lang="en-US"/>
        </a:p>
      </dgm:t>
    </dgm:pt>
    <dgm:pt modelId="{392EB97C-411E-40DA-A895-6413B5FA078E}" type="pres">
      <dgm:prSet presAssocID="{59BCE0CC-0852-4647-9DA3-4F3DAEB25B33}" presName="space" presStyleCnt="0"/>
      <dgm:spPr/>
    </dgm:pt>
    <dgm:pt modelId="{728962A6-A713-4BD5-A8A7-72B6D41D05CE}" type="pres">
      <dgm:prSet presAssocID="{B9ECC3B5-04EA-40F6-A0FE-7E3A8C342DDF}" presName="composite" presStyleCnt="0"/>
      <dgm:spPr/>
    </dgm:pt>
    <dgm:pt modelId="{F26FA75F-DB85-4CAF-AAF7-CB4F5F05588D}" type="pres">
      <dgm:prSet presAssocID="{B9ECC3B5-04EA-40F6-A0FE-7E3A8C342DDF}" presName="parTx" presStyleLbl="alignNode1" presStyleIdx="2" presStyleCnt="3">
        <dgm:presLayoutVars>
          <dgm:chMax val="0"/>
          <dgm:chPref val="0"/>
          <dgm:bulletEnabled val="1"/>
        </dgm:presLayoutVars>
      </dgm:prSet>
      <dgm:spPr/>
      <dgm:t>
        <a:bodyPr/>
        <a:lstStyle/>
        <a:p>
          <a:endParaRPr lang="en-US"/>
        </a:p>
      </dgm:t>
    </dgm:pt>
    <dgm:pt modelId="{92590A64-CF54-42D5-A61D-DC6E49666F54}" type="pres">
      <dgm:prSet presAssocID="{B9ECC3B5-04EA-40F6-A0FE-7E3A8C342DDF}" presName="desTx" presStyleLbl="alignAccFollowNode1" presStyleIdx="2" presStyleCnt="3">
        <dgm:presLayoutVars>
          <dgm:bulletEnabled val="1"/>
        </dgm:presLayoutVars>
      </dgm:prSet>
      <dgm:spPr/>
      <dgm:t>
        <a:bodyPr/>
        <a:lstStyle/>
        <a:p>
          <a:endParaRPr lang="en-US"/>
        </a:p>
      </dgm:t>
    </dgm:pt>
  </dgm:ptLst>
  <dgm:cxnLst>
    <dgm:cxn modelId="{316CAF09-E4E5-40F1-BA8E-7F23AE037EFB}" srcId="{B9ECC3B5-04EA-40F6-A0FE-7E3A8C342DDF}" destId="{120534D3-8492-47A9-A1EF-4F548681214E}" srcOrd="0" destOrd="0" parTransId="{52CF9DA0-9D8A-43C4-B25B-17FB304C1342}" sibTransId="{D54B3AF9-9715-43A8-BCF3-26C637D4F200}"/>
    <dgm:cxn modelId="{9B10912F-F858-4B09-A27B-941822057BC0}" type="presOf" srcId="{D2FF1129-FF85-47E4-9D01-6DF820AD5837}" destId="{C6702308-A36E-4E56-8162-67A66DF0431B}" srcOrd="0" destOrd="0" presId="urn:microsoft.com/office/officeart/2005/8/layout/hList1"/>
    <dgm:cxn modelId="{22E9D1BD-7CC1-4244-9165-8C36EF13ED01}" srcId="{F510C1B4-F7DC-4252-9911-467BDCE3BBBD}" destId="{B58C63DE-13BE-4AFB-97A8-D07A6C731C90}" srcOrd="1" destOrd="0" parTransId="{25EABF12-0725-4860-B153-65E22FD282E9}" sibTransId="{211222D7-1807-4106-B82C-8E78BCAFE415}"/>
    <dgm:cxn modelId="{230A628A-37F1-429C-990C-64FE3A2A8B50}" type="presOf" srcId="{53948FE4-6FFA-4529-AA37-91E15A0F2781}" destId="{AC5BAE43-F8DF-45C6-B137-13D1040BD5B5}" srcOrd="0" destOrd="0" presId="urn:microsoft.com/office/officeart/2005/8/layout/hList1"/>
    <dgm:cxn modelId="{CE66F339-1CC3-4861-A77E-E98DF9B3FDBF}" srcId="{F510C1B4-F7DC-4252-9911-467BDCE3BBBD}" destId="{C812F75D-EC70-433B-BDC9-07F8E33B44C8}" srcOrd="0" destOrd="0" parTransId="{57020241-6CF8-4218-9518-94106C37E293}" sibTransId="{456B3891-5D7B-4FD1-A775-D53A6BA87F3D}"/>
    <dgm:cxn modelId="{18E596BC-DF78-455E-B2DF-A3B0A7B0FBB2}" type="presOf" srcId="{F510C1B4-F7DC-4252-9911-467BDCE3BBBD}" destId="{20C7821A-73A7-4D41-80DD-FAC043DB29AB}" srcOrd="0" destOrd="0" presId="urn:microsoft.com/office/officeart/2005/8/layout/hList1"/>
    <dgm:cxn modelId="{01796755-BE09-4E1D-93F1-A543497CDAFD}" type="presOf" srcId="{31CE46FC-E583-4448-A76F-919848C386C0}" destId="{92590A64-CF54-42D5-A61D-DC6E49666F54}" srcOrd="0" destOrd="1" presId="urn:microsoft.com/office/officeart/2005/8/layout/hList1"/>
    <dgm:cxn modelId="{EE8B9EAB-D77B-4627-8309-7FF128362751}" type="presOf" srcId="{B60A7467-B2EB-4780-B022-AE70E1531160}" destId="{45B31224-3F06-493A-B177-B754C2358139}" srcOrd="0" destOrd="0" presId="urn:microsoft.com/office/officeart/2005/8/layout/hList1"/>
    <dgm:cxn modelId="{ED5464E1-9563-4FD0-A72D-1253D737D618}" type="presOf" srcId="{C812F75D-EC70-433B-BDC9-07F8E33B44C8}" destId="{2F399BB6-9348-455D-8C7C-09E2B2003709}" srcOrd="0" destOrd="0" presId="urn:microsoft.com/office/officeart/2005/8/layout/hList1"/>
    <dgm:cxn modelId="{BB88795A-E723-445B-BAC6-4C953102243A}" type="presOf" srcId="{95261524-30FF-47FF-BA10-8DAB32185BD0}" destId="{2F399BB6-9348-455D-8C7C-09E2B2003709}" srcOrd="0" destOrd="1" presId="urn:microsoft.com/office/officeart/2005/8/layout/hList1"/>
    <dgm:cxn modelId="{5D1626BF-CB4C-4502-A081-697874C37E25}" srcId="{D2FF1129-FF85-47E4-9D01-6DF820AD5837}" destId="{B9ECC3B5-04EA-40F6-A0FE-7E3A8C342DDF}" srcOrd="2" destOrd="0" parTransId="{3851BBE9-AE60-4F6C-BE95-ECD8AD9BAD4F}" sibTransId="{BE81D8DE-F7DD-4BB3-8E29-DA3F14B441BA}"/>
    <dgm:cxn modelId="{81300C98-E614-4123-9301-0ECC56248269}" type="presOf" srcId="{96FF00D0-6E3D-43B2-BC52-586D71285A46}" destId="{2F399BB6-9348-455D-8C7C-09E2B2003709}" srcOrd="0" destOrd="3" presId="urn:microsoft.com/office/officeart/2005/8/layout/hList1"/>
    <dgm:cxn modelId="{54DED209-D490-4007-A66F-7BB2B4069A5D}" type="presOf" srcId="{120534D3-8492-47A9-A1EF-4F548681214E}" destId="{92590A64-CF54-42D5-A61D-DC6E49666F54}" srcOrd="0" destOrd="0" presId="urn:microsoft.com/office/officeart/2005/8/layout/hList1"/>
    <dgm:cxn modelId="{F9B949AD-0E44-4E05-80FA-A3CA69C35557}" srcId="{C812F75D-EC70-433B-BDC9-07F8E33B44C8}" destId="{95261524-30FF-47FF-BA10-8DAB32185BD0}" srcOrd="0" destOrd="0" parTransId="{E5D33B9E-A98A-4F9D-83B4-3CB4FA8B4455}" sibTransId="{DAA14686-9830-4EE3-A2A9-2F9C0741520F}"/>
    <dgm:cxn modelId="{3EA2F741-77F3-4794-B776-2B5468A4FDAE}" srcId="{D2FF1129-FF85-47E4-9D01-6DF820AD5837}" destId="{F510C1B4-F7DC-4252-9911-467BDCE3BBBD}" srcOrd="0" destOrd="0" parTransId="{F7E1B5A1-4F59-48E2-8C80-23C13E42A37E}" sibTransId="{C3C2CAD5-2753-4ACA-A11B-9C50C759AE29}"/>
    <dgm:cxn modelId="{17D083F0-3FB3-48B2-9B52-A0425384702B}" srcId="{D2FF1129-FF85-47E4-9D01-6DF820AD5837}" destId="{B60A7467-B2EB-4780-B022-AE70E1531160}" srcOrd="1" destOrd="0" parTransId="{7D6B46FF-3B91-46F9-8B38-EE47098C1178}" sibTransId="{59BCE0CC-0852-4647-9DA3-4F3DAEB25B33}"/>
    <dgm:cxn modelId="{84208438-D358-4A10-A1D8-F190E14A9C29}" srcId="{B60A7467-B2EB-4780-B022-AE70E1531160}" destId="{53948FE4-6FFA-4529-AA37-91E15A0F2781}" srcOrd="0" destOrd="0" parTransId="{AF05A651-D751-432E-9CE3-AFD647FBC997}" sibTransId="{C273A30F-A23D-4FA3-BB4F-8F807CC288E4}"/>
    <dgm:cxn modelId="{0A4E8F25-F775-4ACB-9032-C49F6FEE4D44}" srcId="{B9ECC3B5-04EA-40F6-A0FE-7E3A8C342DDF}" destId="{31CE46FC-E583-4448-A76F-919848C386C0}" srcOrd="1" destOrd="0" parTransId="{14D4227E-6CD5-40C7-8B6D-C9547C3D1C68}" sibTransId="{C3D0CB72-0E6F-43B4-A25B-EA9842D1F055}"/>
    <dgm:cxn modelId="{C9583562-2524-47C3-8C8B-183589C07B60}" type="presOf" srcId="{B9ECC3B5-04EA-40F6-A0FE-7E3A8C342DDF}" destId="{F26FA75F-DB85-4CAF-AAF7-CB4F5F05588D}" srcOrd="0" destOrd="0" presId="urn:microsoft.com/office/officeart/2005/8/layout/hList1"/>
    <dgm:cxn modelId="{BA632BE2-3EE8-4BC7-9953-7B6B70EA0692}" type="presOf" srcId="{B58C63DE-13BE-4AFB-97A8-D07A6C731C90}" destId="{2F399BB6-9348-455D-8C7C-09E2B2003709}" srcOrd="0" destOrd="2" presId="urn:microsoft.com/office/officeart/2005/8/layout/hList1"/>
    <dgm:cxn modelId="{EB7350C6-60D9-4756-8F87-9E5FE4F645F3}" srcId="{F510C1B4-F7DC-4252-9911-467BDCE3BBBD}" destId="{96FF00D0-6E3D-43B2-BC52-586D71285A46}" srcOrd="2" destOrd="0" parTransId="{4E708EC1-85FD-4C44-883D-73218E054F7F}" sibTransId="{0642CE5C-E561-496C-8E0F-840D19223FFB}"/>
    <dgm:cxn modelId="{844C3C92-097E-47A4-958B-E2978ABFCF1E}" type="presParOf" srcId="{C6702308-A36E-4E56-8162-67A66DF0431B}" destId="{6538660A-CE40-4F95-9E26-E3ABF04D6C4D}" srcOrd="0" destOrd="0" presId="urn:microsoft.com/office/officeart/2005/8/layout/hList1"/>
    <dgm:cxn modelId="{5DA92BDA-E4AE-42CD-8CAD-82D1E85FA2AD}" type="presParOf" srcId="{6538660A-CE40-4F95-9E26-E3ABF04D6C4D}" destId="{20C7821A-73A7-4D41-80DD-FAC043DB29AB}" srcOrd="0" destOrd="0" presId="urn:microsoft.com/office/officeart/2005/8/layout/hList1"/>
    <dgm:cxn modelId="{D1E072FF-5A6A-4967-BC8E-B77FC54C6A66}" type="presParOf" srcId="{6538660A-CE40-4F95-9E26-E3ABF04D6C4D}" destId="{2F399BB6-9348-455D-8C7C-09E2B2003709}" srcOrd="1" destOrd="0" presId="urn:microsoft.com/office/officeart/2005/8/layout/hList1"/>
    <dgm:cxn modelId="{6881A42F-53AB-407C-9883-86E1A1F42006}" type="presParOf" srcId="{C6702308-A36E-4E56-8162-67A66DF0431B}" destId="{4ADBF7E9-3525-4F38-B4D0-8B646D970EF3}" srcOrd="1" destOrd="0" presId="urn:microsoft.com/office/officeart/2005/8/layout/hList1"/>
    <dgm:cxn modelId="{88A59FFC-9EBF-46A9-B254-266AEBC3FA87}" type="presParOf" srcId="{C6702308-A36E-4E56-8162-67A66DF0431B}" destId="{EABFAED1-DA40-497F-B371-46B96BDB1B00}" srcOrd="2" destOrd="0" presId="urn:microsoft.com/office/officeart/2005/8/layout/hList1"/>
    <dgm:cxn modelId="{9B925F93-CB7E-424A-8AB3-FD91D285CD5E}" type="presParOf" srcId="{EABFAED1-DA40-497F-B371-46B96BDB1B00}" destId="{45B31224-3F06-493A-B177-B754C2358139}" srcOrd="0" destOrd="0" presId="urn:microsoft.com/office/officeart/2005/8/layout/hList1"/>
    <dgm:cxn modelId="{FD7ED179-910C-45E9-BFE5-FBE5AB031C17}" type="presParOf" srcId="{EABFAED1-DA40-497F-B371-46B96BDB1B00}" destId="{AC5BAE43-F8DF-45C6-B137-13D1040BD5B5}" srcOrd="1" destOrd="0" presId="urn:microsoft.com/office/officeart/2005/8/layout/hList1"/>
    <dgm:cxn modelId="{152C419A-FF32-4C86-946D-F90DF8D13418}" type="presParOf" srcId="{C6702308-A36E-4E56-8162-67A66DF0431B}" destId="{392EB97C-411E-40DA-A895-6413B5FA078E}" srcOrd="3" destOrd="0" presId="urn:microsoft.com/office/officeart/2005/8/layout/hList1"/>
    <dgm:cxn modelId="{E0787EE8-DB68-4182-878B-FA34949F5754}" type="presParOf" srcId="{C6702308-A36E-4E56-8162-67A66DF0431B}" destId="{728962A6-A713-4BD5-A8A7-72B6D41D05CE}" srcOrd="4" destOrd="0" presId="urn:microsoft.com/office/officeart/2005/8/layout/hList1"/>
    <dgm:cxn modelId="{32B580F1-1628-47B8-BBAC-5D7DD5A4972D}" type="presParOf" srcId="{728962A6-A713-4BD5-A8A7-72B6D41D05CE}" destId="{F26FA75F-DB85-4CAF-AAF7-CB4F5F05588D}" srcOrd="0" destOrd="0" presId="urn:microsoft.com/office/officeart/2005/8/layout/hList1"/>
    <dgm:cxn modelId="{619955A4-9266-44EF-B793-BA8261EF7197}" type="presParOf" srcId="{728962A6-A713-4BD5-A8A7-72B6D41D05CE}" destId="{92590A64-CF54-42D5-A61D-DC6E49666F5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2A4328-C30C-4DFE-893C-4547307CA9CF}" type="doc">
      <dgm:prSet loTypeId="urn:microsoft.com/office/officeart/2005/8/layout/venn1" loCatId="relationship" qsTypeId="urn:microsoft.com/office/officeart/2005/8/quickstyle/simple1" qsCatId="simple" csTypeId="urn:microsoft.com/office/officeart/2005/8/colors/colorful4" csCatId="colorful" phldr="1"/>
      <dgm:spPr/>
    </dgm:pt>
    <dgm:pt modelId="{28BEF4B9-F266-47C5-9FA4-8E39DE5553FB}">
      <dgm:prSet phldrT="[Text]"/>
      <dgm:spPr/>
      <dgm:t>
        <a:bodyPr/>
        <a:lstStyle/>
        <a:p>
          <a:r>
            <a:rPr lang="en-US" dirty="0" smtClean="0"/>
            <a:t>Hemolysis</a:t>
          </a:r>
          <a:endParaRPr lang="en-US" dirty="0"/>
        </a:p>
      </dgm:t>
    </dgm:pt>
    <dgm:pt modelId="{D9D91197-4ED0-4B21-8A2E-3F2ADF391B02}" type="parTrans" cxnId="{E2EE60AA-4856-4396-B856-53048E659FCC}">
      <dgm:prSet/>
      <dgm:spPr/>
      <dgm:t>
        <a:bodyPr/>
        <a:lstStyle/>
        <a:p>
          <a:endParaRPr lang="en-US"/>
        </a:p>
      </dgm:t>
    </dgm:pt>
    <dgm:pt modelId="{89E1241F-408B-46A7-BAF9-8799A83F615E}" type="sibTrans" cxnId="{E2EE60AA-4856-4396-B856-53048E659FCC}">
      <dgm:prSet/>
      <dgm:spPr/>
      <dgm:t>
        <a:bodyPr/>
        <a:lstStyle/>
        <a:p>
          <a:endParaRPr lang="en-US"/>
        </a:p>
      </dgm:t>
    </dgm:pt>
    <dgm:pt modelId="{0D480F03-E5FF-4581-8B6C-197E9166601B}">
      <dgm:prSet phldrT="[Text]"/>
      <dgm:spPr/>
      <dgm:t>
        <a:bodyPr/>
        <a:lstStyle/>
        <a:p>
          <a:r>
            <a:rPr lang="en-US" dirty="0" smtClean="0"/>
            <a:t>Pancytopenia</a:t>
          </a:r>
          <a:endParaRPr lang="en-US" dirty="0"/>
        </a:p>
      </dgm:t>
    </dgm:pt>
    <dgm:pt modelId="{8A0C4C4F-D7EA-48A6-AE66-5C2E3A8DFB8D}" type="parTrans" cxnId="{81826D02-F8BF-4D5B-A686-DAE27E2BAA80}">
      <dgm:prSet/>
      <dgm:spPr/>
      <dgm:t>
        <a:bodyPr/>
        <a:lstStyle/>
        <a:p>
          <a:endParaRPr lang="en-US"/>
        </a:p>
      </dgm:t>
    </dgm:pt>
    <dgm:pt modelId="{7348387A-C130-4F65-92E5-2EDF43E5EFA6}" type="sibTrans" cxnId="{81826D02-F8BF-4D5B-A686-DAE27E2BAA80}">
      <dgm:prSet/>
      <dgm:spPr/>
      <dgm:t>
        <a:bodyPr/>
        <a:lstStyle/>
        <a:p>
          <a:endParaRPr lang="en-US"/>
        </a:p>
      </dgm:t>
    </dgm:pt>
    <dgm:pt modelId="{EECF4C55-3227-49B5-8AFC-420ACC87CFBF}">
      <dgm:prSet phldrT="[Text]"/>
      <dgm:spPr/>
      <dgm:t>
        <a:bodyPr/>
        <a:lstStyle/>
        <a:p>
          <a:r>
            <a:rPr lang="en-US" dirty="0" smtClean="0"/>
            <a:t>Venous Thrombosis</a:t>
          </a:r>
          <a:endParaRPr lang="en-US" dirty="0"/>
        </a:p>
      </dgm:t>
    </dgm:pt>
    <dgm:pt modelId="{2ECBF312-AEEF-403E-8580-884B3591C461}" type="parTrans" cxnId="{11FD8510-7E54-4453-9334-23B4BD4FB2E4}">
      <dgm:prSet/>
      <dgm:spPr/>
      <dgm:t>
        <a:bodyPr/>
        <a:lstStyle/>
        <a:p>
          <a:endParaRPr lang="en-US"/>
        </a:p>
      </dgm:t>
    </dgm:pt>
    <dgm:pt modelId="{F0E48D94-FA71-4825-9825-939E302CB84A}" type="sibTrans" cxnId="{11FD8510-7E54-4453-9334-23B4BD4FB2E4}">
      <dgm:prSet/>
      <dgm:spPr/>
      <dgm:t>
        <a:bodyPr/>
        <a:lstStyle/>
        <a:p>
          <a:endParaRPr lang="en-US"/>
        </a:p>
      </dgm:t>
    </dgm:pt>
    <dgm:pt modelId="{5395FF0B-1CFF-4F1E-ACCC-F6EABC82F5DE}" type="pres">
      <dgm:prSet presAssocID="{522A4328-C30C-4DFE-893C-4547307CA9CF}" presName="compositeShape" presStyleCnt="0">
        <dgm:presLayoutVars>
          <dgm:chMax val="7"/>
          <dgm:dir/>
          <dgm:resizeHandles val="exact"/>
        </dgm:presLayoutVars>
      </dgm:prSet>
      <dgm:spPr/>
    </dgm:pt>
    <dgm:pt modelId="{70280385-FF5B-4198-8C6F-42B51ED50923}" type="pres">
      <dgm:prSet presAssocID="{28BEF4B9-F266-47C5-9FA4-8E39DE5553FB}" presName="circ1" presStyleLbl="vennNode1" presStyleIdx="0" presStyleCnt="3"/>
      <dgm:spPr/>
      <dgm:t>
        <a:bodyPr/>
        <a:lstStyle/>
        <a:p>
          <a:endParaRPr lang="en-US"/>
        </a:p>
      </dgm:t>
    </dgm:pt>
    <dgm:pt modelId="{358A4331-5275-4C39-B116-95F57A13617B}" type="pres">
      <dgm:prSet presAssocID="{28BEF4B9-F266-47C5-9FA4-8E39DE5553FB}" presName="circ1Tx" presStyleLbl="revTx" presStyleIdx="0" presStyleCnt="0">
        <dgm:presLayoutVars>
          <dgm:chMax val="0"/>
          <dgm:chPref val="0"/>
          <dgm:bulletEnabled val="1"/>
        </dgm:presLayoutVars>
      </dgm:prSet>
      <dgm:spPr/>
      <dgm:t>
        <a:bodyPr/>
        <a:lstStyle/>
        <a:p>
          <a:endParaRPr lang="en-US"/>
        </a:p>
      </dgm:t>
    </dgm:pt>
    <dgm:pt modelId="{1127D566-88D3-4AD4-99DE-1566E34237B3}" type="pres">
      <dgm:prSet presAssocID="{0D480F03-E5FF-4581-8B6C-197E9166601B}" presName="circ2" presStyleLbl="vennNode1" presStyleIdx="1" presStyleCnt="3"/>
      <dgm:spPr/>
      <dgm:t>
        <a:bodyPr/>
        <a:lstStyle/>
        <a:p>
          <a:endParaRPr lang="en-US"/>
        </a:p>
      </dgm:t>
    </dgm:pt>
    <dgm:pt modelId="{6187034B-1CF1-4CEC-B12F-813EF40A2BCD}" type="pres">
      <dgm:prSet presAssocID="{0D480F03-E5FF-4581-8B6C-197E9166601B}" presName="circ2Tx" presStyleLbl="revTx" presStyleIdx="0" presStyleCnt="0">
        <dgm:presLayoutVars>
          <dgm:chMax val="0"/>
          <dgm:chPref val="0"/>
          <dgm:bulletEnabled val="1"/>
        </dgm:presLayoutVars>
      </dgm:prSet>
      <dgm:spPr/>
      <dgm:t>
        <a:bodyPr/>
        <a:lstStyle/>
        <a:p>
          <a:endParaRPr lang="en-US"/>
        </a:p>
      </dgm:t>
    </dgm:pt>
    <dgm:pt modelId="{58FE8538-AB1C-4B05-94D6-C517197BC184}" type="pres">
      <dgm:prSet presAssocID="{EECF4C55-3227-49B5-8AFC-420ACC87CFBF}" presName="circ3" presStyleLbl="vennNode1" presStyleIdx="2" presStyleCnt="3"/>
      <dgm:spPr/>
      <dgm:t>
        <a:bodyPr/>
        <a:lstStyle/>
        <a:p>
          <a:endParaRPr lang="en-US"/>
        </a:p>
      </dgm:t>
    </dgm:pt>
    <dgm:pt modelId="{1B2CAA44-9C5D-439C-8DC8-39E82E3C6B03}" type="pres">
      <dgm:prSet presAssocID="{EECF4C55-3227-49B5-8AFC-420ACC87CFBF}" presName="circ3Tx" presStyleLbl="revTx" presStyleIdx="0" presStyleCnt="0">
        <dgm:presLayoutVars>
          <dgm:chMax val="0"/>
          <dgm:chPref val="0"/>
          <dgm:bulletEnabled val="1"/>
        </dgm:presLayoutVars>
      </dgm:prSet>
      <dgm:spPr/>
      <dgm:t>
        <a:bodyPr/>
        <a:lstStyle/>
        <a:p>
          <a:endParaRPr lang="en-US"/>
        </a:p>
      </dgm:t>
    </dgm:pt>
  </dgm:ptLst>
  <dgm:cxnLst>
    <dgm:cxn modelId="{6A1A2160-16AE-4064-9628-553DBFC379B4}" type="presOf" srcId="{28BEF4B9-F266-47C5-9FA4-8E39DE5553FB}" destId="{70280385-FF5B-4198-8C6F-42B51ED50923}" srcOrd="0" destOrd="0" presId="urn:microsoft.com/office/officeart/2005/8/layout/venn1"/>
    <dgm:cxn modelId="{6409D09D-CC5C-456F-ADC1-53C6E8651BF6}" type="presOf" srcId="{0D480F03-E5FF-4581-8B6C-197E9166601B}" destId="{1127D566-88D3-4AD4-99DE-1566E34237B3}" srcOrd="0" destOrd="0" presId="urn:microsoft.com/office/officeart/2005/8/layout/venn1"/>
    <dgm:cxn modelId="{81826D02-F8BF-4D5B-A686-DAE27E2BAA80}" srcId="{522A4328-C30C-4DFE-893C-4547307CA9CF}" destId="{0D480F03-E5FF-4581-8B6C-197E9166601B}" srcOrd="1" destOrd="0" parTransId="{8A0C4C4F-D7EA-48A6-AE66-5C2E3A8DFB8D}" sibTransId="{7348387A-C130-4F65-92E5-2EDF43E5EFA6}"/>
    <dgm:cxn modelId="{E4BFBAF6-5FFD-4ACB-AD27-87A0FEE6188E}" type="presOf" srcId="{28BEF4B9-F266-47C5-9FA4-8E39DE5553FB}" destId="{358A4331-5275-4C39-B116-95F57A13617B}" srcOrd="1" destOrd="0" presId="urn:microsoft.com/office/officeart/2005/8/layout/venn1"/>
    <dgm:cxn modelId="{E2EE60AA-4856-4396-B856-53048E659FCC}" srcId="{522A4328-C30C-4DFE-893C-4547307CA9CF}" destId="{28BEF4B9-F266-47C5-9FA4-8E39DE5553FB}" srcOrd="0" destOrd="0" parTransId="{D9D91197-4ED0-4B21-8A2E-3F2ADF391B02}" sibTransId="{89E1241F-408B-46A7-BAF9-8799A83F615E}"/>
    <dgm:cxn modelId="{11FD8510-7E54-4453-9334-23B4BD4FB2E4}" srcId="{522A4328-C30C-4DFE-893C-4547307CA9CF}" destId="{EECF4C55-3227-49B5-8AFC-420ACC87CFBF}" srcOrd="2" destOrd="0" parTransId="{2ECBF312-AEEF-403E-8580-884B3591C461}" sibTransId="{F0E48D94-FA71-4825-9825-939E302CB84A}"/>
    <dgm:cxn modelId="{28615869-2A79-4FE1-8E0F-2A76A3EDF8B6}" type="presOf" srcId="{EECF4C55-3227-49B5-8AFC-420ACC87CFBF}" destId="{1B2CAA44-9C5D-439C-8DC8-39E82E3C6B03}" srcOrd="1" destOrd="0" presId="urn:microsoft.com/office/officeart/2005/8/layout/venn1"/>
    <dgm:cxn modelId="{8F74EA0C-9AFE-408E-BAB8-81A0F3D7C722}" type="presOf" srcId="{0D480F03-E5FF-4581-8B6C-197E9166601B}" destId="{6187034B-1CF1-4CEC-B12F-813EF40A2BCD}" srcOrd="1" destOrd="0" presId="urn:microsoft.com/office/officeart/2005/8/layout/venn1"/>
    <dgm:cxn modelId="{21DC6B71-D2F2-47A0-8263-284475F24B9B}" type="presOf" srcId="{EECF4C55-3227-49B5-8AFC-420ACC87CFBF}" destId="{58FE8538-AB1C-4B05-94D6-C517197BC184}" srcOrd="0" destOrd="0" presId="urn:microsoft.com/office/officeart/2005/8/layout/venn1"/>
    <dgm:cxn modelId="{F4D09AAA-1A81-4F0D-8CB8-5113DFB9DABB}" type="presOf" srcId="{522A4328-C30C-4DFE-893C-4547307CA9CF}" destId="{5395FF0B-1CFF-4F1E-ACCC-F6EABC82F5DE}" srcOrd="0" destOrd="0" presId="urn:microsoft.com/office/officeart/2005/8/layout/venn1"/>
    <dgm:cxn modelId="{93DDDACF-A10D-47B3-8D6D-C7037159C876}" type="presParOf" srcId="{5395FF0B-1CFF-4F1E-ACCC-F6EABC82F5DE}" destId="{70280385-FF5B-4198-8C6F-42B51ED50923}" srcOrd="0" destOrd="0" presId="urn:microsoft.com/office/officeart/2005/8/layout/venn1"/>
    <dgm:cxn modelId="{D047B24E-020D-48E2-A7D2-7EEE707E4312}" type="presParOf" srcId="{5395FF0B-1CFF-4F1E-ACCC-F6EABC82F5DE}" destId="{358A4331-5275-4C39-B116-95F57A13617B}" srcOrd="1" destOrd="0" presId="urn:microsoft.com/office/officeart/2005/8/layout/venn1"/>
    <dgm:cxn modelId="{4CAD6BAB-476F-468B-80A7-8181DE702453}" type="presParOf" srcId="{5395FF0B-1CFF-4F1E-ACCC-F6EABC82F5DE}" destId="{1127D566-88D3-4AD4-99DE-1566E34237B3}" srcOrd="2" destOrd="0" presId="urn:microsoft.com/office/officeart/2005/8/layout/venn1"/>
    <dgm:cxn modelId="{5804B5C4-1B95-4B90-907F-BF87F431C05D}" type="presParOf" srcId="{5395FF0B-1CFF-4F1E-ACCC-F6EABC82F5DE}" destId="{6187034B-1CF1-4CEC-B12F-813EF40A2BCD}" srcOrd="3" destOrd="0" presId="urn:microsoft.com/office/officeart/2005/8/layout/venn1"/>
    <dgm:cxn modelId="{6E86586E-9C87-4B38-9B47-D74D74DEA211}" type="presParOf" srcId="{5395FF0B-1CFF-4F1E-ACCC-F6EABC82F5DE}" destId="{58FE8538-AB1C-4B05-94D6-C517197BC184}" srcOrd="4" destOrd="0" presId="urn:microsoft.com/office/officeart/2005/8/layout/venn1"/>
    <dgm:cxn modelId="{5D9A95F0-15BF-482A-9161-C5EABB26D215}" type="presParOf" srcId="{5395FF0B-1CFF-4F1E-ACCC-F6EABC82F5DE}" destId="{1B2CAA44-9C5D-439C-8DC8-39E82E3C6B0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20803F-BD6F-48DB-A5E5-789F9CE1104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B99755C7-9FBE-4E9B-AC72-E63BF5F76026}">
      <dgm:prSet phldrT="[Text]"/>
      <dgm:spPr/>
      <dgm:t>
        <a:bodyPr/>
        <a:lstStyle/>
        <a:p>
          <a:r>
            <a:rPr lang="en-US" dirty="0" smtClean="0"/>
            <a:t>Anemia</a:t>
          </a:r>
          <a:endParaRPr lang="en-US" dirty="0"/>
        </a:p>
      </dgm:t>
    </dgm:pt>
    <dgm:pt modelId="{FB8A168C-CEC6-4DF5-A5E9-51EA617F6BCD}" type="parTrans" cxnId="{6C38D34C-6968-4C58-BD96-40DAC2510A8C}">
      <dgm:prSet/>
      <dgm:spPr/>
      <dgm:t>
        <a:bodyPr/>
        <a:lstStyle/>
        <a:p>
          <a:endParaRPr lang="en-US"/>
        </a:p>
      </dgm:t>
    </dgm:pt>
    <dgm:pt modelId="{BFB55542-4C9C-4600-BE2C-44318AE92126}" type="sibTrans" cxnId="{6C38D34C-6968-4C58-BD96-40DAC2510A8C}">
      <dgm:prSet/>
      <dgm:spPr/>
      <dgm:t>
        <a:bodyPr/>
        <a:lstStyle/>
        <a:p>
          <a:endParaRPr lang="en-US"/>
        </a:p>
      </dgm:t>
    </dgm:pt>
    <dgm:pt modelId="{AF156BED-137B-42CC-880B-CCC0773CD7B8}">
      <dgm:prSet phldrT="[Text]"/>
      <dgm:spPr/>
      <dgm:t>
        <a:bodyPr/>
        <a:lstStyle/>
        <a:p>
          <a:r>
            <a:rPr lang="en-US" dirty="0" smtClean="0"/>
            <a:t>Results from a combo of hemolysis and bone marrow failure</a:t>
          </a:r>
          <a:endParaRPr lang="en-US" dirty="0"/>
        </a:p>
      </dgm:t>
    </dgm:pt>
    <dgm:pt modelId="{E52D7A39-ADCD-48A9-A184-27B7B61BDBD1}" type="parTrans" cxnId="{8C3CAEA7-A672-486B-934C-431C5490884E}">
      <dgm:prSet/>
      <dgm:spPr/>
      <dgm:t>
        <a:bodyPr/>
        <a:lstStyle/>
        <a:p>
          <a:endParaRPr lang="en-US"/>
        </a:p>
      </dgm:t>
    </dgm:pt>
    <dgm:pt modelId="{5FCAF929-FBE0-4FE5-9090-37B435182E7F}" type="sibTrans" cxnId="{8C3CAEA7-A672-486B-934C-431C5490884E}">
      <dgm:prSet/>
      <dgm:spPr/>
      <dgm:t>
        <a:bodyPr/>
        <a:lstStyle/>
        <a:p>
          <a:endParaRPr lang="en-US"/>
        </a:p>
      </dgm:t>
    </dgm:pt>
    <dgm:pt modelId="{6692F66D-A1E6-41CC-85F7-CF63F3285723}">
      <dgm:prSet phldrT="[Text]"/>
      <dgm:spPr/>
      <dgm:t>
        <a:bodyPr/>
        <a:lstStyle/>
        <a:p>
          <a:r>
            <a:rPr lang="en-US" dirty="0" smtClean="0"/>
            <a:t>Thrombosis</a:t>
          </a:r>
          <a:endParaRPr lang="en-US" dirty="0"/>
        </a:p>
      </dgm:t>
    </dgm:pt>
    <dgm:pt modelId="{837BCA33-01E7-46D5-A626-A169AE77559E}" type="parTrans" cxnId="{F87AA85E-18E4-44ED-B225-58AA99AB0ECC}">
      <dgm:prSet/>
      <dgm:spPr/>
      <dgm:t>
        <a:bodyPr/>
        <a:lstStyle/>
        <a:p>
          <a:endParaRPr lang="en-US"/>
        </a:p>
      </dgm:t>
    </dgm:pt>
    <dgm:pt modelId="{3B14170F-B0FC-42B5-91A1-AC0DFECE4F2A}" type="sibTrans" cxnId="{F87AA85E-18E4-44ED-B225-58AA99AB0ECC}">
      <dgm:prSet/>
      <dgm:spPr/>
      <dgm:t>
        <a:bodyPr/>
        <a:lstStyle/>
        <a:p>
          <a:endParaRPr lang="en-US"/>
        </a:p>
      </dgm:t>
    </dgm:pt>
    <dgm:pt modelId="{A5A6E59C-6AD5-4AF6-AB83-9A43210F8091}">
      <dgm:prSet phldrT="[Text]"/>
      <dgm:spPr/>
      <dgm:t>
        <a:bodyPr/>
        <a:lstStyle/>
        <a:p>
          <a:r>
            <a:rPr lang="en-US" dirty="0" smtClean="0"/>
            <a:t>Common sites: </a:t>
          </a:r>
          <a:r>
            <a:rPr lang="en-US" dirty="0" err="1" smtClean="0"/>
            <a:t>intraabdominal</a:t>
          </a:r>
          <a:r>
            <a:rPr lang="en-US" dirty="0" smtClean="0"/>
            <a:t>( hepatic, portal, mesenteric, splenic) and cerebral veins with hepatic vein thrombosis (Budd-</a:t>
          </a:r>
          <a:r>
            <a:rPr lang="en-US" dirty="0" err="1" smtClean="0"/>
            <a:t>Chiari</a:t>
          </a:r>
          <a:r>
            <a:rPr lang="en-US" dirty="0" smtClean="0"/>
            <a:t> syndrome)</a:t>
          </a:r>
          <a:endParaRPr lang="en-US" dirty="0"/>
        </a:p>
      </dgm:t>
    </dgm:pt>
    <dgm:pt modelId="{95A252DF-B48B-4667-B40D-5E795E672F8F}" type="parTrans" cxnId="{A4381AD1-C8E3-4A76-AE8B-B0C3CF223698}">
      <dgm:prSet/>
      <dgm:spPr/>
      <dgm:t>
        <a:bodyPr/>
        <a:lstStyle/>
        <a:p>
          <a:endParaRPr lang="en-US"/>
        </a:p>
      </dgm:t>
    </dgm:pt>
    <dgm:pt modelId="{CCFCA19A-6E9D-4981-BF81-530E3ED4A874}" type="sibTrans" cxnId="{A4381AD1-C8E3-4A76-AE8B-B0C3CF223698}">
      <dgm:prSet/>
      <dgm:spPr/>
      <dgm:t>
        <a:bodyPr/>
        <a:lstStyle/>
        <a:p>
          <a:endParaRPr lang="en-US"/>
        </a:p>
      </dgm:t>
    </dgm:pt>
    <dgm:pt modelId="{27EDB06F-B047-4EC4-A863-7FC4568AF129}">
      <dgm:prSet phldrT="[Text]"/>
      <dgm:spPr/>
      <dgm:t>
        <a:bodyPr/>
        <a:lstStyle/>
        <a:p>
          <a:r>
            <a:rPr lang="en-US" dirty="0" smtClean="0"/>
            <a:t>Gastrointestinal </a:t>
          </a:r>
        </a:p>
      </dgm:t>
    </dgm:pt>
    <dgm:pt modelId="{1E98BAA7-A0EF-4190-B663-10D9EF9A8295}" type="parTrans" cxnId="{34453456-A508-4344-B564-46349C9B01C0}">
      <dgm:prSet/>
      <dgm:spPr/>
      <dgm:t>
        <a:bodyPr/>
        <a:lstStyle/>
        <a:p>
          <a:endParaRPr lang="en-US"/>
        </a:p>
      </dgm:t>
    </dgm:pt>
    <dgm:pt modelId="{43B15811-3D0E-4008-A0BD-98E1BDCE9403}" type="sibTrans" cxnId="{34453456-A508-4344-B564-46349C9B01C0}">
      <dgm:prSet/>
      <dgm:spPr/>
      <dgm:t>
        <a:bodyPr/>
        <a:lstStyle/>
        <a:p>
          <a:endParaRPr lang="en-US"/>
        </a:p>
      </dgm:t>
    </dgm:pt>
    <dgm:pt modelId="{F226B799-6F36-4332-AFE4-9A16A7864258}">
      <dgm:prSet phldrT="[Text]"/>
      <dgm:spPr/>
      <dgm:t>
        <a:bodyPr/>
        <a:lstStyle/>
        <a:p>
          <a:r>
            <a:rPr lang="en-US" dirty="0" smtClean="0"/>
            <a:t>Abdominal pain, esophageal spasm, dysphagia</a:t>
          </a:r>
        </a:p>
      </dgm:t>
    </dgm:pt>
    <dgm:pt modelId="{580B6314-C8CD-41FD-B3F3-F1748F5F0807}" type="parTrans" cxnId="{B199C35D-D25A-4321-BA2F-910C7B2364EB}">
      <dgm:prSet/>
      <dgm:spPr/>
      <dgm:t>
        <a:bodyPr/>
        <a:lstStyle/>
        <a:p>
          <a:endParaRPr lang="en-US"/>
        </a:p>
      </dgm:t>
    </dgm:pt>
    <dgm:pt modelId="{3B428F21-4874-4FAE-AD50-FDD2D0495DB0}" type="sibTrans" cxnId="{B199C35D-D25A-4321-BA2F-910C7B2364EB}">
      <dgm:prSet/>
      <dgm:spPr/>
      <dgm:t>
        <a:bodyPr/>
        <a:lstStyle/>
        <a:p>
          <a:endParaRPr lang="en-US"/>
        </a:p>
      </dgm:t>
    </dgm:pt>
    <dgm:pt modelId="{3D7BD75B-947B-4CAF-B55A-4859AF1B2DA4}">
      <dgm:prSet phldrT="[Text]"/>
      <dgm:spPr/>
      <dgm:t>
        <a:bodyPr/>
        <a:lstStyle/>
        <a:p>
          <a:r>
            <a:rPr lang="en-US" dirty="0" smtClean="0"/>
            <a:t>Other Manifestations</a:t>
          </a:r>
        </a:p>
      </dgm:t>
    </dgm:pt>
    <dgm:pt modelId="{B7735365-C035-4AB3-A704-561C0E0CAF00}" type="parTrans" cxnId="{CC83C3B9-8CEE-4CE5-88A5-09E694937090}">
      <dgm:prSet/>
      <dgm:spPr/>
      <dgm:t>
        <a:bodyPr/>
        <a:lstStyle/>
        <a:p>
          <a:endParaRPr lang="en-US"/>
        </a:p>
      </dgm:t>
    </dgm:pt>
    <dgm:pt modelId="{92ED0C1F-82F3-4ACD-BDC2-81250DB1EE0D}" type="sibTrans" cxnId="{CC83C3B9-8CEE-4CE5-88A5-09E694937090}">
      <dgm:prSet/>
      <dgm:spPr/>
      <dgm:t>
        <a:bodyPr/>
        <a:lstStyle/>
        <a:p>
          <a:endParaRPr lang="en-US"/>
        </a:p>
      </dgm:t>
    </dgm:pt>
    <dgm:pt modelId="{2005EB6E-A7FC-4FE6-B9E9-DF498ADB6834}">
      <dgm:prSet phldrT="[Text]"/>
      <dgm:spPr/>
      <dgm:t>
        <a:bodyPr/>
        <a:lstStyle/>
        <a:p>
          <a:r>
            <a:rPr lang="en-US" dirty="0" smtClean="0"/>
            <a:t>Gross </a:t>
          </a:r>
          <a:r>
            <a:rPr lang="en-US" dirty="0" err="1" smtClean="0"/>
            <a:t>hemoglobinuria</a:t>
          </a:r>
          <a:r>
            <a:rPr lang="en-US" dirty="0" smtClean="0"/>
            <a:t>, renal tubular damage</a:t>
          </a:r>
        </a:p>
      </dgm:t>
    </dgm:pt>
    <dgm:pt modelId="{4388066F-E580-473A-B047-F3DE0AB8B19B}" type="parTrans" cxnId="{20FC3B1B-C8E0-47F2-8049-2ACF887CFA85}">
      <dgm:prSet/>
      <dgm:spPr/>
      <dgm:t>
        <a:bodyPr/>
        <a:lstStyle/>
        <a:p>
          <a:endParaRPr lang="en-US"/>
        </a:p>
      </dgm:t>
    </dgm:pt>
    <dgm:pt modelId="{A3A1CEB2-66EA-4676-9C6A-2A089CC8B336}" type="sibTrans" cxnId="{20FC3B1B-C8E0-47F2-8049-2ACF887CFA85}">
      <dgm:prSet/>
      <dgm:spPr/>
      <dgm:t>
        <a:bodyPr/>
        <a:lstStyle/>
        <a:p>
          <a:endParaRPr lang="en-US"/>
        </a:p>
      </dgm:t>
    </dgm:pt>
    <dgm:pt modelId="{825AF7FB-2D0A-41F4-9D29-C2742AAA1E51}" type="pres">
      <dgm:prSet presAssocID="{A120803F-BD6F-48DB-A5E5-789F9CE1104A}" presName="linear" presStyleCnt="0">
        <dgm:presLayoutVars>
          <dgm:animLvl val="lvl"/>
          <dgm:resizeHandles val="exact"/>
        </dgm:presLayoutVars>
      </dgm:prSet>
      <dgm:spPr/>
      <dgm:t>
        <a:bodyPr/>
        <a:lstStyle/>
        <a:p>
          <a:endParaRPr lang="en-US"/>
        </a:p>
      </dgm:t>
    </dgm:pt>
    <dgm:pt modelId="{C18280D3-0B66-4A34-AB98-645A8327284C}" type="pres">
      <dgm:prSet presAssocID="{B99755C7-9FBE-4E9B-AC72-E63BF5F76026}" presName="parentText" presStyleLbl="node1" presStyleIdx="0" presStyleCnt="4">
        <dgm:presLayoutVars>
          <dgm:chMax val="0"/>
          <dgm:bulletEnabled val="1"/>
        </dgm:presLayoutVars>
      </dgm:prSet>
      <dgm:spPr/>
      <dgm:t>
        <a:bodyPr/>
        <a:lstStyle/>
        <a:p>
          <a:endParaRPr lang="en-US"/>
        </a:p>
      </dgm:t>
    </dgm:pt>
    <dgm:pt modelId="{1C248F2B-EB30-4DF6-9187-95A91FFE3C76}" type="pres">
      <dgm:prSet presAssocID="{B99755C7-9FBE-4E9B-AC72-E63BF5F76026}" presName="childText" presStyleLbl="revTx" presStyleIdx="0" presStyleCnt="4">
        <dgm:presLayoutVars>
          <dgm:bulletEnabled val="1"/>
        </dgm:presLayoutVars>
      </dgm:prSet>
      <dgm:spPr/>
      <dgm:t>
        <a:bodyPr/>
        <a:lstStyle/>
        <a:p>
          <a:endParaRPr lang="en-US"/>
        </a:p>
      </dgm:t>
    </dgm:pt>
    <dgm:pt modelId="{46650BAA-BE62-43BF-9958-3D7432F37CD4}" type="pres">
      <dgm:prSet presAssocID="{6692F66D-A1E6-41CC-85F7-CF63F3285723}" presName="parentText" presStyleLbl="node1" presStyleIdx="1" presStyleCnt="4">
        <dgm:presLayoutVars>
          <dgm:chMax val="0"/>
          <dgm:bulletEnabled val="1"/>
        </dgm:presLayoutVars>
      </dgm:prSet>
      <dgm:spPr/>
      <dgm:t>
        <a:bodyPr/>
        <a:lstStyle/>
        <a:p>
          <a:endParaRPr lang="en-US"/>
        </a:p>
      </dgm:t>
    </dgm:pt>
    <dgm:pt modelId="{7B5B8AFF-0677-44B9-AA2A-52E7E11052A8}" type="pres">
      <dgm:prSet presAssocID="{6692F66D-A1E6-41CC-85F7-CF63F3285723}" presName="childText" presStyleLbl="revTx" presStyleIdx="1" presStyleCnt="4">
        <dgm:presLayoutVars>
          <dgm:bulletEnabled val="1"/>
        </dgm:presLayoutVars>
      </dgm:prSet>
      <dgm:spPr/>
      <dgm:t>
        <a:bodyPr/>
        <a:lstStyle/>
        <a:p>
          <a:endParaRPr lang="en-US"/>
        </a:p>
      </dgm:t>
    </dgm:pt>
    <dgm:pt modelId="{CAD63605-5D70-46E9-84DE-BDDA3BCFFBA3}" type="pres">
      <dgm:prSet presAssocID="{27EDB06F-B047-4EC4-A863-7FC4568AF129}" presName="parentText" presStyleLbl="node1" presStyleIdx="2" presStyleCnt="4">
        <dgm:presLayoutVars>
          <dgm:chMax val="0"/>
          <dgm:bulletEnabled val="1"/>
        </dgm:presLayoutVars>
      </dgm:prSet>
      <dgm:spPr/>
      <dgm:t>
        <a:bodyPr/>
        <a:lstStyle/>
        <a:p>
          <a:endParaRPr lang="en-US"/>
        </a:p>
      </dgm:t>
    </dgm:pt>
    <dgm:pt modelId="{8D8005C9-A82F-4669-AC9D-282F736E2803}" type="pres">
      <dgm:prSet presAssocID="{27EDB06F-B047-4EC4-A863-7FC4568AF129}" presName="childText" presStyleLbl="revTx" presStyleIdx="2" presStyleCnt="4">
        <dgm:presLayoutVars>
          <dgm:bulletEnabled val="1"/>
        </dgm:presLayoutVars>
      </dgm:prSet>
      <dgm:spPr/>
      <dgm:t>
        <a:bodyPr/>
        <a:lstStyle/>
        <a:p>
          <a:endParaRPr lang="en-US"/>
        </a:p>
      </dgm:t>
    </dgm:pt>
    <dgm:pt modelId="{287CDC3A-7FD3-4C72-9260-E826C55B6266}" type="pres">
      <dgm:prSet presAssocID="{3D7BD75B-947B-4CAF-B55A-4859AF1B2DA4}" presName="parentText" presStyleLbl="node1" presStyleIdx="3" presStyleCnt="4">
        <dgm:presLayoutVars>
          <dgm:chMax val="0"/>
          <dgm:bulletEnabled val="1"/>
        </dgm:presLayoutVars>
      </dgm:prSet>
      <dgm:spPr/>
      <dgm:t>
        <a:bodyPr/>
        <a:lstStyle/>
        <a:p>
          <a:endParaRPr lang="en-US"/>
        </a:p>
      </dgm:t>
    </dgm:pt>
    <dgm:pt modelId="{13EEDCD8-9E8E-4DE5-9B29-9474EC291E01}" type="pres">
      <dgm:prSet presAssocID="{3D7BD75B-947B-4CAF-B55A-4859AF1B2DA4}" presName="childText" presStyleLbl="revTx" presStyleIdx="3" presStyleCnt="4">
        <dgm:presLayoutVars>
          <dgm:bulletEnabled val="1"/>
        </dgm:presLayoutVars>
      </dgm:prSet>
      <dgm:spPr/>
      <dgm:t>
        <a:bodyPr/>
        <a:lstStyle/>
        <a:p>
          <a:endParaRPr lang="en-US"/>
        </a:p>
      </dgm:t>
    </dgm:pt>
  </dgm:ptLst>
  <dgm:cxnLst>
    <dgm:cxn modelId="{6B99F024-2256-4044-AD04-A70803ED5E0E}" type="presOf" srcId="{A5A6E59C-6AD5-4AF6-AB83-9A43210F8091}" destId="{7B5B8AFF-0677-44B9-AA2A-52E7E11052A8}" srcOrd="0" destOrd="0" presId="urn:microsoft.com/office/officeart/2005/8/layout/vList2"/>
    <dgm:cxn modelId="{313748E7-BD9D-4CB1-84C6-3E612D24DA90}" type="presOf" srcId="{6692F66D-A1E6-41CC-85F7-CF63F3285723}" destId="{46650BAA-BE62-43BF-9958-3D7432F37CD4}" srcOrd="0" destOrd="0" presId="urn:microsoft.com/office/officeart/2005/8/layout/vList2"/>
    <dgm:cxn modelId="{6C38D34C-6968-4C58-BD96-40DAC2510A8C}" srcId="{A120803F-BD6F-48DB-A5E5-789F9CE1104A}" destId="{B99755C7-9FBE-4E9B-AC72-E63BF5F76026}" srcOrd="0" destOrd="0" parTransId="{FB8A168C-CEC6-4DF5-A5E9-51EA617F6BCD}" sibTransId="{BFB55542-4C9C-4600-BE2C-44318AE92126}"/>
    <dgm:cxn modelId="{579A88BC-45A1-4873-A78D-C03D1A65C301}" type="presOf" srcId="{A120803F-BD6F-48DB-A5E5-789F9CE1104A}" destId="{825AF7FB-2D0A-41F4-9D29-C2742AAA1E51}" srcOrd="0" destOrd="0" presId="urn:microsoft.com/office/officeart/2005/8/layout/vList2"/>
    <dgm:cxn modelId="{5098F942-C055-458E-BBB8-D239F1327931}" type="presOf" srcId="{27EDB06F-B047-4EC4-A863-7FC4568AF129}" destId="{CAD63605-5D70-46E9-84DE-BDDA3BCFFBA3}" srcOrd="0" destOrd="0" presId="urn:microsoft.com/office/officeart/2005/8/layout/vList2"/>
    <dgm:cxn modelId="{8F0C390F-7E94-459D-9C46-7AE2232600A7}" type="presOf" srcId="{3D7BD75B-947B-4CAF-B55A-4859AF1B2DA4}" destId="{287CDC3A-7FD3-4C72-9260-E826C55B6266}" srcOrd="0" destOrd="0" presId="urn:microsoft.com/office/officeart/2005/8/layout/vList2"/>
    <dgm:cxn modelId="{8C3CAEA7-A672-486B-934C-431C5490884E}" srcId="{B99755C7-9FBE-4E9B-AC72-E63BF5F76026}" destId="{AF156BED-137B-42CC-880B-CCC0773CD7B8}" srcOrd="0" destOrd="0" parTransId="{E52D7A39-ADCD-48A9-A184-27B7B61BDBD1}" sibTransId="{5FCAF929-FBE0-4FE5-9090-37B435182E7F}"/>
    <dgm:cxn modelId="{34453456-A508-4344-B564-46349C9B01C0}" srcId="{A120803F-BD6F-48DB-A5E5-789F9CE1104A}" destId="{27EDB06F-B047-4EC4-A863-7FC4568AF129}" srcOrd="2" destOrd="0" parTransId="{1E98BAA7-A0EF-4190-B663-10D9EF9A8295}" sibTransId="{43B15811-3D0E-4008-A0BD-98E1BDCE9403}"/>
    <dgm:cxn modelId="{A4381AD1-C8E3-4A76-AE8B-B0C3CF223698}" srcId="{6692F66D-A1E6-41CC-85F7-CF63F3285723}" destId="{A5A6E59C-6AD5-4AF6-AB83-9A43210F8091}" srcOrd="0" destOrd="0" parTransId="{95A252DF-B48B-4667-B40D-5E795E672F8F}" sibTransId="{CCFCA19A-6E9D-4981-BF81-530E3ED4A874}"/>
    <dgm:cxn modelId="{20FC3B1B-C8E0-47F2-8049-2ACF887CFA85}" srcId="{3D7BD75B-947B-4CAF-B55A-4859AF1B2DA4}" destId="{2005EB6E-A7FC-4FE6-B9E9-DF498ADB6834}" srcOrd="0" destOrd="0" parTransId="{4388066F-E580-473A-B047-F3DE0AB8B19B}" sibTransId="{A3A1CEB2-66EA-4676-9C6A-2A089CC8B336}"/>
    <dgm:cxn modelId="{4FB4BE32-E9DA-4CDF-AF9E-7FA0300DD064}" type="presOf" srcId="{B99755C7-9FBE-4E9B-AC72-E63BF5F76026}" destId="{C18280D3-0B66-4A34-AB98-645A8327284C}" srcOrd="0" destOrd="0" presId="urn:microsoft.com/office/officeart/2005/8/layout/vList2"/>
    <dgm:cxn modelId="{B199C35D-D25A-4321-BA2F-910C7B2364EB}" srcId="{27EDB06F-B047-4EC4-A863-7FC4568AF129}" destId="{F226B799-6F36-4332-AFE4-9A16A7864258}" srcOrd="0" destOrd="0" parTransId="{580B6314-C8CD-41FD-B3F3-F1748F5F0807}" sibTransId="{3B428F21-4874-4FAE-AD50-FDD2D0495DB0}"/>
    <dgm:cxn modelId="{8056D07C-E960-4CCB-8DB7-FB6B9A8039F2}" type="presOf" srcId="{AF156BED-137B-42CC-880B-CCC0773CD7B8}" destId="{1C248F2B-EB30-4DF6-9187-95A91FFE3C76}" srcOrd="0" destOrd="0" presId="urn:microsoft.com/office/officeart/2005/8/layout/vList2"/>
    <dgm:cxn modelId="{0DC3B55C-687E-4DE2-B44E-56B4D6D6F35F}" type="presOf" srcId="{F226B799-6F36-4332-AFE4-9A16A7864258}" destId="{8D8005C9-A82F-4669-AC9D-282F736E2803}" srcOrd="0" destOrd="0" presId="urn:microsoft.com/office/officeart/2005/8/layout/vList2"/>
    <dgm:cxn modelId="{CC83C3B9-8CEE-4CE5-88A5-09E694937090}" srcId="{A120803F-BD6F-48DB-A5E5-789F9CE1104A}" destId="{3D7BD75B-947B-4CAF-B55A-4859AF1B2DA4}" srcOrd="3" destOrd="0" parTransId="{B7735365-C035-4AB3-A704-561C0E0CAF00}" sibTransId="{92ED0C1F-82F3-4ACD-BDC2-81250DB1EE0D}"/>
    <dgm:cxn modelId="{A11D92C3-3BF6-4EFE-B5EC-7F1F467D8686}" type="presOf" srcId="{2005EB6E-A7FC-4FE6-B9E9-DF498ADB6834}" destId="{13EEDCD8-9E8E-4DE5-9B29-9474EC291E01}" srcOrd="0" destOrd="0" presId="urn:microsoft.com/office/officeart/2005/8/layout/vList2"/>
    <dgm:cxn modelId="{F87AA85E-18E4-44ED-B225-58AA99AB0ECC}" srcId="{A120803F-BD6F-48DB-A5E5-789F9CE1104A}" destId="{6692F66D-A1E6-41CC-85F7-CF63F3285723}" srcOrd="1" destOrd="0" parTransId="{837BCA33-01E7-46D5-A626-A169AE77559E}" sibTransId="{3B14170F-B0FC-42B5-91A1-AC0DFECE4F2A}"/>
    <dgm:cxn modelId="{9441C8B1-A8FC-457B-A65C-3CF9194A755C}" type="presParOf" srcId="{825AF7FB-2D0A-41F4-9D29-C2742AAA1E51}" destId="{C18280D3-0B66-4A34-AB98-645A8327284C}" srcOrd="0" destOrd="0" presId="urn:microsoft.com/office/officeart/2005/8/layout/vList2"/>
    <dgm:cxn modelId="{5EC0DE62-CE19-40B9-A0BB-3041427C8ECD}" type="presParOf" srcId="{825AF7FB-2D0A-41F4-9D29-C2742AAA1E51}" destId="{1C248F2B-EB30-4DF6-9187-95A91FFE3C76}" srcOrd="1" destOrd="0" presId="urn:microsoft.com/office/officeart/2005/8/layout/vList2"/>
    <dgm:cxn modelId="{D6E6FADF-C47E-4DB1-817A-3C114768279A}" type="presParOf" srcId="{825AF7FB-2D0A-41F4-9D29-C2742AAA1E51}" destId="{46650BAA-BE62-43BF-9958-3D7432F37CD4}" srcOrd="2" destOrd="0" presId="urn:microsoft.com/office/officeart/2005/8/layout/vList2"/>
    <dgm:cxn modelId="{91C4AC83-0652-4769-A019-DC8C63892EE3}" type="presParOf" srcId="{825AF7FB-2D0A-41F4-9D29-C2742AAA1E51}" destId="{7B5B8AFF-0677-44B9-AA2A-52E7E11052A8}" srcOrd="3" destOrd="0" presId="urn:microsoft.com/office/officeart/2005/8/layout/vList2"/>
    <dgm:cxn modelId="{9FB664DD-B76F-4FED-A743-B230EC3FDF57}" type="presParOf" srcId="{825AF7FB-2D0A-41F4-9D29-C2742AAA1E51}" destId="{CAD63605-5D70-46E9-84DE-BDDA3BCFFBA3}" srcOrd="4" destOrd="0" presId="urn:microsoft.com/office/officeart/2005/8/layout/vList2"/>
    <dgm:cxn modelId="{D5322C61-63B5-420E-A3CE-BF7DA0FA3650}" type="presParOf" srcId="{825AF7FB-2D0A-41F4-9D29-C2742AAA1E51}" destId="{8D8005C9-A82F-4669-AC9D-282F736E2803}" srcOrd="5" destOrd="0" presId="urn:microsoft.com/office/officeart/2005/8/layout/vList2"/>
    <dgm:cxn modelId="{C725D00A-29B4-4EBE-B8E2-0EBB689F9F48}" type="presParOf" srcId="{825AF7FB-2D0A-41F4-9D29-C2742AAA1E51}" destId="{287CDC3A-7FD3-4C72-9260-E826C55B6266}" srcOrd="6" destOrd="0" presId="urn:microsoft.com/office/officeart/2005/8/layout/vList2"/>
    <dgm:cxn modelId="{8D66AA30-0270-4642-A46D-DAD3833FE79D}" type="presParOf" srcId="{825AF7FB-2D0A-41F4-9D29-C2742AAA1E51}" destId="{13EEDCD8-9E8E-4DE5-9B29-9474EC291E01}"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66B69-EA83-4E75-953D-D73B0C24D8C2}">
      <dsp:nvSpPr>
        <dsp:cNvPr id="0" name=""/>
        <dsp:cNvSpPr/>
      </dsp:nvSpPr>
      <dsp:spPr>
        <a:xfrm>
          <a:off x="28" y="62639"/>
          <a:ext cx="2741748" cy="6336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Congenital</a:t>
          </a:r>
          <a:endParaRPr lang="en-US" sz="2200" kern="1200" dirty="0"/>
        </a:p>
      </dsp:txBody>
      <dsp:txXfrm>
        <a:off x="28" y="62639"/>
        <a:ext cx="2741748" cy="633600"/>
      </dsp:txXfrm>
    </dsp:sp>
    <dsp:sp modelId="{2C1C1ACC-0717-432A-9EF8-CEA0EDCE1618}">
      <dsp:nvSpPr>
        <dsp:cNvPr id="0" name=""/>
        <dsp:cNvSpPr/>
      </dsp:nvSpPr>
      <dsp:spPr>
        <a:xfrm>
          <a:off x="28" y="696239"/>
          <a:ext cx="2741748" cy="28987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err="1" smtClean="0"/>
            <a:t>Fanconi</a:t>
          </a:r>
          <a:r>
            <a:rPr lang="en-US" sz="2200" kern="1200" dirty="0" smtClean="0"/>
            <a:t> anemia</a:t>
          </a:r>
          <a:endParaRPr lang="en-US" sz="2200" kern="1200" dirty="0"/>
        </a:p>
        <a:p>
          <a:pPr marL="228600" lvl="1" indent="-228600" algn="l" defTabSz="977900">
            <a:lnSpc>
              <a:spcPct val="90000"/>
            </a:lnSpc>
            <a:spcBef>
              <a:spcPct val="0"/>
            </a:spcBef>
            <a:spcAft>
              <a:spcPct val="15000"/>
            </a:spcAft>
            <a:buChar char="••"/>
          </a:pPr>
          <a:r>
            <a:rPr lang="en-US" sz="2200" kern="1200" dirty="0" smtClean="0"/>
            <a:t>Diamond </a:t>
          </a:r>
          <a:r>
            <a:rPr lang="en-US" sz="2200" kern="1200" dirty="0" err="1" smtClean="0"/>
            <a:t>Blackfan</a:t>
          </a:r>
          <a:r>
            <a:rPr lang="en-US" sz="2200" kern="1200" dirty="0" smtClean="0"/>
            <a:t> anemia</a:t>
          </a:r>
          <a:endParaRPr lang="en-US" sz="2200" kern="1200" dirty="0"/>
        </a:p>
        <a:p>
          <a:pPr marL="228600" lvl="1" indent="-228600" algn="l" defTabSz="977900">
            <a:lnSpc>
              <a:spcPct val="90000"/>
            </a:lnSpc>
            <a:spcBef>
              <a:spcPct val="0"/>
            </a:spcBef>
            <a:spcAft>
              <a:spcPct val="15000"/>
            </a:spcAft>
            <a:buChar char="••"/>
          </a:pPr>
          <a:r>
            <a:rPr lang="en-US" sz="2200" kern="1200" dirty="0" err="1" smtClean="0"/>
            <a:t>Dyskeratosis</a:t>
          </a:r>
          <a:r>
            <a:rPr lang="en-US" sz="2200" kern="1200" dirty="0" smtClean="0"/>
            <a:t> </a:t>
          </a:r>
          <a:r>
            <a:rPr lang="en-US" sz="2200" kern="1200" dirty="0" err="1" smtClean="0"/>
            <a:t>congenita</a:t>
          </a:r>
          <a:r>
            <a:rPr lang="en-US" sz="2200" kern="1200" dirty="0" smtClean="0"/>
            <a:t> </a:t>
          </a:r>
          <a:endParaRPr lang="en-US" sz="2200" kern="1200" dirty="0"/>
        </a:p>
      </dsp:txBody>
      <dsp:txXfrm>
        <a:off x="28" y="696239"/>
        <a:ext cx="2741748" cy="2898720"/>
      </dsp:txXfrm>
    </dsp:sp>
    <dsp:sp modelId="{46DA4C1C-5B1A-46FD-8ACF-8CF5C3E39AC5}">
      <dsp:nvSpPr>
        <dsp:cNvPr id="0" name=""/>
        <dsp:cNvSpPr/>
      </dsp:nvSpPr>
      <dsp:spPr>
        <a:xfrm>
          <a:off x="3125622" y="62639"/>
          <a:ext cx="2741748" cy="633600"/>
        </a:xfrm>
        <a:prstGeom prst="rect">
          <a:avLst/>
        </a:prstGeom>
        <a:solidFill>
          <a:schemeClr val="accent4">
            <a:hueOff val="-13003161"/>
            <a:satOff val="61689"/>
            <a:lumOff val="-13333"/>
            <a:alphaOff val="0"/>
          </a:schemeClr>
        </a:solidFill>
        <a:ln w="25400" cap="flat" cmpd="sng" algn="ctr">
          <a:solidFill>
            <a:schemeClr val="accent4">
              <a:hueOff val="-13003161"/>
              <a:satOff val="61689"/>
              <a:lumOff val="-133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Acquired</a:t>
          </a:r>
          <a:endParaRPr lang="en-US" sz="2200" kern="1200" dirty="0"/>
        </a:p>
      </dsp:txBody>
      <dsp:txXfrm>
        <a:off x="3125622" y="62639"/>
        <a:ext cx="2741748" cy="633600"/>
      </dsp:txXfrm>
    </dsp:sp>
    <dsp:sp modelId="{70FE7844-BC7B-4FAE-8B93-7DAECC5CE989}">
      <dsp:nvSpPr>
        <dsp:cNvPr id="0" name=""/>
        <dsp:cNvSpPr/>
      </dsp:nvSpPr>
      <dsp:spPr>
        <a:xfrm>
          <a:off x="3125622" y="696239"/>
          <a:ext cx="2741748" cy="2898720"/>
        </a:xfrm>
        <a:prstGeom prst="rect">
          <a:avLst/>
        </a:prstGeom>
        <a:solidFill>
          <a:schemeClr val="accent4">
            <a:tint val="40000"/>
            <a:alpha val="90000"/>
            <a:hueOff val="-13592316"/>
            <a:satOff val="50119"/>
            <a:lumOff val="-323"/>
            <a:alphaOff val="0"/>
          </a:schemeClr>
        </a:solidFill>
        <a:ln w="25400" cap="flat" cmpd="sng" algn="ctr">
          <a:solidFill>
            <a:schemeClr val="accent4">
              <a:tint val="40000"/>
              <a:alpha val="90000"/>
              <a:hueOff val="-13592316"/>
              <a:satOff val="50119"/>
              <a:lumOff val="-3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Acquired Aplastic Anemia</a:t>
          </a:r>
          <a:endParaRPr lang="en-US" sz="2200" kern="1200" dirty="0"/>
        </a:p>
        <a:p>
          <a:pPr marL="228600" lvl="1" indent="-228600" algn="l" defTabSz="977900">
            <a:lnSpc>
              <a:spcPct val="90000"/>
            </a:lnSpc>
            <a:spcBef>
              <a:spcPct val="0"/>
            </a:spcBef>
            <a:spcAft>
              <a:spcPct val="15000"/>
            </a:spcAft>
            <a:buChar char="••"/>
          </a:pPr>
          <a:r>
            <a:rPr lang="en-US" sz="2200" kern="1200" dirty="0" err="1" smtClean="0"/>
            <a:t>Myelodysplastic</a:t>
          </a:r>
          <a:r>
            <a:rPr lang="en-US" sz="2200" kern="1200" dirty="0" smtClean="0"/>
            <a:t> Syndrome (MDS)</a:t>
          </a:r>
          <a:endParaRPr lang="en-US" sz="2200" kern="1200" dirty="0"/>
        </a:p>
        <a:p>
          <a:pPr marL="228600" lvl="1" indent="-228600" algn="l" defTabSz="977900">
            <a:lnSpc>
              <a:spcPct val="90000"/>
            </a:lnSpc>
            <a:spcBef>
              <a:spcPct val="0"/>
            </a:spcBef>
            <a:spcAft>
              <a:spcPct val="15000"/>
            </a:spcAft>
            <a:buChar char="••"/>
          </a:pPr>
          <a:r>
            <a:rPr lang="en-US" sz="2200" kern="1200" dirty="0" smtClean="0"/>
            <a:t>Paroxysmal Nocturnal </a:t>
          </a:r>
          <a:r>
            <a:rPr lang="en-US" sz="2200" kern="1200" dirty="0" err="1" smtClean="0"/>
            <a:t>Hemoglobinuria</a:t>
          </a:r>
          <a:r>
            <a:rPr lang="en-US" sz="2200" kern="1200" dirty="0" smtClean="0"/>
            <a:t> (PNH)</a:t>
          </a:r>
          <a:endParaRPr lang="en-US" sz="2200" kern="1200" dirty="0"/>
        </a:p>
      </dsp:txBody>
      <dsp:txXfrm>
        <a:off x="3125622" y="696239"/>
        <a:ext cx="2741748" cy="2898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3C2F3-7D2E-4EB4-9F1C-BDC04E9A2A87}">
      <dsp:nvSpPr>
        <dsp:cNvPr id="0" name=""/>
        <dsp:cNvSpPr/>
      </dsp:nvSpPr>
      <dsp:spPr>
        <a:xfrm>
          <a:off x="37" y="30240"/>
          <a:ext cx="3560712" cy="6336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De novo MDS</a:t>
          </a:r>
          <a:endParaRPr lang="en-US" sz="2200" kern="1200" dirty="0"/>
        </a:p>
      </dsp:txBody>
      <dsp:txXfrm>
        <a:off x="37" y="30240"/>
        <a:ext cx="3560712" cy="633600"/>
      </dsp:txXfrm>
    </dsp:sp>
    <dsp:sp modelId="{7123C85F-E157-4391-A391-ED1FC3973D10}">
      <dsp:nvSpPr>
        <dsp:cNvPr id="0" name=""/>
        <dsp:cNvSpPr/>
      </dsp:nvSpPr>
      <dsp:spPr>
        <a:xfrm>
          <a:off x="37" y="663840"/>
          <a:ext cx="3560712" cy="41065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Idiopathic</a:t>
          </a:r>
          <a:endParaRPr lang="en-US" sz="2200" kern="1200" dirty="0"/>
        </a:p>
        <a:p>
          <a:pPr marL="228600" lvl="1" indent="-228600" algn="l" defTabSz="977900">
            <a:lnSpc>
              <a:spcPct val="90000"/>
            </a:lnSpc>
            <a:spcBef>
              <a:spcPct val="0"/>
            </a:spcBef>
            <a:spcAft>
              <a:spcPct val="15000"/>
            </a:spcAft>
            <a:buChar char="••"/>
          </a:pPr>
          <a:r>
            <a:rPr lang="en-US" sz="2200" kern="1200" dirty="0" smtClean="0"/>
            <a:t>Environmental exposure</a:t>
          </a:r>
          <a:endParaRPr lang="en-US" sz="2200" kern="1200" dirty="0"/>
        </a:p>
        <a:p>
          <a:pPr marL="457200" lvl="2" indent="-228600" algn="l" defTabSz="977900">
            <a:lnSpc>
              <a:spcPct val="90000"/>
            </a:lnSpc>
            <a:spcBef>
              <a:spcPct val="0"/>
            </a:spcBef>
            <a:spcAft>
              <a:spcPct val="15000"/>
            </a:spcAft>
            <a:buChar char="••"/>
          </a:pPr>
          <a:r>
            <a:rPr lang="en-US" sz="2200" kern="1200" dirty="0" smtClean="0"/>
            <a:t>Benzene, solvents, agriculture chemicals</a:t>
          </a:r>
          <a:endParaRPr lang="en-US" sz="2200" kern="1200" dirty="0"/>
        </a:p>
        <a:p>
          <a:pPr marL="228600" lvl="1" indent="-228600" algn="l" defTabSz="977900">
            <a:lnSpc>
              <a:spcPct val="90000"/>
            </a:lnSpc>
            <a:spcBef>
              <a:spcPct val="0"/>
            </a:spcBef>
            <a:spcAft>
              <a:spcPct val="15000"/>
            </a:spcAft>
            <a:buChar char="••"/>
          </a:pPr>
          <a:r>
            <a:rPr lang="en-US" sz="2200" kern="1200" dirty="0" smtClean="0"/>
            <a:t>Smoking</a:t>
          </a:r>
          <a:endParaRPr lang="en-US" sz="2200" kern="1200" dirty="0"/>
        </a:p>
        <a:p>
          <a:pPr marL="228600" lvl="1" indent="-228600" algn="l" defTabSz="977900">
            <a:lnSpc>
              <a:spcPct val="90000"/>
            </a:lnSpc>
            <a:spcBef>
              <a:spcPct val="0"/>
            </a:spcBef>
            <a:spcAft>
              <a:spcPct val="15000"/>
            </a:spcAft>
            <a:buChar char="••"/>
          </a:pPr>
          <a:r>
            <a:rPr lang="en-US" sz="2200" kern="1200" dirty="0" smtClean="0"/>
            <a:t>Autoimmune disorders</a:t>
          </a:r>
          <a:endParaRPr lang="en-US" sz="2200" kern="1200" dirty="0"/>
        </a:p>
        <a:p>
          <a:pPr marL="228600" lvl="1" indent="-228600" algn="l" defTabSz="977900">
            <a:lnSpc>
              <a:spcPct val="90000"/>
            </a:lnSpc>
            <a:spcBef>
              <a:spcPct val="0"/>
            </a:spcBef>
            <a:spcAft>
              <a:spcPct val="15000"/>
            </a:spcAft>
            <a:buChar char="••"/>
          </a:pPr>
          <a:r>
            <a:rPr lang="en-US" sz="2200" kern="1200" dirty="0" smtClean="0"/>
            <a:t>Viral illnesses</a:t>
          </a:r>
          <a:endParaRPr lang="en-US" sz="2200" kern="1200" dirty="0"/>
        </a:p>
        <a:p>
          <a:pPr marL="228600" lvl="1" indent="-228600" algn="l" defTabSz="977900">
            <a:lnSpc>
              <a:spcPct val="90000"/>
            </a:lnSpc>
            <a:spcBef>
              <a:spcPct val="0"/>
            </a:spcBef>
            <a:spcAft>
              <a:spcPct val="15000"/>
            </a:spcAft>
            <a:buChar char="••"/>
          </a:pPr>
          <a:r>
            <a:rPr lang="en-US" sz="2200" kern="1200" dirty="0" smtClean="0"/>
            <a:t>Inherited genetic abnormalities</a:t>
          </a:r>
          <a:endParaRPr lang="en-US" sz="2200" kern="1200" dirty="0"/>
        </a:p>
        <a:p>
          <a:pPr marL="228600" lvl="1" indent="-228600" algn="l" defTabSz="977900">
            <a:lnSpc>
              <a:spcPct val="90000"/>
            </a:lnSpc>
            <a:spcBef>
              <a:spcPct val="0"/>
            </a:spcBef>
            <a:spcAft>
              <a:spcPct val="15000"/>
            </a:spcAft>
            <a:buChar char="••"/>
          </a:pPr>
          <a:r>
            <a:rPr lang="en-US" sz="2200" kern="1200" dirty="0" smtClean="0"/>
            <a:t>Other benign hematologic diseases </a:t>
          </a:r>
          <a:endParaRPr lang="en-US" sz="2200" kern="1200" dirty="0"/>
        </a:p>
      </dsp:txBody>
      <dsp:txXfrm>
        <a:off x="37" y="663840"/>
        <a:ext cx="3560712" cy="4106520"/>
      </dsp:txXfrm>
    </dsp:sp>
    <dsp:sp modelId="{3434AFF5-1903-4DA6-88C2-C0B1A5C37A6E}">
      <dsp:nvSpPr>
        <dsp:cNvPr id="0" name=""/>
        <dsp:cNvSpPr/>
      </dsp:nvSpPr>
      <dsp:spPr>
        <a:xfrm>
          <a:off x="4059249" y="30240"/>
          <a:ext cx="3560712" cy="633600"/>
        </a:xfrm>
        <a:prstGeom prst="rect">
          <a:avLst/>
        </a:prstGeom>
        <a:solidFill>
          <a:schemeClr val="accent3">
            <a:hueOff val="674214"/>
            <a:satOff val="-26549"/>
            <a:lumOff val="12941"/>
            <a:alphaOff val="0"/>
          </a:schemeClr>
        </a:solidFill>
        <a:ln w="25400" cap="flat" cmpd="sng" algn="ctr">
          <a:solidFill>
            <a:schemeClr val="accent3">
              <a:hueOff val="674214"/>
              <a:satOff val="-26549"/>
              <a:lumOff val="12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Treatment-related MDS</a:t>
          </a:r>
          <a:endParaRPr lang="en-US" sz="2200" kern="1200" dirty="0"/>
        </a:p>
      </dsp:txBody>
      <dsp:txXfrm>
        <a:off x="4059249" y="30240"/>
        <a:ext cx="3560712" cy="633600"/>
      </dsp:txXfrm>
    </dsp:sp>
    <dsp:sp modelId="{8DD565D9-E69F-4C36-83FD-055FA318E25F}">
      <dsp:nvSpPr>
        <dsp:cNvPr id="0" name=""/>
        <dsp:cNvSpPr/>
      </dsp:nvSpPr>
      <dsp:spPr>
        <a:xfrm>
          <a:off x="4059249" y="663840"/>
          <a:ext cx="3560712" cy="4106520"/>
        </a:xfrm>
        <a:prstGeom prst="rect">
          <a:avLst/>
        </a:prstGeom>
        <a:solidFill>
          <a:schemeClr val="accent3">
            <a:tint val="40000"/>
            <a:alpha val="90000"/>
            <a:hueOff val="400608"/>
            <a:satOff val="-17658"/>
            <a:lumOff val="2309"/>
            <a:alphaOff val="0"/>
          </a:schemeClr>
        </a:solidFill>
        <a:ln w="25400" cap="flat" cmpd="sng" algn="ctr">
          <a:solidFill>
            <a:schemeClr val="accent3">
              <a:tint val="40000"/>
              <a:alpha val="90000"/>
              <a:hueOff val="400608"/>
              <a:satOff val="-17658"/>
              <a:lumOff val="23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Chemotherapeutic agents</a:t>
          </a:r>
          <a:endParaRPr lang="en-US" sz="2200" kern="1200" dirty="0"/>
        </a:p>
        <a:p>
          <a:pPr marL="228600" lvl="1" indent="-228600" algn="l" defTabSz="977900">
            <a:lnSpc>
              <a:spcPct val="90000"/>
            </a:lnSpc>
            <a:spcBef>
              <a:spcPct val="0"/>
            </a:spcBef>
            <a:spcAft>
              <a:spcPct val="15000"/>
            </a:spcAft>
            <a:buChar char="••"/>
          </a:pPr>
          <a:r>
            <a:rPr lang="en-US" sz="2200" kern="1200" dirty="0" smtClean="0"/>
            <a:t>Radiation therapy</a:t>
          </a:r>
          <a:endParaRPr lang="en-US" sz="2200" kern="1200" dirty="0"/>
        </a:p>
      </dsp:txBody>
      <dsp:txXfrm>
        <a:off x="4059249" y="663840"/>
        <a:ext cx="3560712" cy="4106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8ED48-F9F8-4319-A0CD-13013E89FE55}">
      <dsp:nvSpPr>
        <dsp:cNvPr id="0" name=""/>
        <dsp:cNvSpPr/>
      </dsp:nvSpPr>
      <dsp:spPr>
        <a:xfrm rot="5400000">
          <a:off x="4994020" y="-1918362"/>
          <a:ext cx="1100583" cy="5218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smtClean="0"/>
            <a:t>Initial workup for MDS: </a:t>
          </a:r>
          <a:endParaRPr lang="en-US" sz="1300" kern="1200" dirty="0"/>
        </a:p>
        <a:p>
          <a:pPr marL="228600" lvl="2" indent="-114300" algn="l" defTabSz="577850">
            <a:lnSpc>
              <a:spcPct val="90000"/>
            </a:lnSpc>
            <a:spcBef>
              <a:spcPct val="0"/>
            </a:spcBef>
            <a:spcAft>
              <a:spcPct val="15000"/>
            </a:spcAft>
            <a:buChar char="••"/>
          </a:pPr>
          <a:r>
            <a:rPr lang="en-US" sz="1300" kern="1200" smtClean="0"/>
            <a:t>CBC with blood smear, reticulocyte count, iron TIBC Ferritin, LDH level, EPO level</a:t>
          </a:r>
          <a:endParaRPr lang="en-US" sz="1300" kern="1200" dirty="0" smtClean="0"/>
        </a:p>
        <a:p>
          <a:pPr marL="114300" lvl="1" indent="-114300" algn="l" defTabSz="577850">
            <a:lnSpc>
              <a:spcPct val="90000"/>
            </a:lnSpc>
            <a:spcBef>
              <a:spcPct val="0"/>
            </a:spcBef>
            <a:spcAft>
              <a:spcPct val="15000"/>
            </a:spcAft>
            <a:buChar char="••"/>
          </a:pPr>
          <a:r>
            <a:rPr lang="en-US" sz="1300" kern="1200" dirty="0" smtClean="0"/>
            <a:t>Initial workup to rule out other causes of </a:t>
          </a:r>
          <a:r>
            <a:rPr lang="en-US" sz="1300" kern="1200" dirty="0" err="1" smtClean="0"/>
            <a:t>cytopenia</a:t>
          </a:r>
          <a:endParaRPr lang="en-US" sz="1300" kern="1200" dirty="0" smtClean="0"/>
        </a:p>
      </dsp:txBody>
      <dsp:txXfrm rot="-5400000">
        <a:off x="2935224" y="194160"/>
        <a:ext cx="5164450" cy="993131"/>
      </dsp:txXfrm>
    </dsp:sp>
    <dsp:sp modelId="{4042FD62-11EE-4E28-8CEC-C7C71C8DFADC}">
      <dsp:nvSpPr>
        <dsp:cNvPr id="0" name=""/>
        <dsp:cNvSpPr/>
      </dsp:nvSpPr>
      <dsp:spPr>
        <a:xfrm>
          <a:off x="0" y="2860"/>
          <a:ext cx="2935224" cy="13757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Blood work </a:t>
          </a:r>
          <a:endParaRPr lang="en-US" sz="2700" kern="1200" dirty="0"/>
        </a:p>
      </dsp:txBody>
      <dsp:txXfrm>
        <a:off x="67158" y="70018"/>
        <a:ext cx="2800908" cy="1241413"/>
      </dsp:txXfrm>
    </dsp:sp>
    <dsp:sp modelId="{21287A55-329C-4DA9-9A3C-162CC80B5597}">
      <dsp:nvSpPr>
        <dsp:cNvPr id="0" name=""/>
        <dsp:cNvSpPr/>
      </dsp:nvSpPr>
      <dsp:spPr>
        <a:xfrm rot="5400000">
          <a:off x="4994020" y="-473846"/>
          <a:ext cx="1100583" cy="5218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Dysplasia in red and white blood cells and platelets</a:t>
          </a:r>
          <a:endParaRPr lang="en-US" sz="1300" kern="1200" dirty="0"/>
        </a:p>
      </dsp:txBody>
      <dsp:txXfrm rot="-5400000">
        <a:off x="2935224" y="1638676"/>
        <a:ext cx="5164450" cy="993131"/>
      </dsp:txXfrm>
    </dsp:sp>
    <dsp:sp modelId="{2368B523-ED4E-4252-B4C1-6F0916DFECDF}">
      <dsp:nvSpPr>
        <dsp:cNvPr id="0" name=""/>
        <dsp:cNvSpPr/>
      </dsp:nvSpPr>
      <dsp:spPr>
        <a:xfrm>
          <a:off x="0" y="1447376"/>
          <a:ext cx="2935224" cy="13757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Peripheral Blood Smear</a:t>
          </a:r>
          <a:endParaRPr lang="en-US" sz="2700" kern="1200" dirty="0"/>
        </a:p>
      </dsp:txBody>
      <dsp:txXfrm>
        <a:off x="67158" y="1514534"/>
        <a:ext cx="2800908" cy="1241413"/>
      </dsp:txXfrm>
    </dsp:sp>
    <dsp:sp modelId="{753628D2-07A0-4B9B-AB76-F3955B144B63}">
      <dsp:nvSpPr>
        <dsp:cNvPr id="0" name=""/>
        <dsp:cNvSpPr/>
      </dsp:nvSpPr>
      <dsp:spPr>
        <a:xfrm rot="5400000">
          <a:off x="4994020" y="970670"/>
          <a:ext cx="1100583" cy="5218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Aspirate will allow to evaluate morphology of hematopoietic precursors and blasts  and cytogenetics (Identification of abnormal chromosomes (</a:t>
          </a:r>
          <a:r>
            <a:rPr lang="en-US" sz="1300" kern="1200" dirty="0" err="1" smtClean="0"/>
            <a:t>ie</a:t>
          </a:r>
          <a:r>
            <a:rPr lang="en-US" sz="1300" kern="1200" dirty="0" smtClean="0"/>
            <a:t>. 5q- del) and for prognosis)</a:t>
          </a:r>
          <a:endParaRPr lang="en-US" sz="1300" kern="1200" dirty="0"/>
        </a:p>
        <a:p>
          <a:pPr marL="114300" lvl="1" indent="-114300" algn="l" defTabSz="577850">
            <a:lnSpc>
              <a:spcPct val="90000"/>
            </a:lnSpc>
            <a:spcBef>
              <a:spcPct val="0"/>
            </a:spcBef>
            <a:spcAft>
              <a:spcPct val="15000"/>
            </a:spcAft>
            <a:buChar char="••"/>
          </a:pPr>
          <a:r>
            <a:rPr lang="en-US" sz="1300" kern="1200" dirty="0" smtClean="0"/>
            <a:t>Biopsy will show cellularity (usually increased, sometimes </a:t>
          </a:r>
          <a:r>
            <a:rPr lang="en-US" sz="1300" kern="1200" dirty="0" err="1" smtClean="0"/>
            <a:t>hypocellular</a:t>
          </a:r>
          <a:r>
            <a:rPr lang="en-US" sz="1300" kern="1200" dirty="0" smtClean="0"/>
            <a:t> bone marrow seen in MDS)</a:t>
          </a:r>
          <a:endParaRPr lang="en-US" sz="1300" kern="1200" dirty="0"/>
        </a:p>
      </dsp:txBody>
      <dsp:txXfrm rot="-5400000">
        <a:off x="2935224" y="3083192"/>
        <a:ext cx="5164450" cy="993131"/>
      </dsp:txXfrm>
    </dsp:sp>
    <dsp:sp modelId="{C868184F-716E-478B-9759-29BBDD43B685}">
      <dsp:nvSpPr>
        <dsp:cNvPr id="0" name=""/>
        <dsp:cNvSpPr/>
      </dsp:nvSpPr>
      <dsp:spPr>
        <a:xfrm>
          <a:off x="0" y="2891893"/>
          <a:ext cx="2935224" cy="13757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Bone Marrow Biopsy and Aspirate</a:t>
          </a:r>
          <a:endParaRPr lang="en-US" sz="2700" kern="1200" dirty="0"/>
        </a:p>
      </dsp:txBody>
      <dsp:txXfrm>
        <a:off x="67158" y="2959051"/>
        <a:ext cx="2800908" cy="1241413"/>
      </dsp:txXfrm>
    </dsp:sp>
    <dsp:sp modelId="{04588251-3E7C-4527-8FFE-05E00D3173A9}">
      <dsp:nvSpPr>
        <dsp:cNvPr id="0" name=""/>
        <dsp:cNvSpPr/>
      </dsp:nvSpPr>
      <dsp:spPr>
        <a:xfrm rot="5400000">
          <a:off x="4994020" y="2415186"/>
          <a:ext cx="1100583" cy="521817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smtClean="0"/>
            <a:t>Findings can suggest clonality and presence of MDS</a:t>
          </a:r>
          <a:endParaRPr lang="en-US" sz="1300" kern="1200" dirty="0"/>
        </a:p>
        <a:p>
          <a:pPr marL="114300" lvl="1" indent="-114300" algn="l" defTabSz="577850">
            <a:lnSpc>
              <a:spcPct val="90000"/>
            </a:lnSpc>
            <a:spcBef>
              <a:spcPct val="0"/>
            </a:spcBef>
            <a:spcAft>
              <a:spcPct val="15000"/>
            </a:spcAft>
            <a:buChar char="••"/>
          </a:pPr>
          <a:r>
            <a:rPr lang="en-US" sz="1300" kern="1200" dirty="0" smtClean="0"/>
            <a:t>Used especially when dysplasia is minimal and cytogenetics  is normal</a:t>
          </a:r>
        </a:p>
      </dsp:txBody>
      <dsp:txXfrm rot="-5400000">
        <a:off x="2935224" y="4527708"/>
        <a:ext cx="5164450" cy="993131"/>
      </dsp:txXfrm>
    </dsp:sp>
    <dsp:sp modelId="{4FB155FC-452F-49BA-A5DE-2D6939F39FEC}">
      <dsp:nvSpPr>
        <dsp:cNvPr id="0" name=""/>
        <dsp:cNvSpPr/>
      </dsp:nvSpPr>
      <dsp:spPr>
        <a:xfrm>
          <a:off x="0" y="4336409"/>
          <a:ext cx="2935224" cy="13757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Flow Cytometry</a:t>
          </a:r>
          <a:endParaRPr lang="en-US" sz="2700" kern="1200" dirty="0"/>
        </a:p>
      </dsp:txBody>
      <dsp:txXfrm>
        <a:off x="67158" y="4403567"/>
        <a:ext cx="2800908" cy="12414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7821A-73A7-4D41-80DD-FAC043DB29AB}">
      <dsp:nvSpPr>
        <dsp:cNvPr id="0" name=""/>
        <dsp:cNvSpPr/>
      </dsp:nvSpPr>
      <dsp:spPr>
        <a:xfrm>
          <a:off x="2381" y="564862"/>
          <a:ext cx="2321718" cy="7200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Severe</a:t>
          </a:r>
          <a:endParaRPr lang="en-US" sz="2500" kern="1200" dirty="0"/>
        </a:p>
      </dsp:txBody>
      <dsp:txXfrm>
        <a:off x="2381" y="564862"/>
        <a:ext cx="2321718" cy="720000"/>
      </dsp:txXfrm>
    </dsp:sp>
    <dsp:sp modelId="{2F399BB6-9348-455D-8C7C-09E2B2003709}">
      <dsp:nvSpPr>
        <dsp:cNvPr id="0" name=""/>
        <dsp:cNvSpPr/>
      </dsp:nvSpPr>
      <dsp:spPr>
        <a:xfrm>
          <a:off x="2381" y="1284862"/>
          <a:ext cx="2321718" cy="295087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Presence of 2-3 parameters: </a:t>
          </a:r>
          <a:endParaRPr lang="en-US" sz="2500" kern="1200" dirty="0"/>
        </a:p>
        <a:p>
          <a:pPr marL="457200" lvl="2" indent="-228600" algn="l" defTabSz="1111250">
            <a:lnSpc>
              <a:spcPct val="90000"/>
            </a:lnSpc>
            <a:spcBef>
              <a:spcPct val="0"/>
            </a:spcBef>
            <a:spcAft>
              <a:spcPct val="15000"/>
            </a:spcAft>
            <a:buChar char="••"/>
          </a:pPr>
          <a:r>
            <a:rPr lang="en-US" sz="2500" kern="1200" dirty="0" smtClean="0"/>
            <a:t>ANC &lt;0.5</a:t>
          </a:r>
          <a:endParaRPr lang="en-US" sz="2500" kern="1200" dirty="0"/>
        </a:p>
        <a:p>
          <a:pPr marL="228600" lvl="1" indent="-228600" algn="l" defTabSz="1111250">
            <a:lnSpc>
              <a:spcPct val="90000"/>
            </a:lnSpc>
            <a:spcBef>
              <a:spcPct val="0"/>
            </a:spcBef>
            <a:spcAft>
              <a:spcPct val="15000"/>
            </a:spcAft>
            <a:buChar char="••"/>
          </a:pPr>
          <a:r>
            <a:rPr lang="en-US" sz="2500" kern="1200" dirty="0" smtClean="0"/>
            <a:t>Platelets &lt;20</a:t>
          </a:r>
          <a:endParaRPr lang="en-US" sz="2500" kern="1200" dirty="0"/>
        </a:p>
        <a:p>
          <a:pPr marL="228600" lvl="1" indent="-228600" algn="l" defTabSz="1111250">
            <a:lnSpc>
              <a:spcPct val="90000"/>
            </a:lnSpc>
            <a:spcBef>
              <a:spcPct val="0"/>
            </a:spcBef>
            <a:spcAft>
              <a:spcPct val="15000"/>
            </a:spcAft>
            <a:buChar char="••"/>
          </a:pPr>
          <a:r>
            <a:rPr lang="en-US" sz="2500" kern="1200" dirty="0" smtClean="0"/>
            <a:t>Reticulocytes &lt;1%</a:t>
          </a:r>
          <a:endParaRPr lang="en-US" sz="2500" kern="1200" dirty="0"/>
        </a:p>
      </dsp:txBody>
      <dsp:txXfrm>
        <a:off x="2381" y="1284862"/>
        <a:ext cx="2321718" cy="2950875"/>
      </dsp:txXfrm>
    </dsp:sp>
    <dsp:sp modelId="{45B31224-3F06-493A-B177-B754C2358139}">
      <dsp:nvSpPr>
        <dsp:cNvPr id="0" name=""/>
        <dsp:cNvSpPr/>
      </dsp:nvSpPr>
      <dsp:spPr>
        <a:xfrm>
          <a:off x="2649140" y="564862"/>
          <a:ext cx="2321718" cy="720000"/>
        </a:xfrm>
        <a:prstGeom prst="rect">
          <a:avLst/>
        </a:prstGeom>
        <a:solidFill>
          <a:schemeClr val="accent4">
            <a:hueOff val="-6501580"/>
            <a:satOff val="30845"/>
            <a:lumOff val="-6667"/>
            <a:alphaOff val="0"/>
          </a:schemeClr>
        </a:solidFill>
        <a:ln w="25400" cap="flat" cmpd="sng" algn="ctr">
          <a:solidFill>
            <a:schemeClr val="accent4">
              <a:hueOff val="-6501580"/>
              <a:satOff val="30845"/>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Very Severe</a:t>
          </a:r>
          <a:endParaRPr lang="en-US" sz="2500" kern="1200" dirty="0"/>
        </a:p>
      </dsp:txBody>
      <dsp:txXfrm>
        <a:off x="2649140" y="564862"/>
        <a:ext cx="2321718" cy="720000"/>
      </dsp:txXfrm>
    </dsp:sp>
    <dsp:sp modelId="{AC5BAE43-F8DF-45C6-B137-13D1040BD5B5}">
      <dsp:nvSpPr>
        <dsp:cNvPr id="0" name=""/>
        <dsp:cNvSpPr/>
      </dsp:nvSpPr>
      <dsp:spPr>
        <a:xfrm>
          <a:off x="2649140" y="1284862"/>
          <a:ext cx="2321718" cy="2950875"/>
        </a:xfrm>
        <a:prstGeom prst="rect">
          <a:avLst/>
        </a:prstGeom>
        <a:solidFill>
          <a:schemeClr val="accent4">
            <a:tint val="40000"/>
            <a:alpha val="90000"/>
            <a:hueOff val="-6796158"/>
            <a:satOff val="25060"/>
            <a:lumOff val="-162"/>
            <a:alphaOff val="0"/>
          </a:schemeClr>
        </a:solidFill>
        <a:ln w="25400" cap="flat" cmpd="sng" algn="ctr">
          <a:solidFill>
            <a:schemeClr val="accent4">
              <a:tint val="40000"/>
              <a:alpha val="90000"/>
              <a:hueOff val="-6796158"/>
              <a:satOff val="25060"/>
              <a:lumOff val="-1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ANC &lt;0.2</a:t>
          </a:r>
          <a:endParaRPr lang="en-US" sz="2500" kern="1200" dirty="0"/>
        </a:p>
      </dsp:txBody>
      <dsp:txXfrm>
        <a:off x="2649140" y="1284862"/>
        <a:ext cx="2321718" cy="2950875"/>
      </dsp:txXfrm>
    </dsp:sp>
    <dsp:sp modelId="{F26FA75F-DB85-4CAF-AAF7-CB4F5F05588D}">
      <dsp:nvSpPr>
        <dsp:cNvPr id="0" name=""/>
        <dsp:cNvSpPr/>
      </dsp:nvSpPr>
      <dsp:spPr>
        <a:xfrm>
          <a:off x="5295900" y="564862"/>
          <a:ext cx="2321718" cy="720000"/>
        </a:xfrm>
        <a:prstGeom prst="rect">
          <a:avLst/>
        </a:prstGeom>
        <a:solidFill>
          <a:schemeClr val="accent4">
            <a:hueOff val="-13003161"/>
            <a:satOff val="61689"/>
            <a:lumOff val="-13333"/>
            <a:alphaOff val="0"/>
          </a:schemeClr>
        </a:solidFill>
        <a:ln w="25400" cap="flat" cmpd="sng" algn="ctr">
          <a:solidFill>
            <a:schemeClr val="accent4">
              <a:hueOff val="-13003161"/>
              <a:satOff val="61689"/>
              <a:lumOff val="-133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Non-Severe</a:t>
          </a:r>
          <a:endParaRPr lang="en-US" sz="2500" kern="1200" dirty="0"/>
        </a:p>
      </dsp:txBody>
      <dsp:txXfrm>
        <a:off x="5295900" y="564862"/>
        <a:ext cx="2321718" cy="720000"/>
      </dsp:txXfrm>
    </dsp:sp>
    <dsp:sp modelId="{92590A64-CF54-42D5-A61D-DC6E49666F54}">
      <dsp:nvSpPr>
        <dsp:cNvPr id="0" name=""/>
        <dsp:cNvSpPr/>
      </dsp:nvSpPr>
      <dsp:spPr>
        <a:xfrm>
          <a:off x="5295900" y="1284862"/>
          <a:ext cx="2321718" cy="2950875"/>
        </a:xfrm>
        <a:prstGeom prst="rect">
          <a:avLst/>
        </a:prstGeom>
        <a:solidFill>
          <a:schemeClr val="accent4">
            <a:tint val="40000"/>
            <a:alpha val="90000"/>
            <a:hueOff val="-13592316"/>
            <a:satOff val="50119"/>
            <a:lumOff val="-323"/>
            <a:alphaOff val="0"/>
          </a:schemeClr>
        </a:solidFill>
        <a:ln w="25400" cap="flat" cmpd="sng" algn="ctr">
          <a:solidFill>
            <a:schemeClr val="accent4">
              <a:tint val="40000"/>
              <a:alpha val="90000"/>
              <a:hueOff val="-13592316"/>
              <a:satOff val="50119"/>
              <a:lumOff val="-3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Not fulfilling severity criteria</a:t>
          </a:r>
          <a:endParaRPr lang="en-US" sz="2500" kern="1200" dirty="0"/>
        </a:p>
        <a:p>
          <a:pPr marL="228600" lvl="1" indent="-228600" algn="l" defTabSz="1111250">
            <a:lnSpc>
              <a:spcPct val="90000"/>
            </a:lnSpc>
            <a:spcBef>
              <a:spcPct val="0"/>
            </a:spcBef>
            <a:spcAft>
              <a:spcPct val="15000"/>
            </a:spcAft>
            <a:buChar char="••"/>
          </a:pPr>
          <a:r>
            <a:rPr lang="en-US" sz="2500" kern="1200" dirty="0" smtClean="0"/>
            <a:t>Chronic needs &gt;3 months</a:t>
          </a:r>
          <a:endParaRPr lang="en-US" sz="2500" kern="1200" dirty="0"/>
        </a:p>
      </dsp:txBody>
      <dsp:txXfrm>
        <a:off x="5295900" y="1284862"/>
        <a:ext cx="2321718" cy="2950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80385-FF5B-4198-8C6F-42B51ED50923}">
      <dsp:nvSpPr>
        <dsp:cNvPr id="0" name=""/>
        <dsp:cNvSpPr/>
      </dsp:nvSpPr>
      <dsp:spPr>
        <a:xfrm>
          <a:off x="1828799" y="50799"/>
          <a:ext cx="2438400" cy="243840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Hemolysis</a:t>
          </a:r>
          <a:endParaRPr lang="en-US" sz="2000" kern="1200" dirty="0"/>
        </a:p>
      </dsp:txBody>
      <dsp:txXfrm>
        <a:off x="2153920" y="477519"/>
        <a:ext cx="1788160" cy="1097280"/>
      </dsp:txXfrm>
    </dsp:sp>
    <dsp:sp modelId="{1127D566-88D3-4AD4-99DE-1566E34237B3}">
      <dsp:nvSpPr>
        <dsp:cNvPr id="0" name=""/>
        <dsp:cNvSpPr/>
      </dsp:nvSpPr>
      <dsp:spPr>
        <a:xfrm>
          <a:off x="2708656" y="1574800"/>
          <a:ext cx="2438400" cy="2438400"/>
        </a:xfrm>
        <a:prstGeom prst="ellipse">
          <a:avLst/>
        </a:prstGeom>
        <a:solidFill>
          <a:schemeClr val="accent4">
            <a:alpha val="50000"/>
            <a:hueOff val="-6501580"/>
            <a:satOff val="30845"/>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Pancytopenia</a:t>
          </a:r>
          <a:endParaRPr lang="en-US" sz="2000" kern="1200" dirty="0"/>
        </a:p>
      </dsp:txBody>
      <dsp:txXfrm>
        <a:off x="3454400" y="2204720"/>
        <a:ext cx="1463040" cy="1341120"/>
      </dsp:txXfrm>
    </dsp:sp>
    <dsp:sp modelId="{58FE8538-AB1C-4B05-94D6-C517197BC184}">
      <dsp:nvSpPr>
        <dsp:cNvPr id="0" name=""/>
        <dsp:cNvSpPr/>
      </dsp:nvSpPr>
      <dsp:spPr>
        <a:xfrm>
          <a:off x="948943" y="1574800"/>
          <a:ext cx="2438400" cy="2438400"/>
        </a:xfrm>
        <a:prstGeom prst="ellipse">
          <a:avLst/>
        </a:prstGeom>
        <a:solidFill>
          <a:schemeClr val="accent4">
            <a:alpha val="50000"/>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Venous Thrombosis</a:t>
          </a:r>
          <a:endParaRPr lang="en-US" sz="2000" kern="1200" dirty="0"/>
        </a:p>
      </dsp:txBody>
      <dsp:txXfrm>
        <a:off x="1178560" y="2204720"/>
        <a:ext cx="1463040" cy="1341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280D3-0B66-4A34-AB98-645A8327284C}">
      <dsp:nvSpPr>
        <dsp:cNvPr id="0" name=""/>
        <dsp:cNvSpPr/>
      </dsp:nvSpPr>
      <dsp:spPr>
        <a:xfrm>
          <a:off x="0" y="6869"/>
          <a:ext cx="7620000" cy="6715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Anemia</a:t>
          </a:r>
          <a:endParaRPr lang="en-US" sz="2800" kern="1200" dirty="0"/>
        </a:p>
      </dsp:txBody>
      <dsp:txXfrm>
        <a:off x="32784" y="39653"/>
        <a:ext cx="7554432" cy="606012"/>
      </dsp:txXfrm>
    </dsp:sp>
    <dsp:sp modelId="{1C248F2B-EB30-4DF6-9187-95A91FFE3C76}">
      <dsp:nvSpPr>
        <dsp:cNvPr id="0" name=""/>
        <dsp:cNvSpPr/>
      </dsp:nvSpPr>
      <dsp:spPr>
        <a:xfrm>
          <a:off x="0" y="678449"/>
          <a:ext cx="76200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Results from a combo of hemolysis and bone marrow failure</a:t>
          </a:r>
          <a:endParaRPr lang="en-US" sz="2200" kern="1200" dirty="0"/>
        </a:p>
      </dsp:txBody>
      <dsp:txXfrm>
        <a:off x="0" y="678449"/>
        <a:ext cx="7620000" cy="463680"/>
      </dsp:txXfrm>
    </dsp:sp>
    <dsp:sp modelId="{46650BAA-BE62-43BF-9958-3D7432F37CD4}">
      <dsp:nvSpPr>
        <dsp:cNvPr id="0" name=""/>
        <dsp:cNvSpPr/>
      </dsp:nvSpPr>
      <dsp:spPr>
        <a:xfrm>
          <a:off x="0" y="1142130"/>
          <a:ext cx="7620000" cy="671580"/>
        </a:xfrm>
        <a:prstGeom prst="roundRect">
          <a:avLst/>
        </a:prstGeom>
        <a:solidFill>
          <a:schemeClr val="accent4">
            <a:hueOff val="-4334387"/>
            <a:satOff val="20563"/>
            <a:lumOff val="-44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Thrombosis</a:t>
          </a:r>
          <a:endParaRPr lang="en-US" sz="2800" kern="1200" dirty="0"/>
        </a:p>
      </dsp:txBody>
      <dsp:txXfrm>
        <a:off x="32784" y="1174914"/>
        <a:ext cx="7554432" cy="606012"/>
      </dsp:txXfrm>
    </dsp:sp>
    <dsp:sp modelId="{7B5B8AFF-0677-44B9-AA2A-52E7E11052A8}">
      <dsp:nvSpPr>
        <dsp:cNvPr id="0" name=""/>
        <dsp:cNvSpPr/>
      </dsp:nvSpPr>
      <dsp:spPr>
        <a:xfrm>
          <a:off x="0" y="1813710"/>
          <a:ext cx="7620000"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Common sites: </a:t>
          </a:r>
          <a:r>
            <a:rPr lang="en-US" sz="2200" kern="1200" dirty="0" err="1" smtClean="0"/>
            <a:t>intraabdominal</a:t>
          </a:r>
          <a:r>
            <a:rPr lang="en-US" sz="2200" kern="1200" dirty="0" smtClean="0"/>
            <a:t>( hepatic, portal, mesenteric, splenic) and cerebral veins with hepatic vein thrombosis (Budd-</a:t>
          </a:r>
          <a:r>
            <a:rPr lang="en-US" sz="2200" kern="1200" dirty="0" err="1" smtClean="0"/>
            <a:t>Chiari</a:t>
          </a:r>
          <a:r>
            <a:rPr lang="en-US" sz="2200" kern="1200" dirty="0" smtClean="0"/>
            <a:t> syndrome)</a:t>
          </a:r>
          <a:endParaRPr lang="en-US" sz="2200" kern="1200" dirty="0"/>
        </a:p>
      </dsp:txBody>
      <dsp:txXfrm>
        <a:off x="0" y="1813710"/>
        <a:ext cx="7620000" cy="1014300"/>
      </dsp:txXfrm>
    </dsp:sp>
    <dsp:sp modelId="{CAD63605-5D70-46E9-84DE-BDDA3BCFFBA3}">
      <dsp:nvSpPr>
        <dsp:cNvPr id="0" name=""/>
        <dsp:cNvSpPr/>
      </dsp:nvSpPr>
      <dsp:spPr>
        <a:xfrm>
          <a:off x="0" y="2828010"/>
          <a:ext cx="7620000" cy="671580"/>
        </a:xfrm>
        <a:prstGeom prst="roundRect">
          <a:avLst/>
        </a:prstGeom>
        <a:solidFill>
          <a:schemeClr val="accent4">
            <a:hueOff val="-8668774"/>
            <a:satOff val="41126"/>
            <a:lumOff val="-8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Gastrointestinal </a:t>
          </a:r>
        </a:p>
      </dsp:txBody>
      <dsp:txXfrm>
        <a:off x="32784" y="2860794"/>
        <a:ext cx="7554432" cy="606012"/>
      </dsp:txXfrm>
    </dsp:sp>
    <dsp:sp modelId="{8D8005C9-A82F-4669-AC9D-282F736E2803}">
      <dsp:nvSpPr>
        <dsp:cNvPr id="0" name=""/>
        <dsp:cNvSpPr/>
      </dsp:nvSpPr>
      <dsp:spPr>
        <a:xfrm>
          <a:off x="0" y="3499590"/>
          <a:ext cx="76200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Abdominal pain, esophageal spasm, dysphagia</a:t>
          </a:r>
        </a:p>
      </dsp:txBody>
      <dsp:txXfrm>
        <a:off x="0" y="3499590"/>
        <a:ext cx="7620000" cy="463680"/>
      </dsp:txXfrm>
    </dsp:sp>
    <dsp:sp modelId="{287CDC3A-7FD3-4C72-9260-E826C55B6266}">
      <dsp:nvSpPr>
        <dsp:cNvPr id="0" name=""/>
        <dsp:cNvSpPr/>
      </dsp:nvSpPr>
      <dsp:spPr>
        <a:xfrm>
          <a:off x="0" y="3963270"/>
          <a:ext cx="7620000" cy="671580"/>
        </a:xfrm>
        <a:prstGeom prst="roundRect">
          <a:avLst/>
        </a:prstGeom>
        <a:solidFill>
          <a:schemeClr val="accent4">
            <a:hueOff val="-13003161"/>
            <a:satOff val="61689"/>
            <a:lumOff val="-1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Other Manifestations</a:t>
          </a:r>
        </a:p>
      </dsp:txBody>
      <dsp:txXfrm>
        <a:off x="32784" y="3996054"/>
        <a:ext cx="7554432" cy="606012"/>
      </dsp:txXfrm>
    </dsp:sp>
    <dsp:sp modelId="{13EEDCD8-9E8E-4DE5-9B29-9474EC291E01}">
      <dsp:nvSpPr>
        <dsp:cNvPr id="0" name=""/>
        <dsp:cNvSpPr/>
      </dsp:nvSpPr>
      <dsp:spPr>
        <a:xfrm>
          <a:off x="0" y="4634850"/>
          <a:ext cx="76200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Gross </a:t>
          </a:r>
          <a:r>
            <a:rPr lang="en-US" sz="2200" kern="1200" dirty="0" err="1" smtClean="0"/>
            <a:t>hemoglobinuria</a:t>
          </a:r>
          <a:r>
            <a:rPr lang="en-US" sz="2200" kern="1200" dirty="0" smtClean="0"/>
            <a:t>, renal tubular damage</a:t>
          </a:r>
        </a:p>
      </dsp:txBody>
      <dsp:txXfrm>
        <a:off x="0" y="4634850"/>
        <a:ext cx="7620000" cy="4636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B1B06D-E143-4B3D-A1C9-E94632529D3D}" type="datetimeFigureOut">
              <a:rPr lang="en-US" smtClean="0"/>
              <a:t>10/13/2018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EB3DB-223D-479E-836B-12E5624B9F22}" type="slidenum">
              <a:rPr lang="en-US" smtClean="0"/>
              <a:t>‹#›</a:t>
            </a:fld>
            <a:endParaRPr lang="en-US"/>
          </a:p>
        </p:txBody>
      </p:sp>
    </p:spTree>
    <p:extLst>
      <p:ext uri="{BB962C8B-B14F-4D97-AF65-F5344CB8AC3E}">
        <p14:creationId xmlns:p14="http://schemas.microsoft.com/office/powerpoint/2010/main" val="119729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labtestsonline.org/glossary/cerebrospinal" TargetMode="External"/><Relationship Id="rId13" Type="http://schemas.openxmlformats.org/officeDocument/2006/relationships/hyperlink" Target="https://labtestsonline.org/glossary/prognosis" TargetMode="External"/><Relationship Id="rId18" Type="http://schemas.openxmlformats.org/officeDocument/2006/relationships/hyperlink" Target="https://labtestsonline.org/understanding/conditions/leukemia" TargetMode="External"/><Relationship Id="rId3" Type="http://schemas.openxmlformats.org/officeDocument/2006/relationships/hyperlink" Target="https://labtestsonline.org/glossary/enzyme" TargetMode="External"/><Relationship Id="rId7" Type="http://schemas.openxmlformats.org/officeDocument/2006/relationships/hyperlink" Target="https://labtestsonline.org/glossary/tissue" TargetMode="External"/><Relationship Id="rId12" Type="http://schemas.openxmlformats.org/officeDocument/2006/relationships/hyperlink" Target="https://labtestsonline.org/understanding/conditions/anemia" TargetMode="External"/><Relationship Id="rId17" Type="http://schemas.openxmlformats.org/officeDocument/2006/relationships/hyperlink" Target="https://labtestsonline.org/understanding/conditions/lymphoma" TargetMode="External"/><Relationship Id="rId2" Type="http://schemas.openxmlformats.org/officeDocument/2006/relationships/slide" Target="../slides/slide18.xml"/><Relationship Id="rId16" Type="http://schemas.openxmlformats.org/officeDocument/2006/relationships/hyperlink" Target="https://labtestsonline.org/understanding/conditions/ovarian" TargetMode="External"/><Relationship Id="rId1" Type="http://schemas.openxmlformats.org/officeDocument/2006/relationships/notesMaster" Target="../notesMasters/notesMaster1.xml"/><Relationship Id="rId6" Type="http://schemas.openxmlformats.org/officeDocument/2006/relationships/hyperlink" Target="https://labtestsonline.org/glossary/plasma" TargetMode="External"/><Relationship Id="rId11" Type="http://schemas.openxmlformats.org/officeDocument/2006/relationships/hyperlink" Target="https://labtestsonline.org/glossary/chronic" TargetMode="External"/><Relationship Id="rId5" Type="http://schemas.openxmlformats.org/officeDocument/2006/relationships/hyperlink" Target="https://labtestsonline.org/glossary/serum" TargetMode="External"/><Relationship Id="rId15" Type="http://schemas.openxmlformats.org/officeDocument/2006/relationships/hyperlink" Target="https://labtestsonline.org/understanding/conditions/testicular" TargetMode="External"/><Relationship Id="rId10" Type="http://schemas.openxmlformats.org/officeDocument/2006/relationships/hyperlink" Target="https://labtestsonline.org/glossary/acute" TargetMode="External"/><Relationship Id="rId19" Type="http://schemas.openxmlformats.org/officeDocument/2006/relationships/hyperlink" Target="https://labtestsonline.org/understanding/conditions/melanoma" TargetMode="External"/><Relationship Id="rId4" Type="http://schemas.openxmlformats.org/officeDocument/2006/relationships/hyperlink" Target="https://labtestsonline.org/glossary/bacterium" TargetMode="External"/><Relationship Id="rId9" Type="http://schemas.openxmlformats.org/officeDocument/2006/relationships/hyperlink" Target="https://labtestsonline.org/understanding/analytes/pleural" TargetMode="External"/><Relationship Id="rId14" Type="http://schemas.openxmlformats.org/officeDocument/2006/relationships/hyperlink" Target="https://labtestsonline.org/glossary/germ-cel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bi.nlm.nih.gov/pmc/articles/PMC3402209/figure/F2/"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Stem cell disorder causing ineffective hematopoiesis leading to </a:t>
            </a:r>
            <a:r>
              <a:rPr lang="en-US" dirty="0" err="1" smtClean="0"/>
              <a:t>cytopenia</a:t>
            </a:r>
            <a:r>
              <a:rPr lang="en-US" dirty="0" smtClean="0"/>
              <a:t> and an increased risk of developing acute leukemia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Therapy related MDS- Bone marrow smear</a:t>
            </a:r>
            <a:br>
              <a:rPr lang="en-US" dirty="0" smtClean="0"/>
            </a:br>
            <a:r>
              <a:rPr lang="en-US" dirty="0" smtClean="0"/>
              <a:t>shows slight shift</a:t>
            </a:r>
            <a:br>
              <a:rPr lang="en-US" dirty="0" smtClean="0"/>
            </a:br>
            <a:r>
              <a:rPr lang="en-US" dirty="0" smtClean="0"/>
              <a:t>to immaturity with 5% blasts</a:t>
            </a:r>
          </a:p>
          <a:p>
            <a:endParaRPr lang="en-US" dirty="0" smtClean="0"/>
          </a:p>
          <a:p>
            <a:endParaRPr lang="en-US" dirty="0" smtClean="0"/>
          </a:p>
          <a:p>
            <a:r>
              <a:rPr lang="en-US" dirty="0" smtClean="0"/>
              <a:t>Bone marrow cells do not develop into mature blood cells and stay within</a:t>
            </a:r>
            <a:r>
              <a:rPr lang="en-US" baseline="0" dirty="0" smtClean="0"/>
              <a:t> bone marrow in an immature state</a:t>
            </a:r>
            <a:endParaRPr lang="en-US" dirty="0"/>
          </a:p>
        </p:txBody>
      </p:sp>
      <p:sp>
        <p:nvSpPr>
          <p:cNvPr id="4" name="Slide Number Placeholder 3"/>
          <p:cNvSpPr>
            <a:spLocks noGrp="1"/>
          </p:cNvSpPr>
          <p:nvPr>
            <p:ph type="sldNum" sz="quarter" idx="10"/>
          </p:nvPr>
        </p:nvSpPr>
        <p:spPr/>
        <p:txBody>
          <a:bodyPr/>
          <a:lstStyle/>
          <a:p>
            <a:fld id="{410C7D8D-1BE9-4D8C-9FF2-760E940B37C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33493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lactate dehydrogenase (LD or LDH) test is a non-specific test that may be used in the evaluation of a number of diseases and conditions. LD is an </a:t>
            </a:r>
            <a:r>
              <a:rPr lang="en-US" dirty="0" smtClean="0">
                <a:effectLst/>
                <a:hlinkClick r:id="rId3"/>
              </a:rPr>
              <a:t>enzyme</a:t>
            </a:r>
            <a:r>
              <a:rPr lang="en-US" dirty="0" smtClean="0">
                <a:effectLst/>
              </a:rPr>
              <a:t> that is found in almost all of the body's cells (as well as in </a:t>
            </a:r>
            <a:r>
              <a:rPr lang="en-US" dirty="0" smtClean="0">
                <a:effectLst/>
                <a:hlinkClick r:id="rId4"/>
              </a:rPr>
              <a:t>bacteria</a:t>
            </a:r>
            <a:r>
              <a:rPr lang="en-US" dirty="0" smtClean="0">
                <a:effectLst/>
              </a:rPr>
              <a:t>) and is released from cells into the fluid portion of blood (</a:t>
            </a:r>
            <a:r>
              <a:rPr lang="en-US" dirty="0" smtClean="0">
                <a:effectLst/>
                <a:hlinkClick r:id="rId5"/>
              </a:rPr>
              <a:t>serum</a:t>
            </a:r>
            <a:r>
              <a:rPr lang="en-US" dirty="0" smtClean="0">
                <a:effectLst/>
              </a:rPr>
              <a:t> or </a:t>
            </a:r>
            <a:r>
              <a:rPr lang="en-US" dirty="0" smtClean="0">
                <a:effectLst/>
                <a:hlinkClick r:id="rId6"/>
              </a:rPr>
              <a:t>plasma</a:t>
            </a:r>
            <a:r>
              <a:rPr lang="en-US" dirty="0" smtClean="0">
                <a:effectLst/>
              </a:rPr>
              <a:t>) when cells are damaged or destroyed. Thus, the blood level of LD is a general indicator of </a:t>
            </a:r>
            <a:r>
              <a:rPr lang="en-US" dirty="0" smtClean="0">
                <a:effectLst/>
                <a:hlinkClick r:id="rId7"/>
              </a:rPr>
              <a:t>tissue</a:t>
            </a:r>
            <a:r>
              <a:rPr lang="en-US" dirty="0" smtClean="0">
                <a:effectLst/>
              </a:rPr>
              <a:t> and cellular damage. The level of LD may also rise in other types of body fluids (e.g., </a:t>
            </a:r>
            <a:r>
              <a:rPr lang="en-US" dirty="0" smtClean="0">
                <a:effectLst/>
                <a:hlinkClick r:id="rId8"/>
              </a:rPr>
              <a:t>cerebrospinal fluid</a:t>
            </a:r>
            <a:r>
              <a:rPr lang="en-US" dirty="0" smtClean="0">
                <a:effectLst/>
              </a:rPr>
              <a:t>, </a:t>
            </a:r>
            <a:r>
              <a:rPr lang="en-US" dirty="0" smtClean="0">
                <a:effectLst/>
                <a:hlinkClick r:id="rId9"/>
              </a:rPr>
              <a:t>pleural fluid</a:t>
            </a:r>
            <a:r>
              <a:rPr lang="en-US" dirty="0" smtClean="0">
                <a:effectLst/>
              </a:rPr>
              <a:t>, etc.) in the presence of certain diseases.</a:t>
            </a:r>
          </a:p>
          <a:p>
            <a:r>
              <a:rPr lang="en-US" dirty="0" smtClean="0">
                <a:effectLst/>
              </a:rPr>
              <a:t>An LD </a:t>
            </a:r>
            <a:r>
              <a:rPr lang="en-US" i="1" dirty="0" smtClean="0">
                <a:effectLst/>
              </a:rPr>
              <a:t>blood</a:t>
            </a:r>
            <a:r>
              <a:rPr lang="en-US" dirty="0" smtClean="0">
                <a:effectLst/>
              </a:rPr>
              <a:t> test may be used:</a:t>
            </a:r>
          </a:p>
          <a:p>
            <a:r>
              <a:rPr lang="en-US" dirty="0" smtClean="0">
                <a:effectLst/>
              </a:rPr>
              <a:t>As a general indicator of the existence and severity of </a:t>
            </a:r>
            <a:r>
              <a:rPr lang="en-US" dirty="0" smtClean="0">
                <a:effectLst/>
                <a:hlinkClick r:id="rId10"/>
              </a:rPr>
              <a:t>acute</a:t>
            </a:r>
            <a:r>
              <a:rPr lang="en-US" dirty="0" smtClean="0">
                <a:effectLst/>
              </a:rPr>
              <a:t> or </a:t>
            </a:r>
            <a:r>
              <a:rPr lang="en-US" dirty="0" smtClean="0">
                <a:effectLst/>
                <a:hlinkClick r:id="rId11"/>
              </a:rPr>
              <a:t>chronic</a:t>
            </a:r>
            <a:r>
              <a:rPr lang="en-US" dirty="0" smtClean="0">
                <a:effectLst/>
              </a:rPr>
              <a:t> tissue damage</a:t>
            </a:r>
          </a:p>
          <a:p>
            <a:r>
              <a:rPr lang="en-US" dirty="0" smtClean="0">
                <a:effectLst/>
              </a:rPr>
              <a:t>To detect and monitor progressive conditions such as </a:t>
            </a:r>
            <a:r>
              <a:rPr lang="en-US" dirty="0" smtClean="0">
                <a:effectLst/>
                <a:hlinkClick r:id="rId12"/>
              </a:rPr>
              <a:t>anemia</a:t>
            </a:r>
            <a:r>
              <a:rPr lang="en-US" dirty="0" smtClean="0">
                <a:effectLst/>
              </a:rPr>
              <a:t>, including hemolytic anemia and </a:t>
            </a:r>
            <a:r>
              <a:rPr lang="en-US" dirty="0" err="1" smtClean="0">
                <a:effectLst/>
              </a:rPr>
              <a:t>megaoloblastic</a:t>
            </a:r>
            <a:r>
              <a:rPr lang="en-US" dirty="0" smtClean="0">
                <a:effectLst/>
              </a:rPr>
              <a:t> anemia, or severe infections</a:t>
            </a:r>
          </a:p>
          <a:p>
            <a:r>
              <a:rPr lang="en-US" dirty="0" smtClean="0">
                <a:effectLst/>
              </a:rPr>
              <a:t>To help stage, determine </a:t>
            </a:r>
            <a:r>
              <a:rPr lang="en-US" dirty="0" smtClean="0">
                <a:effectLst/>
                <a:hlinkClick r:id="rId13"/>
              </a:rPr>
              <a:t>prognosis</a:t>
            </a:r>
            <a:r>
              <a:rPr lang="en-US" dirty="0" smtClean="0">
                <a:effectLst/>
              </a:rPr>
              <a:t>, and/or monitor treatment (i.e., chemotherapy) of cancers, such as </a:t>
            </a:r>
            <a:r>
              <a:rPr lang="en-US" dirty="0" smtClean="0">
                <a:effectLst/>
                <a:hlinkClick r:id="rId14"/>
              </a:rPr>
              <a:t>germ cell</a:t>
            </a:r>
            <a:r>
              <a:rPr lang="en-US" dirty="0" smtClean="0">
                <a:effectLst/>
              </a:rPr>
              <a:t> tumors (e.g., some types of </a:t>
            </a:r>
            <a:r>
              <a:rPr lang="en-US" dirty="0" smtClean="0">
                <a:effectLst/>
                <a:hlinkClick r:id="rId15"/>
              </a:rPr>
              <a:t>testicular cancer</a:t>
            </a:r>
            <a:r>
              <a:rPr lang="en-US" dirty="0" smtClean="0">
                <a:effectLst/>
              </a:rPr>
              <a:t> and </a:t>
            </a:r>
            <a:r>
              <a:rPr lang="en-US" dirty="0" smtClean="0">
                <a:effectLst/>
                <a:hlinkClick r:id="rId16"/>
              </a:rPr>
              <a:t>ovarian cancer</a:t>
            </a:r>
            <a:r>
              <a:rPr lang="en-US" dirty="0" smtClean="0">
                <a:effectLst/>
              </a:rPr>
              <a:t>), </a:t>
            </a:r>
            <a:r>
              <a:rPr lang="en-US" dirty="0" smtClean="0">
                <a:effectLst/>
                <a:hlinkClick r:id="rId17"/>
              </a:rPr>
              <a:t>lymphoma</a:t>
            </a:r>
            <a:r>
              <a:rPr lang="en-US" dirty="0" smtClean="0">
                <a:effectLst/>
              </a:rPr>
              <a:t>, </a:t>
            </a:r>
            <a:r>
              <a:rPr lang="en-US" dirty="0" smtClean="0">
                <a:effectLst/>
                <a:hlinkClick r:id="rId18"/>
              </a:rPr>
              <a:t>leukemia</a:t>
            </a:r>
            <a:r>
              <a:rPr lang="en-US" dirty="0" smtClean="0">
                <a:effectLst/>
              </a:rPr>
              <a:t>, </a:t>
            </a:r>
            <a:r>
              <a:rPr lang="en-US" dirty="0" smtClean="0">
                <a:effectLst/>
                <a:hlinkClick r:id="rId19"/>
              </a:rPr>
              <a:t>melanoma</a:t>
            </a:r>
            <a:r>
              <a:rPr lang="en-US" dirty="0" smtClean="0">
                <a:effectLst/>
              </a:rPr>
              <a:t>, and </a:t>
            </a:r>
            <a:r>
              <a:rPr lang="en-US" dirty="0" err="1" smtClean="0">
                <a:effectLst/>
              </a:rPr>
              <a:t>neuroblastoma</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10C7D8D-1BE9-4D8C-9FF2-760E940B37C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646636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AML type chemotherapy can be tried in high risk MDS patients usually only if</a:t>
            </a:r>
            <a:r>
              <a:rPr lang="en-US" baseline="0" dirty="0" smtClean="0"/>
              <a:t> patients are going to be having a SCT</a:t>
            </a:r>
            <a:r>
              <a:rPr lang="en-US" dirty="0" smtClean="0"/>
              <a:t>, however, relapse is likely and occurs frequently (</a:t>
            </a:r>
            <a:r>
              <a:rPr lang="en-US" dirty="0" err="1" smtClean="0"/>
              <a:t>Hoffbrand</a:t>
            </a:r>
            <a:r>
              <a:rPr lang="en-US" dirty="0" smtClean="0"/>
              <a:t> &amp; Moss, 2016)</a:t>
            </a:r>
          </a:p>
          <a:p>
            <a:r>
              <a:rPr lang="en-US" dirty="0" smtClean="0"/>
              <a:t>Offers prospect of complete cure</a:t>
            </a:r>
          </a:p>
          <a:p>
            <a:r>
              <a:rPr lang="en-US" dirty="0" smtClean="0"/>
              <a:t>For Int-2 Risk and High Risk IPSS groups, transplant should be considered at diagnosis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Mechanism of action: </a:t>
            </a:r>
          </a:p>
          <a:p>
            <a:pPr lvl="1"/>
            <a:r>
              <a:rPr lang="en-US" dirty="0" smtClean="0"/>
              <a:t>Ability to reverse epigenetic tumor suppressor gene silencing (</a:t>
            </a:r>
            <a:r>
              <a:rPr lang="en-US" dirty="0" err="1" smtClean="0"/>
              <a:t>hypomethylation</a:t>
            </a:r>
            <a:r>
              <a:rPr lang="en-US" dirty="0" smtClean="0"/>
              <a:t>)</a:t>
            </a:r>
          </a:p>
          <a:p>
            <a:pPr lvl="1"/>
            <a:r>
              <a:rPr lang="en-US" dirty="0" smtClean="0"/>
              <a:t>Can occur only when cells are actively dividing therefore treatment given for an extended period of time before results are seen</a:t>
            </a:r>
          </a:p>
          <a:p>
            <a:endParaRPr lang="en-US" dirty="0" smtClean="0"/>
          </a:p>
          <a:p>
            <a:r>
              <a:rPr lang="en-US" dirty="0" err="1" smtClean="0"/>
              <a:t>Azacitidine</a:t>
            </a:r>
            <a:r>
              <a:rPr lang="en-US" dirty="0" smtClean="0"/>
              <a:t> 75mg/m2 SC for 7 days (can be 5 on-2 off-2on) followed by 21 day rest period (28 day cycle)</a:t>
            </a:r>
          </a:p>
          <a:p>
            <a:pPr lvl="1"/>
            <a:r>
              <a:rPr lang="en-US" dirty="0" smtClean="0"/>
              <a:t>Improves overall survival and lowers risk for progression to AML </a:t>
            </a:r>
          </a:p>
          <a:p>
            <a:pPr lvl="1"/>
            <a:r>
              <a:rPr lang="en-US" dirty="0" smtClean="0"/>
              <a:t>Day 1 of each cycle: CBC, Cr, </a:t>
            </a:r>
            <a:r>
              <a:rPr lang="en-US" dirty="0" err="1" smtClean="0"/>
              <a:t>lytes</a:t>
            </a:r>
            <a:r>
              <a:rPr lang="en-US" dirty="0" smtClean="0"/>
              <a:t>, LFT, AST, LDH</a:t>
            </a:r>
          </a:p>
          <a:p>
            <a:pPr lvl="1"/>
            <a:r>
              <a:rPr lang="en-US" dirty="0" smtClean="0"/>
              <a:t>Recommend treatment for 6 month minimum, should continue until disease progression or unacceptable toxicity occurs</a:t>
            </a:r>
          </a:p>
          <a:p>
            <a:pPr lvl="1"/>
            <a:r>
              <a:rPr lang="en-US" dirty="0" smtClean="0"/>
              <a:t>Reassess bone marrow after 6 cycles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Side effects of </a:t>
            </a:r>
            <a:r>
              <a:rPr lang="en-US" dirty="0" err="1" smtClean="0"/>
              <a:t>Aza</a:t>
            </a:r>
            <a:r>
              <a:rPr lang="en-US" dirty="0" smtClean="0"/>
              <a:t>: </a:t>
            </a:r>
          </a:p>
          <a:p>
            <a:pPr lvl="1"/>
            <a:r>
              <a:rPr lang="en-US" dirty="0" smtClean="0"/>
              <a:t>Hematological: </a:t>
            </a:r>
          </a:p>
          <a:p>
            <a:pPr lvl="2"/>
            <a:r>
              <a:rPr lang="en-US" dirty="0" smtClean="0"/>
              <a:t>neutropenia, </a:t>
            </a:r>
            <a:r>
              <a:rPr lang="en-US" dirty="0" err="1" smtClean="0"/>
              <a:t>thromobocytopenia</a:t>
            </a:r>
            <a:r>
              <a:rPr lang="en-US" dirty="0" smtClean="0"/>
              <a:t>, anemia occur particularly during first 2 cycles of </a:t>
            </a:r>
            <a:r>
              <a:rPr lang="en-US" dirty="0" err="1" smtClean="0"/>
              <a:t>Aza</a:t>
            </a:r>
            <a:endParaRPr lang="en-US" dirty="0" smtClean="0"/>
          </a:p>
          <a:p>
            <a:pPr lvl="2"/>
            <a:r>
              <a:rPr lang="en-US" dirty="0" smtClean="0"/>
              <a:t>Management: not recommend dose reductions- treatment should be similar to induction- should continue in face of new or severe </a:t>
            </a:r>
            <a:r>
              <a:rPr lang="en-US" dirty="0" err="1" smtClean="0"/>
              <a:t>cytopenias</a:t>
            </a:r>
            <a:r>
              <a:rPr lang="en-US" dirty="0" smtClean="0"/>
              <a:t> but with increased transfusion support and monitoring risks of infection</a:t>
            </a:r>
          </a:p>
          <a:p>
            <a:pPr lvl="2"/>
            <a:r>
              <a:rPr lang="en-US" dirty="0" smtClean="0"/>
              <a:t>Nursing Management: educate patients about sign/symptoms of infection and bleeding and who to contact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Mechanism of action: </a:t>
            </a:r>
          </a:p>
          <a:p>
            <a:pPr lvl="1"/>
            <a:r>
              <a:rPr lang="en-US" dirty="0" smtClean="0"/>
              <a:t>Ability to reverse epigenetic tumor suppressor gene silencing (</a:t>
            </a:r>
            <a:r>
              <a:rPr lang="en-US" dirty="0" err="1" smtClean="0"/>
              <a:t>hypomethylation</a:t>
            </a:r>
            <a:r>
              <a:rPr lang="en-US" dirty="0" smtClean="0"/>
              <a:t>)</a:t>
            </a:r>
          </a:p>
          <a:p>
            <a:pPr lvl="1"/>
            <a:r>
              <a:rPr lang="en-US" dirty="0" smtClean="0"/>
              <a:t>Can occur only when cells are actively dividing therefore treatment given for an extended period of time before results are seen</a:t>
            </a:r>
          </a:p>
          <a:p>
            <a:endParaRPr lang="en-US" dirty="0" smtClean="0"/>
          </a:p>
          <a:p>
            <a:r>
              <a:rPr lang="en-US" dirty="0" err="1" smtClean="0"/>
              <a:t>Azacitidine</a:t>
            </a:r>
            <a:r>
              <a:rPr lang="en-US" dirty="0" smtClean="0"/>
              <a:t> 75mg/m2 SC for 7 days (can be 5 on-2 off-2on) followed by 21 day rest period (28 day cycle)</a:t>
            </a:r>
          </a:p>
          <a:p>
            <a:pPr lvl="1"/>
            <a:r>
              <a:rPr lang="en-US" dirty="0" smtClean="0"/>
              <a:t>Improves overall survival and lowers risk for progression to AML </a:t>
            </a:r>
          </a:p>
          <a:p>
            <a:pPr lvl="1"/>
            <a:r>
              <a:rPr lang="en-US" dirty="0" smtClean="0"/>
              <a:t>Day 1 of each cycle: CBC, Cr, </a:t>
            </a:r>
            <a:r>
              <a:rPr lang="en-US" dirty="0" err="1" smtClean="0"/>
              <a:t>lytes</a:t>
            </a:r>
            <a:r>
              <a:rPr lang="en-US" dirty="0" smtClean="0"/>
              <a:t>, LFT, AST, LDH</a:t>
            </a:r>
          </a:p>
          <a:p>
            <a:pPr lvl="1"/>
            <a:r>
              <a:rPr lang="en-US" dirty="0" smtClean="0"/>
              <a:t>Recommend treatment for 6 month minimum, should continue until disease progression or unacceptable toxicity occurs</a:t>
            </a:r>
          </a:p>
          <a:p>
            <a:pPr lvl="1"/>
            <a:r>
              <a:rPr lang="en-US" dirty="0" smtClean="0"/>
              <a:t>Reassess bone marrow after 6 cycles</a:t>
            </a:r>
          </a:p>
          <a:p>
            <a:endParaRPr lang="en-US" dirty="0"/>
          </a:p>
        </p:txBody>
      </p:sp>
      <p:sp>
        <p:nvSpPr>
          <p:cNvPr id="4" name="Slide Number Placeholder 3"/>
          <p:cNvSpPr>
            <a:spLocks noGrp="1"/>
          </p:cNvSpPr>
          <p:nvPr>
            <p:ph type="sldNum" sz="quarter" idx="10"/>
          </p:nvPr>
        </p:nvSpPr>
        <p:spPr/>
        <p:txBody>
          <a:bodyPr/>
          <a:lstStyle/>
          <a:p>
            <a:fld id="{AB8EB3DB-223D-479E-836B-12E5624B9F22}" type="slidenum">
              <a:rPr lang="en-US" smtClean="0"/>
              <a:t>19</a:t>
            </a:fld>
            <a:endParaRPr lang="en-US"/>
          </a:p>
        </p:txBody>
      </p:sp>
    </p:spTree>
    <p:extLst>
      <p:ext uri="{BB962C8B-B14F-4D97-AF65-F5344CB8AC3E}">
        <p14:creationId xmlns:p14="http://schemas.microsoft.com/office/powerpoint/2010/main" val="3771466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marR="0" lvl="1" indent="-228600" algn="l" defTabSz="914400" rtl="0" eaLnBrk="1" fontAlgn="auto" latinLnBrk="0" hangingPunct="1">
              <a:lnSpc>
                <a:spcPct val="100000"/>
              </a:lnSpc>
              <a:spcBef>
                <a:spcPct val="20000"/>
              </a:spcBef>
              <a:spcAft>
                <a:spcPts val="0"/>
              </a:spcAft>
              <a:buClr>
                <a:srgbClr val="F5C201"/>
              </a:buClr>
              <a:buSzTx/>
              <a:buFont typeface="Arial" pitchFamily="34" charset="0"/>
              <a:buChar char="•"/>
              <a:tabLst/>
              <a:defRPr/>
            </a:pPr>
            <a:r>
              <a:rPr kumimoji="0" lang="en-US" sz="1900" b="0" i="0" u="none" strike="noStrike" kern="1200" cap="none" spc="0" normalizeH="0" baseline="0" noProof="0" dirty="0" smtClean="0">
                <a:ln>
                  <a:noFill/>
                </a:ln>
                <a:solidFill>
                  <a:srgbClr val="000000"/>
                </a:solidFill>
                <a:effectLst/>
                <a:uLnTx/>
                <a:uFillTx/>
                <a:latin typeface="+mn-lt"/>
              </a:rPr>
              <a:t>Iron Chelation Therapy</a:t>
            </a:r>
          </a:p>
          <a:p>
            <a:pPr marL="1005840" marR="0" lvl="2" indent="-228600" algn="l" defTabSz="914400" rtl="0" eaLnBrk="1" fontAlgn="auto" latinLnBrk="0" hangingPunct="1">
              <a:lnSpc>
                <a:spcPct val="100000"/>
              </a:lnSpc>
              <a:spcBef>
                <a:spcPct val="20000"/>
              </a:spcBef>
              <a:spcAft>
                <a:spcPts val="0"/>
              </a:spcAft>
              <a:buClr>
                <a:srgbClr val="526DB0"/>
              </a:buClr>
              <a:buSzTx/>
              <a:buFont typeface="Arial" pitchFamily="34" charset="0"/>
              <a:buChar char="•"/>
              <a:tabLst/>
              <a:defRPr/>
            </a:pPr>
            <a:r>
              <a:rPr kumimoji="0" lang="en-US" sz="1700" b="0" i="0" u="none" strike="noStrike" kern="1200" cap="none" spc="0" normalizeH="0" baseline="0" noProof="0" dirty="0" err="1" smtClean="0">
                <a:ln>
                  <a:noFill/>
                </a:ln>
                <a:solidFill>
                  <a:srgbClr val="000000"/>
                </a:solidFill>
                <a:effectLst/>
                <a:uLnTx/>
                <a:uFillTx/>
                <a:latin typeface="+mn-lt"/>
              </a:rPr>
              <a:t>Deferoxamine</a:t>
            </a:r>
            <a:r>
              <a:rPr kumimoji="0" lang="en-US" sz="1700" b="0" i="0" u="none" strike="noStrike" kern="1200" cap="none" spc="0" normalizeH="0" baseline="0" noProof="0" dirty="0" smtClean="0">
                <a:ln>
                  <a:noFill/>
                </a:ln>
                <a:solidFill>
                  <a:srgbClr val="000000"/>
                </a:solidFill>
                <a:effectLst/>
                <a:uLnTx/>
                <a:uFillTx/>
                <a:latin typeface="+mn-lt"/>
              </a:rPr>
              <a:t> SC daily dose of 1,000–2,000 mg (20–40 mg/kg/day) should be administered over 8–24 hours, using a small portable pump capable of providing continuous mini-infusion.	</a:t>
            </a:r>
          </a:p>
          <a:p>
            <a:pPr marL="1280160" marR="0" lvl="3" indent="-228600" algn="l" defTabSz="914400" rtl="0" eaLnBrk="1" fontAlgn="auto" latinLnBrk="0" hangingPunct="1">
              <a:lnSpc>
                <a:spcPct val="100000"/>
              </a:lnSpc>
              <a:spcBef>
                <a:spcPct val="20000"/>
              </a:spcBef>
              <a:spcAft>
                <a:spcPts val="0"/>
              </a:spcAft>
              <a:buClr>
                <a:srgbClr val="989AAC"/>
              </a:buClr>
              <a:buSzTx/>
              <a:buFont typeface="Arial" pitchFamily="34" charset="0"/>
              <a:buChar char="•"/>
              <a:tabLst/>
              <a:defRPr/>
            </a:pPr>
            <a:r>
              <a:rPr kumimoji="0" lang="en-US" sz="1500" b="0" i="0" u="none" strike="noStrike" kern="1200" cap="none" spc="0" normalizeH="0" baseline="0" noProof="0" dirty="0" smtClean="0">
                <a:ln>
                  <a:noFill/>
                </a:ln>
                <a:solidFill>
                  <a:srgbClr val="000000"/>
                </a:solidFill>
                <a:effectLst/>
                <a:uLnTx/>
                <a:uFillTx/>
                <a:latin typeface="+mn-lt"/>
              </a:rPr>
              <a:t>SE: allergic reaction, ocular and ototoxicity, cardiac dysfunction</a:t>
            </a:r>
          </a:p>
          <a:p>
            <a:pPr marL="1280160" marR="0" lvl="3" indent="-228600" algn="l" defTabSz="914400" rtl="0" eaLnBrk="1" fontAlgn="auto" latinLnBrk="0" hangingPunct="1">
              <a:lnSpc>
                <a:spcPct val="100000"/>
              </a:lnSpc>
              <a:spcBef>
                <a:spcPct val="20000"/>
              </a:spcBef>
              <a:spcAft>
                <a:spcPts val="0"/>
              </a:spcAft>
              <a:buClr>
                <a:srgbClr val="989AAC"/>
              </a:buClr>
              <a:buSzTx/>
              <a:buFont typeface="Arial" pitchFamily="34" charset="0"/>
              <a:buChar char="•"/>
              <a:tabLst/>
              <a:defRPr/>
            </a:pPr>
            <a:r>
              <a:rPr kumimoji="0" lang="en-US" sz="1500" b="0" i="0" u="none" strike="noStrike" kern="1200" cap="none" spc="0" normalizeH="0" baseline="0" noProof="0" dirty="0" smtClean="0">
                <a:ln>
                  <a:noFill/>
                </a:ln>
                <a:solidFill>
                  <a:srgbClr val="000000"/>
                </a:solidFill>
                <a:effectLst/>
                <a:uLnTx/>
                <a:uFillTx/>
                <a:latin typeface="+mn-lt"/>
              </a:rPr>
              <a:t>pretreatment hearing and visual exam</a:t>
            </a:r>
          </a:p>
          <a:p>
            <a:pPr marL="1005840" marR="0" lvl="2" indent="-228600" algn="l" defTabSz="914400" rtl="0" eaLnBrk="1" fontAlgn="auto" latinLnBrk="0" hangingPunct="1">
              <a:lnSpc>
                <a:spcPct val="100000"/>
              </a:lnSpc>
              <a:spcBef>
                <a:spcPct val="20000"/>
              </a:spcBef>
              <a:spcAft>
                <a:spcPts val="0"/>
              </a:spcAft>
              <a:buClr>
                <a:srgbClr val="526DB0"/>
              </a:buClr>
              <a:buSzTx/>
              <a:buFont typeface="Arial" pitchFamily="34" charset="0"/>
              <a:buChar char="•"/>
              <a:tabLst/>
              <a:defRPr/>
            </a:pPr>
            <a:r>
              <a:rPr kumimoji="0" lang="en-US" sz="1700" b="0" i="0" u="none" strike="noStrike" kern="1200" cap="none" spc="0" normalizeH="0" baseline="0" noProof="0" dirty="0" err="1" smtClean="0">
                <a:ln>
                  <a:noFill/>
                </a:ln>
                <a:solidFill>
                  <a:srgbClr val="000000"/>
                </a:solidFill>
                <a:effectLst/>
                <a:uLnTx/>
                <a:uFillTx/>
                <a:latin typeface="+mn-lt"/>
              </a:rPr>
              <a:t>Defersirox</a:t>
            </a:r>
            <a:r>
              <a:rPr kumimoji="0" lang="en-US" sz="1700" b="0" i="0" u="none" strike="noStrike" kern="1200" cap="none" spc="0" normalizeH="0" baseline="0" noProof="0" dirty="0" smtClean="0">
                <a:ln>
                  <a:noFill/>
                </a:ln>
                <a:solidFill>
                  <a:srgbClr val="000000"/>
                </a:solidFill>
                <a:effectLst/>
                <a:uLnTx/>
                <a:uFillTx/>
                <a:latin typeface="+mn-lt"/>
              </a:rPr>
              <a:t> Initial dose 20 mg/kg body weight daily, orally, taken on an empty stomach 30 minutes prior to meals.	</a:t>
            </a:r>
          </a:p>
          <a:p>
            <a:pPr marL="1280160" marR="0" lvl="3" indent="-228600" algn="l" defTabSz="914400" rtl="0" eaLnBrk="1" fontAlgn="auto" latinLnBrk="0" hangingPunct="1">
              <a:lnSpc>
                <a:spcPct val="100000"/>
              </a:lnSpc>
              <a:spcBef>
                <a:spcPct val="20000"/>
              </a:spcBef>
              <a:spcAft>
                <a:spcPts val="0"/>
              </a:spcAft>
              <a:buClr>
                <a:srgbClr val="989AAC"/>
              </a:buClr>
              <a:buSzTx/>
              <a:buFont typeface="Arial" pitchFamily="34" charset="0"/>
              <a:buChar char="•"/>
              <a:tabLst/>
              <a:defRPr/>
            </a:pPr>
            <a:r>
              <a:rPr kumimoji="0" lang="en-US" sz="1500" b="0" i="0" u="none" strike="noStrike" kern="1200" cap="none" spc="0" normalizeH="0" baseline="0" noProof="0" dirty="0" smtClean="0">
                <a:ln>
                  <a:noFill/>
                </a:ln>
                <a:solidFill>
                  <a:srgbClr val="000000"/>
                </a:solidFill>
                <a:effectLst/>
                <a:uLnTx/>
                <a:uFillTx/>
                <a:latin typeface="+mn-lt"/>
              </a:rPr>
              <a:t>SE: GI hemorrhage, hepatic/renal failure, </a:t>
            </a:r>
            <a:r>
              <a:rPr kumimoji="0" lang="en-US" sz="1500" b="0" i="0" u="none" strike="noStrike" kern="1200" cap="none" spc="0" normalizeH="0" baseline="0" noProof="0" dirty="0" err="1" smtClean="0">
                <a:ln>
                  <a:noFill/>
                </a:ln>
                <a:solidFill>
                  <a:srgbClr val="000000"/>
                </a:solidFill>
                <a:effectLst/>
                <a:uLnTx/>
                <a:uFillTx/>
                <a:latin typeface="+mn-lt"/>
              </a:rPr>
              <a:t>cytopenias</a:t>
            </a:r>
            <a:r>
              <a:rPr kumimoji="0" lang="en-US" sz="1500" b="0" i="0" u="none" strike="noStrike" kern="1200" cap="none" spc="0" normalizeH="0" baseline="0" noProof="0" dirty="0" smtClean="0">
                <a:ln>
                  <a:noFill/>
                </a:ln>
                <a:solidFill>
                  <a:srgbClr val="000000"/>
                </a:solidFill>
                <a:effectLst/>
                <a:uLnTx/>
                <a:uFillTx/>
                <a:latin typeface="+mn-lt"/>
              </a:rPr>
              <a:t>, diarrhea, n/v, </a:t>
            </a:r>
            <a:r>
              <a:rPr kumimoji="0" lang="en-US" sz="1500" b="0" i="0" u="none" strike="noStrike" kern="1200" cap="none" spc="0" normalizeH="0" baseline="0" noProof="0" dirty="0" err="1" smtClean="0">
                <a:ln>
                  <a:noFill/>
                </a:ln>
                <a:solidFill>
                  <a:srgbClr val="000000"/>
                </a:solidFill>
                <a:effectLst/>
                <a:uLnTx/>
                <a:uFillTx/>
                <a:latin typeface="+mn-lt"/>
              </a:rPr>
              <a:t>abdo</a:t>
            </a:r>
            <a:r>
              <a:rPr kumimoji="0" lang="en-US" sz="1500" b="0" i="0" u="none" strike="noStrike" kern="1200" cap="none" spc="0" normalizeH="0" baseline="0" noProof="0" dirty="0" smtClean="0">
                <a:ln>
                  <a:noFill/>
                </a:ln>
                <a:solidFill>
                  <a:srgbClr val="000000"/>
                </a:solidFill>
                <a:effectLst/>
                <a:uLnTx/>
                <a:uFillTx/>
                <a:latin typeface="+mn-lt"/>
              </a:rPr>
              <a:t> pain</a:t>
            </a:r>
          </a:p>
          <a:p>
            <a:pPr marL="1005840" marR="0" lvl="2" indent="-228600" algn="l" defTabSz="914400" rtl="0" eaLnBrk="1" fontAlgn="auto" latinLnBrk="0" hangingPunct="1">
              <a:lnSpc>
                <a:spcPct val="100000"/>
              </a:lnSpc>
              <a:spcBef>
                <a:spcPct val="20000"/>
              </a:spcBef>
              <a:spcAft>
                <a:spcPts val="0"/>
              </a:spcAft>
              <a:buClr>
                <a:srgbClr val="526DB0"/>
              </a:buClr>
              <a:buSzTx/>
              <a:buFont typeface="Arial" pitchFamily="34" charset="0"/>
              <a:buChar char="•"/>
              <a:tabLst/>
              <a:defRPr/>
            </a:pPr>
            <a:r>
              <a:rPr kumimoji="0" lang="en-US" sz="1700" b="0" i="0" u="none" strike="noStrike" kern="1200" cap="none" spc="0" normalizeH="0" baseline="0" noProof="0" dirty="0" err="1" smtClean="0">
                <a:ln>
                  <a:noFill/>
                </a:ln>
                <a:solidFill>
                  <a:srgbClr val="000000"/>
                </a:solidFill>
                <a:effectLst/>
                <a:uLnTx/>
                <a:uFillTx/>
                <a:latin typeface="+mn-lt"/>
              </a:rPr>
              <a:t>Deferiprone</a:t>
            </a:r>
            <a:endParaRPr kumimoji="0" lang="en-US" sz="1700" b="0" i="0" u="none" strike="noStrike" kern="1200" cap="none" spc="0" normalizeH="0" baseline="0" noProof="0" dirty="0" smtClean="0">
              <a:ln>
                <a:noFill/>
              </a:ln>
              <a:solidFill>
                <a:srgbClr val="000000"/>
              </a:solidFill>
              <a:effectLst/>
              <a:uLnTx/>
              <a:uFillTx/>
              <a:latin typeface="+mn-lt"/>
            </a:endParaRPr>
          </a:p>
          <a:p>
            <a:pPr marL="1280160" marR="0" lvl="3" indent="-228600" algn="l" defTabSz="914400" rtl="0" eaLnBrk="1" fontAlgn="auto" latinLnBrk="0" hangingPunct="1">
              <a:lnSpc>
                <a:spcPct val="100000"/>
              </a:lnSpc>
              <a:spcBef>
                <a:spcPct val="20000"/>
              </a:spcBef>
              <a:spcAft>
                <a:spcPts val="0"/>
              </a:spcAft>
              <a:buClr>
                <a:srgbClr val="989AAC"/>
              </a:buClr>
              <a:buSzTx/>
              <a:buFont typeface="Arial" pitchFamily="34" charset="0"/>
              <a:buChar char="•"/>
              <a:tabLst/>
              <a:defRPr/>
            </a:pPr>
            <a:r>
              <a:rPr kumimoji="0" lang="en-US" sz="1500" b="0" i="0" u="none" strike="noStrike" kern="1200" cap="none" spc="0" normalizeH="0" baseline="0" noProof="0" dirty="0" smtClean="0">
                <a:ln>
                  <a:noFill/>
                </a:ln>
                <a:solidFill>
                  <a:srgbClr val="000000"/>
                </a:solidFill>
                <a:effectLst/>
                <a:uLnTx/>
                <a:uFillTx/>
                <a:latin typeface="+mn-lt"/>
              </a:rPr>
              <a:t>SE: </a:t>
            </a:r>
            <a:r>
              <a:rPr kumimoji="0" lang="en-US" sz="1500" b="0" i="0" u="none" strike="noStrike" kern="1200" cap="none" spc="0" normalizeH="0" baseline="0" noProof="0" dirty="0" err="1" smtClean="0">
                <a:ln>
                  <a:noFill/>
                </a:ln>
                <a:solidFill>
                  <a:srgbClr val="000000"/>
                </a:solidFill>
                <a:effectLst/>
                <a:uLnTx/>
                <a:uFillTx/>
                <a:latin typeface="+mn-lt"/>
              </a:rPr>
              <a:t>agranulocytosis</a:t>
            </a:r>
            <a:endParaRPr kumimoji="0" lang="en-US" sz="1500" b="0" i="0" u="none" strike="noStrike" kern="1200" cap="none" spc="0" normalizeH="0" baseline="0" noProof="0" dirty="0" smtClean="0">
              <a:ln>
                <a:noFill/>
              </a:ln>
              <a:solidFill>
                <a:srgbClr val="000000"/>
              </a:solidFill>
              <a:effectLst/>
              <a:uLnTx/>
              <a:uFillTx/>
              <a:latin typeface="+mn-lt"/>
            </a:endParaRPr>
          </a:p>
          <a:p>
            <a:pPr marL="1280160" marR="0" lvl="3" indent="-228600" algn="l" defTabSz="914400" rtl="0" eaLnBrk="1" fontAlgn="auto" latinLnBrk="0" hangingPunct="1">
              <a:lnSpc>
                <a:spcPct val="100000"/>
              </a:lnSpc>
              <a:spcBef>
                <a:spcPct val="20000"/>
              </a:spcBef>
              <a:spcAft>
                <a:spcPts val="0"/>
              </a:spcAft>
              <a:buClr>
                <a:srgbClr val="989AAC"/>
              </a:buClr>
              <a:buSzTx/>
              <a:buFont typeface="Arial" pitchFamily="34" charset="0"/>
              <a:buChar char="•"/>
              <a:tabLst/>
              <a:defRPr/>
            </a:pPr>
            <a:r>
              <a:rPr kumimoji="0" lang="en-US" sz="1500" b="0" i="0" u="none" strike="noStrike" kern="1200" cap="none" spc="0" normalizeH="0" baseline="0" noProof="0" dirty="0" smtClean="0">
                <a:ln>
                  <a:noFill/>
                </a:ln>
                <a:solidFill>
                  <a:srgbClr val="000000"/>
                </a:solidFill>
                <a:effectLst/>
                <a:uLnTx/>
                <a:uFillTx/>
                <a:latin typeface="+mn-lt"/>
              </a:rPr>
              <a:t>Measure ANC, interrupt if ANC &lt;1.5</a:t>
            </a:r>
          </a:p>
          <a:p>
            <a:endParaRPr lang="en-US" dirty="0"/>
          </a:p>
        </p:txBody>
      </p:sp>
      <p:sp>
        <p:nvSpPr>
          <p:cNvPr id="4" name="Slide Number Placeholder 3"/>
          <p:cNvSpPr>
            <a:spLocks noGrp="1"/>
          </p:cNvSpPr>
          <p:nvPr>
            <p:ph type="sldNum" sz="quarter" idx="10"/>
          </p:nvPr>
        </p:nvSpPr>
        <p:spPr/>
        <p:txBody>
          <a:bodyPr/>
          <a:lstStyle/>
          <a:p>
            <a:fld id="{AB8EB3DB-223D-479E-836B-12E5624B9F22}" type="slidenum">
              <a:rPr lang="en-US" smtClean="0"/>
              <a:t>20</a:t>
            </a:fld>
            <a:endParaRPr lang="en-US"/>
          </a:p>
        </p:txBody>
      </p:sp>
    </p:spTree>
    <p:extLst>
      <p:ext uri="{BB962C8B-B14F-4D97-AF65-F5344CB8AC3E}">
        <p14:creationId xmlns:p14="http://schemas.microsoft.com/office/powerpoint/2010/main" val="353344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Stem</a:t>
            </a:r>
            <a:r>
              <a:rPr lang="en-US" baseline="0" dirty="0" smtClean="0"/>
              <a:t> cell destruction occurs because the body’s immune system attacks its own cells by mistake (autoimmune disease)</a:t>
            </a:r>
            <a:endParaRPr lang="en-US" dirty="0"/>
          </a:p>
        </p:txBody>
      </p:sp>
      <p:sp>
        <p:nvSpPr>
          <p:cNvPr id="4" name="Slide Number Placeholder 3"/>
          <p:cNvSpPr>
            <a:spLocks noGrp="1"/>
          </p:cNvSpPr>
          <p:nvPr>
            <p:ph type="sldNum" sz="quarter" idx="10"/>
          </p:nvPr>
        </p:nvSpPr>
        <p:spPr/>
        <p:txBody>
          <a:bodyPr/>
          <a:lstStyle/>
          <a:p>
            <a:fld id="{AB8EB3DB-223D-479E-836B-12E5624B9F22}" type="slidenum">
              <a:rPr lang="en-US" smtClean="0"/>
              <a:t>23</a:t>
            </a:fld>
            <a:endParaRPr lang="en-US"/>
          </a:p>
        </p:txBody>
      </p:sp>
    </p:spTree>
    <p:extLst>
      <p:ext uri="{BB962C8B-B14F-4D97-AF65-F5344CB8AC3E}">
        <p14:creationId xmlns:p14="http://schemas.microsoft.com/office/powerpoint/2010/main" val="288104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Drugs- </a:t>
            </a:r>
            <a:r>
              <a:rPr lang="en-US" dirty="0" err="1" smtClean="0"/>
              <a:t>nsaids</a:t>
            </a:r>
            <a:r>
              <a:rPr lang="en-US" dirty="0" smtClean="0"/>
              <a:t>,</a:t>
            </a:r>
            <a:r>
              <a:rPr lang="en-US" baseline="0" dirty="0" smtClean="0"/>
              <a:t> gold, </a:t>
            </a:r>
            <a:r>
              <a:rPr lang="en-US" baseline="0" dirty="0" err="1" smtClean="0"/>
              <a:t>chlorampenicol</a:t>
            </a:r>
            <a:r>
              <a:rPr lang="en-US" baseline="0" dirty="0" smtClean="0"/>
              <a:t>, </a:t>
            </a:r>
            <a:r>
              <a:rPr lang="en-US" baseline="0" dirty="0" err="1" smtClean="0"/>
              <a:t>carbamazapine</a:t>
            </a:r>
            <a:r>
              <a:rPr lang="en-US" baseline="0" dirty="0" smtClean="0"/>
              <a:t>, phenytoin, </a:t>
            </a:r>
            <a:r>
              <a:rPr lang="en-US" baseline="0" dirty="0" err="1" smtClean="0"/>
              <a:t>mesalazine</a:t>
            </a:r>
            <a:endParaRPr lang="en-US" dirty="0" smtClean="0"/>
          </a:p>
          <a:p>
            <a:r>
              <a:rPr lang="en-US" dirty="0" smtClean="0"/>
              <a:t>Chemicals- benzene</a:t>
            </a:r>
          </a:p>
          <a:p>
            <a:r>
              <a:rPr lang="en-US" dirty="0" smtClean="0">
                <a:effectLst/>
              </a:rPr>
              <a:t>Immune diseases  </a:t>
            </a:r>
            <a:r>
              <a:rPr lang="en-US" dirty="0" err="1" smtClean="0">
                <a:effectLst/>
              </a:rPr>
              <a:t>Eosinophilic</a:t>
            </a:r>
            <a:r>
              <a:rPr lang="en-US" dirty="0" smtClean="0">
                <a:effectLst/>
              </a:rPr>
              <a:t> fasciitis  </a:t>
            </a:r>
            <a:r>
              <a:rPr lang="en-US" dirty="0" err="1" smtClean="0">
                <a:effectLst/>
              </a:rPr>
              <a:t>Hyperimmunoglobulinemia</a:t>
            </a:r>
            <a:endParaRPr lang="en-US" dirty="0" smtClean="0">
              <a:effectLst/>
            </a:endParaRPr>
          </a:p>
          <a:p>
            <a:r>
              <a:rPr lang="en-US" dirty="0" smtClean="0">
                <a:effectLst/>
              </a:rPr>
              <a:t>  Large granular lymphocytosis (LGL)</a:t>
            </a:r>
          </a:p>
          <a:p>
            <a:r>
              <a:rPr lang="en-US" dirty="0" smtClean="0">
                <a:effectLst/>
              </a:rPr>
              <a:t>  </a:t>
            </a:r>
            <a:r>
              <a:rPr lang="en-US" dirty="0" err="1" smtClean="0">
                <a:effectLst/>
              </a:rPr>
              <a:t>Thymoma</a:t>
            </a:r>
            <a:r>
              <a:rPr lang="en-US" dirty="0" smtClean="0">
                <a:effectLst/>
              </a:rPr>
              <a:t>/</a:t>
            </a:r>
            <a:r>
              <a:rPr lang="en-US" dirty="0" err="1" smtClean="0">
                <a:effectLst/>
              </a:rPr>
              <a:t>thymic</a:t>
            </a:r>
            <a:r>
              <a:rPr lang="en-US" dirty="0" smtClean="0">
                <a:effectLst/>
              </a:rPr>
              <a:t> carcinoma  Graft-versus-host disease in immunodeficiency</a:t>
            </a:r>
            <a:endParaRPr lang="en-US" dirty="0"/>
          </a:p>
        </p:txBody>
      </p:sp>
      <p:sp>
        <p:nvSpPr>
          <p:cNvPr id="4" name="Slide Number Placeholder 3"/>
          <p:cNvSpPr>
            <a:spLocks noGrp="1"/>
          </p:cNvSpPr>
          <p:nvPr>
            <p:ph type="sldNum" sz="quarter" idx="10"/>
          </p:nvPr>
        </p:nvSpPr>
        <p:spPr/>
        <p:txBody>
          <a:bodyPr/>
          <a:lstStyle/>
          <a:p>
            <a:fld id="{AB8EB3DB-223D-479E-836B-12E5624B9F22}" type="slidenum">
              <a:rPr lang="en-US" smtClean="0"/>
              <a:t>24</a:t>
            </a:fld>
            <a:endParaRPr lang="en-US"/>
          </a:p>
        </p:txBody>
      </p:sp>
    </p:spTree>
    <p:extLst>
      <p:ext uri="{BB962C8B-B14F-4D97-AF65-F5344CB8AC3E}">
        <p14:creationId xmlns:p14="http://schemas.microsoft.com/office/powerpoint/2010/main" val="3926536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Diagnosis of exclusion . No single test reliably diagnoses idiopathic acquired AA.  </a:t>
            </a:r>
          </a:p>
          <a:p>
            <a:pPr marL="0" indent="0">
              <a:buNone/>
            </a:pPr>
            <a:endParaRPr lang="en-US" dirty="0" smtClean="0"/>
          </a:p>
          <a:p>
            <a:r>
              <a:rPr lang="en-US" dirty="0" smtClean="0"/>
              <a:t>CBC: pancytopenia, </a:t>
            </a:r>
            <a:r>
              <a:rPr lang="en-US" dirty="0" err="1" smtClean="0"/>
              <a:t>reticulocytopenia</a:t>
            </a:r>
            <a:r>
              <a:rPr lang="en-US" dirty="0" smtClean="0"/>
              <a:t>, or </a:t>
            </a:r>
            <a:r>
              <a:rPr lang="en-US" dirty="0" err="1" smtClean="0"/>
              <a:t>monocytopenia</a:t>
            </a:r>
            <a:r>
              <a:rPr lang="en-US" dirty="0" smtClean="0"/>
              <a:t> early on	</a:t>
            </a:r>
          </a:p>
          <a:p>
            <a:pPr lvl="1"/>
            <a:r>
              <a:rPr lang="en-US" dirty="0" smtClean="0"/>
              <a:t>No required duration of </a:t>
            </a:r>
            <a:r>
              <a:rPr lang="en-US" dirty="0" err="1" smtClean="0"/>
              <a:t>cytopenias</a:t>
            </a:r>
            <a:r>
              <a:rPr lang="en-US" dirty="0" smtClean="0"/>
              <a:t> to establish a diagnosis of AA. If cause of </a:t>
            </a:r>
            <a:r>
              <a:rPr lang="en-US" dirty="0" err="1" smtClean="0"/>
              <a:t>cytopenias</a:t>
            </a:r>
            <a:r>
              <a:rPr lang="en-US" dirty="0" smtClean="0"/>
              <a:t> is identified (</a:t>
            </a:r>
            <a:r>
              <a:rPr lang="en-US" dirty="0" err="1" smtClean="0"/>
              <a:t>eg</a:t>
            </a:r>
            <a:r>
              <a:rPr lang="en-US" dirty="0" smtClean="0"/>
              <a:t>, cytotoxic chemotherapy, viral infection), the blood counts may be monitored for days to several weeks to permit recovery and determine if the insult is reversible</a:t>
            </a:r>
          </a:p>
          <a:p>
            <a:pPr marL="457200" lvl="1" indent="0">
              <a:buNone/>
            </a:pPr>
            <a:endParaRPr lang="en-US" dirty="0" smtClean="0"/>
          </a:p>
          <a:p>
            <a:r>
              <a:rPr lang="en-US" dirty="0" smtClean="0"/>
              <a:t>Bone marrow aspirate/trephine-required for diagnosis*</a:t>
            </a:r>
          </a:p>
          <a:p>
            <a:pPr lvl="1"/>
            <a:r>
              <a:rPr lang="en-US" dirty="0" smtClean="0"/>
              <a:t>The bone marrow is profoundly </a:t>
            </a:r>
            <a:r>
              <a:rPr lang="en-US" dirty="0" err="1" smtClean="0"/>
              <a:t>hypocellular</a:t>
            </a:r>
            <a:r>
              <a:rPr lang="en-US" dirty="0" smtClean="0"/>
              <a:t> with a decrease in all elements; the marrow space is composed mostly of fat cells and marrow </a:t>
            </a:r>
            <a:r>
              <a:rPr lang="en-US" dirty="0" err="1" smtClean="0"/>
              <a:t>stroma</a:t>
            </a:r>
            <a:r>
              <a:rPr lang="en-US" dirty="0" smtClean="0"/>
              <a:t> </a:t>
            </a:r>
          </a:p>
          <a:p>
            <a:pPr lvl="1"/>
            <a:r>
              <a:rPr lang="en-US" dirty="0" smtClean="0"/>
              <a:t>Residual hematopoietic cells are morphologically normal </a:t>
            </a:r>
          </a:p>
          <a:p>
            <a:pPr lvl="1"/>
            <a:r>
              <a:rPr lang="en-US" dirty="0" smtClean="0"/>
              <a:t>No infiltration of the bone marrow with malignant cells or fibrosis </a:t>
            </a:r>
          </a:p>
          <a:p>
            <a:pPr lvl="1"/>
            <a:endParaRPr lang="en-US" dirty="0" smtClean="0"/>
          </a:p>
          <a:p>
            <a:pPr marL="514350" indent="-457200"/>
            <a:r>
              <a:rPr lang="en-US" dirty="0" smtClean="0"/>
              <a:t>Flow </a:t>
            </a:r>
            <a:r>
              <a:rPr lang="en-US" dirty="0" err="1" smtClean="0"/>
              <a:t>cytometry</a:t>
            </a:r>
            <a:r>
              <a:rPr lang="en-US" dirty="0" smtClean="0"/>
              <a:t> and molecular bone marrow markers- specialized testing performed to detect coexistent disorders ( such as paroxysmal nocturnal </a:t>
            </a:r>
            <a:r>
              <a:rPr lang="en-US" dirty="0" err="1" smtClean="0"/>
              <a:t>hemoglobinuria</a:t>
            </a:r>
            <a:r>
              <a:rPr lang="en-US" dirty="0" smtClean="0"/>
              <a:t>, </a:t>
            </a:r>
            <a:r>
              <a:rPr lang="en-US" dirty="0" err="1" smtClean="0"/>
              <a:t>myelodysplastic</a:t>
            </a:r>
            <a:r>
              <a:rPr lang="en-US" dirty="0" smtClean="0"/>
              <a:t> syndrome, or acute leukemia)</a:t>
            </a:r>
          </a:p>
          <a:p>
            <a:pPr marL="57150" indent="0">
              <a:buNone/>
            </a:pPr>
            <a:endParaRPr lang="en-US" dirty="0" smtClean="0"/>
          </a:p>
          <a:p>
            <a:r>
              <a:rPr lang="en-US" dirty="0" smtClean="0"/>
              <a:t>B-12/folic acid, LFTs/LDH- hemolysis?, viral studies, chemistry</a:t>
            </a:r>
          </a:p>
          <a:p>
            <a:pPr marL="0" indent="0">
              <a:buNone/>
            </a:pPr>
            <a:endParaRPr lang="en-US" dirty="0" smtClean="0"/>
          </a:p>
          <a:p>
            <a:r>
              <a:rPr lang="en-US" dirty="0" smtClean="0"/>
              <a:t>ANA, anti ds DNA- to detect collagen vascular </a:t>
            </a:r>
            <a:r>
              <a:rPr lang="en-US" dirty="0" err="1" smtClean="0"/>
              <a:t>dz</a:t>
            </a:r>
            <a:endParaRPr lang="en-US" dirty="0" smtClean="0"/>
          </a:p>
          <a:p>
            <a:pPr marL="0" indent="0">
              <a:buNone/>
            </a:pPr>
            <a:endParaRPr lang="en-US" dirty="0" smtClean="0"/>
          </a:p>
          <a:p>
            <a:pPr marL="0" indent="0">
              <a:buNone/>
            </a:pPr>
            <a:r>
              <a:rPr lang="en-US" dirty="0" smtClean="0"/>
              <a:t>* If critical </a:t>
            </a:r>
            <a:r>
              <a:rPr lang="en-US" dirty="0" err="1" smtClean="0"/>
              <a:t>cytopenias</a:t>
            </a:r>
            <a:r>
              <a:rPr lang="en-US" dirty="0" smtClean="0"/>
              <a:t> and/or potentially life-threatening complications (</a:t>
            </a:r>
            <a:r>
              <a:rPr lang="en-US" dirty="0" err="1" smtClean="0"/>
              <a:t>eg</a:t>
            </a:r>
            <a:r>
              <a:rPr lang="en-US" dirty="0" smtClean="0"/>
              <a:t>, infection, bleeding, cardiorespiratory compromise) -immediate hematology consultation (including bone marrow biopsy) and hospitalization</a:t>
            </a:r>
            <a:endParaRPr lang="en-US" dirty="0"/>
          </a:p>
        </p:txBody>
      </p:sp>
      <p:sp>
        <p:nvSpPr>
          <p:cNvPr id="4" name="Slide Number Placeholder 3"/>
          <p:cNvSpPr>
            <a:spLocks noGrp="1"/>
          </p:cNvSpPr>
          <p:nvPr>
            <p:ph type="sldNum" sz="quarter" idx="10"/>
          </p:nvPr>
        </p:nvSpPr>
        <p:spPr/>
        <p:txBody>
          <a:bodyPr/>
          <a:lstStyle/>
          <a:p>
            <a:fld id="{AB8EB3DB-223D-479E-836B-12E5624B9F22}" type="slidenum">
              <a:rPr lang="en-US" smtClean="0"/>
              <a:t>26</a:t>
            </a:fld>
            <a:endParaRPr lang="en-US"/>
          </a:p>
        </p:txBody>
      </p:sp>
    </p:spTree>
    <p:extLst>
      <p:ext uri="{BB962C8B-B14F-4D97-AF65-F5344CB8AC3E}">
        <p14:creationId xmlns:p14="http://schemas.microsoft.com/office/powerpoint/2010/main" val="4131232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International</a:t>
            </a:r>
            <a:r>
              <a:rPr lang="en-US" baseline="0" dirty="0" smtClean="0"/>
              <a:t> Aplastic Anemia Study Group</a:t>
            </a:r>
            <a:endParaRPr lang="en-US" dirty="0"/>
          </a:p>
        </p:txBody>
      </p:sp>
      <p:sp>
        <p:nvSpPr>
          <p:cNvPr id="4" name="Slide Number Placeholder 3"/>
          <p:cNvSpPr>
            <a:spLocks noGrp="1"/>
          </p:cNvSpPr>
          <p:nvPr>
            <p:ph type="sldNum" sz="quarter" idx="10"/>
          </p:nvPr>
        </p:nvSpPr>
        <p:spPr/>
        <p:txBody>
          <a:bodyPr/>
          <a:lstStyle/>
          <a:p>
            <a:fld id="{AB8EB3DB-223D-479E-836B-12E5624B9F22}" type="slidenum">
              <a:rPr lang="en-US" smtClean="0"/>
              <a:t>27</a:t>
            </a:fld>
            <a:endParaRPr lang="en-US"/>
          </a:p>
        </p:txBody>
      </p:sp>
    </p:spTree>
    <p:extLst>
      <p:ext uri="{BB962C8B-B14F-4D97-AF65-F5344CB8AC3E}">
        <p14:creationId xmlns:p14="http://schemas.microsoft.com/office/powerpoint/2010/main" val="3344640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dirty="0" smtClean="0"/>
              <a:t>&lt; 20 </a:t>
            </a:r>
            <a:r>
              <a:rPr lang="en-US" dirty="0" err="1" smtClean="0"/>
              <a:t>yo</a:t>
            </a:r>
            <a:r>
              <a:rPr lang="en-US" dirty="0" smtClean="0"/>
              <a:t> – initiate HCT donor search</a:t>
            </a:r>
          </a:p>
          <a:p>
            <a:pPr marL="457200" lvl="1" indent="0">
              <a:buNone/>
            </a:pPr>
            <a:r>
              <a:rPr lang="en-US" dirty="0" smtClean="0"/>
              <a:t>	20-50 </a:t>
            </a:r>
            <a:r>
              <a:rPr lang="en-US" dirty="0" err="1" smtClean="0"/>
              <a:t>yo</a:t>
            </a:r>
            <a:r>
              <a:rPr lang="en-US" dirty="0" smtClean="0"/>
              <a:t> - consider ability to tolerate HCT, if good </a:t>
            </a:r>
          </a:p>
          <a:p>
            <a:pPr marL="457200" lvl="1" indent="0">
              <a:buNone/>
            </a:pPr>
            <a:r>
              <a:rPr lang="en-US" dirty="0" smtClean="0"/>
              <a:t>	health, initiate HCT</a:t>
            </a:r>
          </a:p>
          <a:p>
            <a:pPr marL="457200" lvl="1" indent="0">
              <a:buNone/>
            </a:pPr>
            <a:r>
              <a:rPr lang="en-US" dirty="0" smtClean="0"/>
              <a:t>	&gt; 50 </a:t>
            </a:r>
            <a:r>
              <a:rPr lang="en-US" dirty="0" err="1" smtClean="0"/>
              <a:t>yo</a:t>
            </a:r>
            <a:r>
              <a:rPr lang="en-US" dirty="0" smtClean="0"/>
              <a:t> – initiate IST</a:t>
            </a:r>
          </a:p>
          <a:p>
            <a:endParaRPr lang="en-US" dirty="0" smtClean="0"/>
          </a:p>
          <a:p>
            <a:r>
              <a:rPr lang="en-US" dirty="0" smtClean="0"/>
              <a:t>Non severe: Individualized approach</a:t>
            </a:r>
          </a:p>
          <a:p>
            <a:pPr lvl="1"/>
            <a:r>
              <a:rPr lang="en-US" dirty="0" smtClean="0"/>
              <a:t> based on symptoms, disease severity, and changes in </a:t>
            </a:r>
            <a:r>
              <a:rPr lang="en-US" dirty="0" err="1" smtClean="0"/>
              <a:t>cytopenias</a:t>
            </a:r>
            <a:endParaRPr lang="en-US" dirty="0" smtClean="0"/>
          </a:p>
          <a:p>
            <a:pPr lvl="1"/>
            <a:r>
              <a:rPr lang="en-US" dirty="0" smtClean="0"/>
              <a:t>Close monitoring without IST may be indicated if minimal symptoms / transfusion requirements</a:t>
            </a:r>
          </a:p>
          <a:p>
            <a:endParaRPr lang="en-US" dirty="0" smtClean="0"/>
          </a:p>
          <a:p>
            <a:pPr lvl="1"/>
            <a:r>
              <a:rPr lang="en-US" dirty="0" smtClean="0"/>
              <a:t>ATG: Requires pre-medication with </a:t>
            </a:r>
            <a:r>
              <a:rPr lang="en-US" dirty="0" err="1" smtClean="0"/>
              <a:t>tylenol</a:t>
            </a:r>
            <a:r>
              <a:rPr lang="en-US" dirty="0" smtClean="0"/>
              <a:t>/ </a:t>
            </a:r>
            <a:r>
              <a:rPr lang="en-US" dirty="0" err="1" smtClean="0"/>
              <a:t>benadryl</a:t>
            </a:r>
            <a:r>
              <a:rPr lang="en-US" dirty="0" smtClean="0"/>
              <a:t> to decrease infusion reactions and serum sickness reaction</a:t>
            </a:r>
          </a:p>
          <a:p>
            <a:pPr lvl="1"/>
            <a:r>
              <a:rPr lang="en-US" dirty="0" smtClean="0"/>
              <a:t>Requires 2 weeks of daily steroids to reduce risk of serum sickness</a:t>
            </a:r>
          </a:p>
          <a:p>
            <a:pPr lvl="1"/>
            <a:r>
              <a:rPr lang="en-US" dirty="0" smtClean="0"/>
              <a:t>Risk for anaphylaxis- keep anaphylaxis kit at bedside during infusion</a:t>
            </a:r>
          </a:p>
          <a:p>
            <a:pPr lvl="1"/>
            <a:r>
              <a:rPr lang="en-US" altLang="en-US" dirty="0" smtClean="0"/>
              <a:t>Improved response at 3 and 6 </a:t>
            </a:r>
            <a:r>
              <a:rPr lang="en-US" altLang="en-US" dirty="0" err="1" smtClean="0"/>
              <a:t>mo</a:t>
            </a:r>
            <a:r>
              <a:rPr lang="en-US" altLang="en-US" dirty="0" smtClean="0"/>
              <a:t> and improved survival NIH and EBMT</a:t>
            </a:r>
          </a:p>
          <a:p>
            <a:r>
              <a:rPr lang="en-US" altLang="en-US" dirty="0" smtClean="0"/>
              <a:t>Thrombocytopenia worsens with </a:t>
            </a:r>
            <a:r>
              <a:rPr lang="en-US" altLang="en-US" dirty="0" err="1" smtClean="0"/>
              <a:t>atg</a:t>
            </a:r>
            <a:endParaRPr lang="en-US" altLang="en-US" dirty="0" smtClean="0"/>
          </a:p>
          <a:p>
            <a:r>
              <a:rPr lang="en-US" altLang="en-US" dirty="0" smtClean="0"/>
              <a:t>Irradiated blood products</a:t>
            </a:r>
          </a:p>
          <a:p>
            <a:r>
              <a:rPr lang="en-US" altLang="en-US" dirty="0" smtClean="0"/>
              <a:t>Serum sickness</a:t>
            </a:r>
          </a:p>
          <a:p>
            <a:r>
              <a:rPr lang="en-US" dirty="0" smtClean="0"/>
              <a:t> response rate: 70%</a:t>
            </a:r>
            <a:r>
              <a:rPr lang="en-US" baseline="0" dirty="0" smtClean="0"/>
              <a:t> for horse</a:t>
            </a:r>
          </a:p>
          <a:p>
            <a:endParaRPr lang="en-US" baseline="0" dirty="0" smtClean="0"/>
          </a:p>
          <a:p>
            <a:endParaRPr lang="en-US" dirty="0" smtClean="0"/>
          </a:p>
          <a:p>
            <a:r>
              <a:rPr lang="en-US" dirty="0" smtClean="0"/>
              <a:t>Cyclosporine: </a:t>
            </a:r>
            <a:r>
              <a:rPr lang="en-US" altLang="en-US" dirty="0" smtClean="0"/>
              <a:t>10 mg/kg/day in divided dose</a:t>
            </a:r>
          </a:p>
          <a:p>
            <a:r>
              <a:rPr lang="en-US" altLang="en-US" dirty="0" smtClean="0"/>
              <a:t>Aim for trough 200 in </a:t>
            </a:r>
            <a:r>
              <a:rPr lang="en-US" altLang="en-US" dirty="0" err="1" smtClean="0"/>
              <a:t>bjh</a:t>
            </a:r>
            <a:r>
              <a:rPr lang="en-US" altLang="en-US" dirty="0" smtClean="0"/>
              <a:t> 2-400 </a:t>
            </a:r>
            <a:r>
              <a:rPr lang="en-US" altLang="en-US" dirty="0" err="1" smtClean="0"/>
              <a:t>nih</a:t>
            </a:r>
            <a:endParaRPr lang="en-US" altLang="en-US" dirty="0" smtClean="0"/>
          </a:p>
          <a:p>
            <a:r>
              <a:rPr lang="en-US" altLang="en-US" dirty="0" smtClean="0"/>
              <a:t>When taper slow and over months</a:t>
            </a:r>
          </a:p>
          <a:p>
            <a:r>
              <a:rPr lang="en-US" altLang="en-US" dirty="0" err="1" smtClean="0"/>
              <a:t>Ht</a:t>
            </a:r>
            <a:r>
              <a:rPr lang="en-US" altLang="en-US" dirty="0" smtClean="0"/>
              <a:t> amlodipine</a:t>
            </a:r>
          </a:p>
          <a:p>
            <a:r>
              <a:rPr lang="en-US" altLang="en-US" dirty="0" smtClean="0"/>
              <a:t>Gingival hyperplasia  azithromycin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B8EB3DB-223D-479E-836B-12E5624B9F22}" type="slidenum">
              <a:rPr lang="en-US" smtClean="0"/>
              <a:t>28</a:t>
            </a:fld>
            <a:endParaRPr lang="en-US"/>
          </a:p>
        </p:txBody>
      </p:sp>
    </p:spTree>
    <p:extLst>
      <p:ext uri="{BB962C8B-B14F-4D97-AF65-F5344CB8AC3E}">
        <p14:creationId xmlns:p14="http://schemas.microsoft.com/office/powerpoint/2010/main" val="3262855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Sudden</a:t>
            </a:r>
            <a:r>
              <a:rPr lang="en-US" baseline="0" dirty="0" smtClean="0"/>
              <a:t> irregular hemoglobin in urine at night</a:t>
            </a:r>
          </a:p>
          <a:p>
            <a:r>
              <a:rPr lang="en-US" baseline="0" dirty="0" smtClean="0"/>
              <a:t>Causes hemolysis because blood cells are missing </a:t>
            </a:r>
            <a:r>
              <a:rPr lang="en-US" baseline="0" dirty="0" err="1" smtClean="0"/>
              <a:t>protiens</a:t>
            </a:r>
            <a:r>
              <a:rPr lang="en-US" baseline="0" dirty="0" smtClean="0"/>
              <a:t> that protect them from a part of body’s immune system called complement system, when break apart, hemoglobin inside is released- this causes PNH symptoms</a:t>
            </a:r>
            <a:endParaRPr lang="en-US" dirty="0" smtClean="0"/>
          </a:p>
          <a:p>
            <a:r>
              <a:rPr lang="en-US" dirty="0" smtClean="0"/>
              <a:t>Triad</a:t>
            </a:r>
            <a:r>
              <a:rPr lang="en-US" baseline="0" dirty="0" smtClean="0"/>
              <a:t> makes PNH a unique manifestation however when not all 3 features manifest on presentation, diagnosis often delayed</a:t>
            </a:r>
            <a:endParaRPr lang="en-US" dirty="0"/>
          </a:p>
        </p:txBody>
      </p:sp>
      <p:sp>
        <p:nvSpPr>
          <p:cNvPr id="4" name="Slide Number Placeholder 3"/>
          <p:cNvSpPr>
            <a:spLocks noGrp="1"/>
          </p:cNvSpPr>
          <p:nvPr>
            <p:ph type="sldNum" sz="quarter" idx="10"/>
          </p:nvPr>
        </p:nvSpPr>
        <p:spPr/>
        <p:txBody>
          <a:bodyPr/>
          <a:lstStyle/>
          <a:p>
            <a:fld id="{AB8EB3DB-223D-479E-836B-12E5624B9F22}" type="slidenum">
              <a:rPr lang="en-US" smtClean="0"/>
              <a:t>31</a:t>
            </a:fld>
            <a:endParaRPr lang="en-US"/>
          </a:p>
        </p:txBody>
      </p:sp>
    </p:spTree>
    <p:extLst>
      <p:ext uri="{BB962C8B-B14F-4D97-AF65-F5344CB8AC3E}">
        <p14:creationId xmlns:p14="http://schemas.microsoft.com/office/powerpoint/2010/main" val="3797894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affected cells of the PNH clone have a deficiency of an entire class of cell surface proteins known as </a:t>
            </a:r>
            <a:r>
              <a:rPr lang="en-US" dirty="0" err="1" smtClean="0"/>
              <a:t>glycosylphosphatidylinositol</a:t>
            </a:r>
            <a:r>
              <a:rPr lang="en-US" dirty="0" smtClean="0"/>
              <a:t>-anchored proteins (GPI-AP). These proteins function as enzymes, receptors, complement regulators, and adhesion molecules. The GPI-AP defect in PNH results from a mutation in an X-linked gene (PIG-A; phosphatidylinositol glycan class A), the product of which is involved in an early step in the synthesis of the GPI anchor (</a:t>
            </a:r>
            <a:r>
              <a:rPr lang="en-US" dirty="0" smtClean="0">
                <a:hlinkClick r:id="rId3"/>
              </a:rPr>
              <a:t>Figure 2</a:t>
            </a:r>
            <a:r>
              <a:rPr lang="en-US" dirty="0" smtClean="0"/>
              <a:t>). Two GPI-AP that protect red blood cells from complement activity, CD55 (DAF or decay accelerating factor) and CD59 (MIRL or membrane inhibitor of reactive </a:t>
            </a:r>
            <a:r>
              <a:rPr lang="en-US" dirty="0" err="1" smtClean="0"/>
              <a:t>lysis</a:t>
            </a:r>
            <a:r>
              <a:rPr lang="en-US" dirty="0" smtClean="0"/>
              <a:t>) are lacking on the surface of PNH red blood cells, thereby leaving these cells highly sensitive to complement-mediated destruction</a:t>
            </a:r>
          </a:p>
          <a:p>
            <a:r>
              <a:rPr lang="en-US" baseline="0" dirty="0" smtClean="0"/>
              <a:t>-condition allows PNH stem cells to expand in number so that more of the mature red cells in the blood are abnormal </a:t>
            </a:r>
          </a:p>
          <a:p>
            <a:endParaRPr lang="en-US" baseline="0" dirty="0" smtClean="0"/>
          </a:p>
        </p:txBody>
      </p:sp>
      <p:sp>
        <p:nvSpPr>
          <p:cNvPr id="4" name="Slide Number Placeholder 3"/>
          <p:cNvSpPr>
            <a:spLocks noGrp="1"/>
          </p:cNvSpPr>
          <p:nvPr>
            <p:ph type="sldNum" sz="quarter" idx="10"/>
          </p:nvPr>
        </p:nvSpPr>
        <p:spPr/>
        <p:txBody>
          <a:bodyPr/>
          <a:lstStyle/>
          <a:p>
            <a:fld id="{AB8EB3DB-223D-479E-836B-12E5624B9F22}" type="slidenum">
              <a:rPr lang="en-US" smtClean="0"/>
              <a:t>32</a:t>
            </a:fld>
            <a:endParaRPr lang="en-US"/>
          </a:p>
        </p:txBody>
      </p:sp>
    </p:spTree>
    <p:extLst>
      <p:ext uri="{BB962C8B-B14F-4D97-AF65-F5344CB8AC3E}">
        <p14:creationId xmlns:p14="http://schemas.microsoft.com/office/powerpoint/2010/main" val="132512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find picture?</a:t>
            </a:r>
            <a:endParaRPr lang="en-US" dirty="0"/>
          </a:p>
        </p:txBody>
      </p:sp>
      <p:sp>
        <p:nvSpPr>
          <p:cNvPr id="4" name="Slide Number Placeholder 3"/>
          <p:cNvSpPr>
            <a:spLocks noGrp="1"/>
          </p:cNvSpPr>
          <p:nvPr>
            <p:ph type="sldNum" sz="quarter" idx="10"/>
          </p:nvPr>
        </p:nvSpPr>
        <p:spPr/>
        <p:txBody>
          <a:bodyPr/>
          <a:lstStyle/>
          <a:p>
            <a:fld id="{AB8EB3DB-223D-479E-836B-12E5624B9F22}" type="slidenum">
              <a:rPr lang="en-US" smtClean="0"/>
              <a:t>6</a:t>
            </a:fld>
            <a:endParaRPr lang="en-US"/>
          </a:p>
        </p:txBody>
      </p:sp>
    </p:spTree>
    <p:extLst>
      <p:ext uri="{BB962C8B-B14F-4D97-AF65-F5344CB8AC3E}">
        <p14:creationId xmlns:p14="http://schemas.microsoft.com/office/powerpoint/2010/main" val="771005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Anemai</a:t>
            </a:r>
            <a:r>
              <a:rPr lang="en-US" dirty="0" smtClean="0"/>
              <a:t>, high</a:t>
            </a:r>
            <a:r>
              <a:rPr lang="en-US" baseline="0" dirty="0" smtClean="0"/>
              <a:t> LDH, </a:t>
            </a:r>
            <a:endParaRPr lang="en-US" dirty="0"/>
          </a:p>
        </p:txBody>
      </p:sp>
      <p:sp>
        <p:nvSpPr>
          <p:cNvPr id="4" name="Slide Number Placeholder 3"/>
          <p:cNvSpPr>
            <a:spLocks noGrp="1"/>
          </p:cNvSpPr>
          <p:nvPr>
            <p:ph type="sldNum" sz="quarter" idx="10"/>
          </p:nvPr>
        </p:nvSpPr>
        <p:spPr/>
        <p:txBody>
          <a:bodyPr/>
          <a:lstStyle/>
          <a:p>
            <a:fld id="{AB8EB3DB-223D-479E-836B-12E5624B9F22}" type="slidenum">
              <a:rPr lang="en-US" smtClean="0"/>
              <a:t>35</a:t>
            </a:fld>
            <a:endParaRPr lang="en-US"/>
          </a:p>
        </p:txBody>
      </p:sp>
    </p:spTree>
    <p:extLst>
      <p:ext uri="{BB962C8B-B14F-4D97-AF65-F5344CB8AC3E}">
        <p14:creationId xmlns:p14="http://schemas.microsoft.com/office/powerpoint/2010/main" val="3683700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Eculizumab</a:t>
            </a:r>
            <a:r>
              <a:rPr lang="en-US" dirty="0" smtClean="0"/>
              <a:t>, a humanized monoclonal antibody against C5 that inhibits terminal complement activation, has demonstrated a dramatic effect on intravascular hemolysis and transfusion requirements, in addition to improving patient quality of life (</a:t>
            </a:r>
            <a:r>
              <a:rPr lang="en-US" dirty="0" err="1" smtClean="0"/>
              <a:t>QoL</a:t>
            </a:r>
            <a:r>
              <a:rPr lang="en-US" dirty="0" smtClean="0"/>
              <a:t>). </a:t>
            </a:r>
            <a:r>
              <a:rPr lang="en-US" dirty="0" err="1" smtClean="0"/>
              <a:t>Eculizumab</a:t>
            </a:r>
            <a:r>
              <a:rPr lang="en-US" dirty="0" smtClean="0"/>
              <a:t> may also reduce the risk of life-threatening thrombotic events</a:t>
            </a:r>
          </a:p>
          <a:p>
            <a:endParaRPr lang="en-US" dirty="0" smtClean="0"/>
          </a:p>
          <a:p>
            <a:r>
              <a:rPr lang="en-US" dirty="0" smtClean="0"/>
              <a:t>Med must be continued for life, very expensive </a:t>
            </a:r>
            <a:endParaRPr lang="en-US" dirty="0"/>
          </a:p>
        </p:txBody>
      </p:sp>
      <p:sp>
        <p:nvSpPr>
          <p:cNvPr id="4" name="Slide Number Placeholder 3"/>
          <p:cNvSpPr>
            <a:spLocks noGrp="1"/>
          </p:cNvSpPr>
          <p:nvPr>
            <p:ph type="sldNum" sz="quarter" idx="10"/>
          </p:nvPr>
        </p:nvSpPr>
        <p:spPr/>
        <p:txBody>
          <a:bodyPr/>
          <a:lstStyle/>
          <a:p>
            <a:fld id="{AB8EB3DB-223D-479E-836B-12E5624B9F22}" type="slidenum">
              <a:rPr lang="en-US" smtClean="0"/>
              <a:t>36</a:t>
            </a:fld>
            <a:endParaRPr lang="en-US"/>
          </a:p>
        </p:txBody>
      </p:sp>
    </p:spTree>
    <p:extLst>
      <p:ext uri="{BB962C8B-B14F-4D97-AF65-F5344CB8AC3E}">
        <p14:creationId xmlns:p14="http://schemas.microsoft.com/office/powerpoint/2010/main" val="1876960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altLang="en-US">
                <a:ea typeface="MS PGothic"/>
              </a:rPr>
              <a:t>The Aplastic Anemia and Myelodysplasia Association of Canada is a not-for-profit group that seeks to provide support, education, and research support for Canadian patients, families, supporters, and healthcare providers dealing with aplastic anemia, myelodysplasia, and paroxysmal nocturnal hemoglobinuria.</a:t>
            </a:r>
          </a:p>
          <a:p>
            <a:r>
              <a:rPr lang="en-CA" altLang="en-US">
                <a:ea typeface="MS PGothic"/>
              </a:rPr>
              <a:t>Currently there are support groups in Vancouver, Edmonton, Toronto, Kitchener, York Region, Durham Region, Ottawa, Montreal, and Halifax.  Patients </a:t>
            </a:r>
            <a:r>
              <a:rPr lang="en-US" altLang="en-US">
                <a:ea typeface="MS PGothic"/>
              </a:rPr>
              <a:t>and families can be directed to AAMAC website, or via telephone or email for more information.</a:t>
            </a:r>
            <a:endParaRPr lang="en-CA" altLang="en-US">
              <a:ea typeface="MS PGothic"/>
            </a:endParaRPr>
          </a:p>
        </p:txBody>
      </p:sp>
      <p:sp>
        <p:nvSpPr>
          <p:cNvPr id="73731" name="Slide Number Placeholder 3"/>
          <p:cNvSpPr>
            <a:spLocks noGrp="1"/>
          </p:cNvSpPr>
          <p:nvPr>
            <p:ph type="sldNum" sz="quarter" idx="5"/>
          </p:nvPr>
        </p:nvSpPr>
        <p:spPr bwMode="auto">
          <a:noFill/>
          <a:ln>
            <a:miter lim="800000"/>
            <a:headEnd/>
            <a:tailEnd/>
          </a:ln>
        </p:spPr>
        <p:txBody>
          <a:bodyPr/>
          <a:lstStyle/>
          <a:p>
            <a:fld id="{D96EC438-91F5-49C3-919F-7749F8C51456}" type="slidenum">
              <a:rPr lang="en-CA" altLang="en-US" smtClean="0">
                <a:ea typeface="MS PGothic"/>
                <a:cs typeface="MS PGothic"/>
              </a:rPr>
              <a:pPr/>
              <a:t>38</a:t>
            </a:fld>
            <a:endParaRPr lang="en-CA" altLang="en-US">
              <a:ea typeface="MS PGothic"/>
              <a:cs typeface="MS PGothic"/>
            </a:endParaRPr>
          </a:p>
        </p:txBody>
      </p:sp>
    </p:spTree>
    <p:extLst>
      <p:ext uri="{BB962C8B-B14F-4D97-AF65-F5344CB8AC3E}">
        <p14:creationId xmlns:p14="http://schemas.microsoft.com/office/powerpoint/2010/main" val="96701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Inherited genetic abnormalities- trisomy 21, </a:t>
            </a:r>
            <a:r>
              <a:rPr lang="en-US" sz="1200" b="0" i="0" u="none" strike="noStrike" kern="1200" baseline="0" dirty="0" err="1" smtClean="0">
                <a:solidFill>
                  <a:schemeClr val="tx1"/>
                </a:solidFill>
                <a:latin typeface="+mn-lt"/>
                <a:ea typeface="+mn-ea"/>
                <a:cs typeface="+mn-cs"/>
              </a:rPr>
              <a:t>fanconi</a:t>
            </a:r>
            <a:r>
              <a:rPr lang="en-US" sz="1200" b="0" i="0" u="none" strike="noStrike" kern="1200" baseline="0" dirty="0" smtClean="0">
                <a:solidFill>
                  <a:schemeClr val="tx1"/>
                </a:solidFill>
                <a:latin typeface="+mn-lt"/>
                <a:ea typeface="+mn-ea"/>
                <a:cs typeface="+mn-cs"/>
              </a:rPr>
              <a:t> anemia</a:t>
            </a:r>
          </a:p>
          <a:p>
            <a:r>
              <a:rPr lang="en-US" sz="1200" b="0" i="0" u="none" strike="noStrike" kern="1200" baseline="0" dirty="0" smtClean="0">
                <a:solidFill>
                  <a:schemeClr val="tx1"/>
                </a:solidFill>
                <a:latin typeface="+mn-lt"/>
                <a:ea typeface="+mn-ea"/>
                <a:cs typeface="+mn-cs"/>
              </a:rPr>
              <a:t>Benign hematologic diseases= PNH, </a:t>
            </a:r>
            <a:r>
              <a:rPr lang="en-US" sz="1200" b="0" i="0" u="none" strike="noStrike" kern="1200" baseline="0" dirty="0" err="1" smtClean="0">
                <a:solidFill>
                  <a:schemeClr val="tx1"/>
                </a:solidFill>
                <a:latin typeface="+mn-lt"/>
                <a:ea typeface="+mn-ea"/>
                <a:cs typeface="+mn-cs"/>
              </a:rPr>
              <a:t>congential</a:t>
            </a:r>
            <a:r>
              <a:rPr lang="en-US" sz="1200" b="0" i="0" u="none" strike="noStrike" kern="1200" baseline="0" dirty="0" smtClean="0">
                <a:solidFill>
                  <a:schemeClr val="tx1"/>
                </a:solidFill>
                <a:latin typeface="+mn-lt"/>
                <a:ea typeface="+mn-ea"/>
                <a:cs typeface="+mn-cs"/>
              </a:rPr>
              <a:t> neutropenia</a:t>
            </a:r>
          </a:p>
          <a:p>
            <a:r>
              <a:rPr lang="en-US" sz="1200" b="0" i="1" u="none" strike="noStrike" kern="1200" baseline="0" dirty="0" smtClean="0">
                <a:solidFill>
                  <a:schemeClr val="tx1"/>
                </a:solidFill>
                <a:latin typeface="+mn-lt"/>
                <a:ea typeface="+mn-ea"/>
                <a:cs typeface="+mn-cs"/>
              </a:rPr>
              <a:t>treatment-related MDS </a:t>
            </a:r>
            <a:r>
              <a:rPr lang="en-US" sz="1200" b="0" i="0" u="none" strike="noStrike" kern="1200" baseline="0" dirty="0" smtClean="0">
                <a:solidFill>
                  <a:schemeClr val="tx1"/>
                </a:solidFill>
                <a:latin typeface="+mn-lt"/>
                <a:ea typeface="+mn-ea"/>
                <a:cs typeface="+mn-cs"/>
              </a:rPr>
              <a:t>refers to MDS development after chemotherapy or radiation therapy for malignant diseases such as Hodgkin and non-Hodgkin lymphoma, multiple myeloma, and breast, testicular, and ovarian cancers (van </a:t>
            </a:r>
            <a:r>
              <a:rPr lang="en-US" sz="1200" b="0" i="0" u="none" strike="noStrike" kern="1200" baseline="0" dirty="0" err="1" smtClean="0">
                <a:solidFill>
                  <a:schemeClr val="tx1"/>
                </a:solidFill>
                <a:latin typeface="+mn-lt"/>
                <a:ea typeface="+mn-ea"/>
                <a:cs typeface="+mn-cs"/>
              </a:rPr>
              <a:t>Leeuwen</a:t>
            </a:r>
            <a:r>
              <a:rPr lang="en-US" sz="1200" b="0" i="0" u="none" strike="noStrike" kern="1200" baseline="0" dirty="0" smtClean="0">
                <a:solidFill>
                  <a:schemeClr val="tx1"/>
                </a:solidFill>
                <a:latin typeface="+mn-lt"/>
                <a:ea typeface="+mn-ea"/>
                <a:cs typeface="+mn-cs"/>
              </a:rPr>
              <a:t>, 1996) or nonmalignant diseases (Finch, 2004). Examples of prior chemotherapies include alkylating agents and topoisomerase II inhibitors </a:t>
            </a:r>
            <a:endParaRPr lang="en-US" dirty="0"/>
          </a:p>
        </p:txBody>
      </p:sp>
      <p:sp>
        <p:nvSpPr>
          <p:cNvPr id="4" name="Slide Number Placeholder 3"/>
          <p:cNvSpPr>
            <a:spLocks noGrp="1"/>
          </p:cNvSpPr>
          <p:nvPr>
            <p:ph type="sldNum" sz="quarter" idx="10"/>
          </p:nvPr>
        </p:nvSpPr>
        <p:spPr/>
        <p:txBody>
          <a:bodyPr/>
          <a:lstStyle/>
          <a:p>
            <a:fld id="{410C7D8D-1BE9-4D8C-9FF2-760E940B37C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4338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common is anemia</a:t>
            </a:r>
          </a:p>
          <a:p>
            <a:r>
              <a:rPr lang="en-US" sz="1200" b="0" i="0" u="none" strike="noStrike" kern="1200" baseline="0" dirty="0" smtClean="0">
                <a:solidFill>
                  <a:schemeClr val="tx1"/>
                </a:solidFill>
                <a:latin typeface="+mn-lt"/>
                <a:ea typeface="+mn-ea"/>
                <a:cs typeface="+mn-cs"/>
              </a:rPr>
              <a:t>Anemia occurs in approximately 90% of patients with MDS and is a major cause of morbidity (</a:t>
            </a:r>
            <a:r>
              <a:rPr lang="en-US" sz="1200" b="0" i="0" u="none" strike="noStrike" kern="1200" baseline="0" dirty="0" err="1" smtClean="0">
                <a:solidFill>
                  <a:schemeClr val="tx1"/>
                </a:solidFill>
                <a:latin typeface="+mn-lt"/>
                <a:ea typeface="+mn-ea"/>
                <a:cs typeface="+mn-cs"/>
              </a:rPr>
              <a:t>Malcovati</a:t>
            </a:r>
            <a:r>
              <a:rPr lang="en-US" sz="1200" b="0" i="0" u="none" strike="noStrike" kern="1200" baseline="0" dirty="0" smtClean="0">
                <a:solidFill>
                  <a:schemeClr val="tx1"/>
                </a:solidFill>
                <a:latin typeface="+mn-lt"/>
                <a:ea typeface="+mn-ea"/>
                <a:cs typeface="+mn-cs"/>
              </a:rPr>
              <a:t> et al., 2005). Defined as a hemoglobin less than 130 g/l in males and 120 g/l in females (</a:t>
            </a:r>
            <a:r>
              <a:rPr lang="en-US" sz="1200" b="0" i="0" u="none" strike="noStrike" kern="1200" baseline="0" dirty="0" err="1" smtClean="0">
                <a:solidFill>
                  <a:schemeClr val="tx1"/>
                </a:solidFill>
                <a:latin typeface="+mn-lt"/>
                <a:ea typeface="+mn-ea"/>
                <a:cs typeface="+mn-cs"/>
              </a:rPr>
              <a:t>Malcovati</a:t>
            </a:r>
            <a:r>
              <a:rPr lang="en-US" sz="1200" b="0" i="0" u="none" strike="noStrike" kern="1200" baseline="0" dirty="0" smtClean="0">
                <a:solidFill>
                  <a:schemeClr val="tx1"/>
                </a:solidFill>
                <a:latin typeface="+mn-lt"/>
                <a:ea typeface="+mn-ea"/>
                <a:cs typeface="+mn-cs"/>
              </a:rPr>
              <a:t> et al., 2007), anemia can occur as a result of ineffective </a:t>
            </a:r>
            <a:r>
              <a:rPr lang="en-US" sz="1200" b="0" i="0" u="none" strike="noStrike" kern="1200" baseline="0" dirty="0" err="1" smtClean="0">
                <a:solidFill>
                  <a:schemeClr val="tx1"/>
                </a:solidFill>
                <a:latin typeface="+mn-lt"/>
                <a:ea typeface="+mn-ea"/>
                <a:cs typeface="+mn-cs"/>
              </a:rPr>
              <a:t>erythropoietic</a:t>
            </a:r>
            <a:r>
              <a:rPr lang="en-US" sz="1200" b="0" i="0" u="none" strike="noStrike" kern="1200" baseline="0" dirty="0" smtClean="0">
                <a:solidFill>
                  <a:schemeClr val="tx1"/>
                </a:solidFill>
                <a:latin typeface="+mn-lt"/>
                <a:ea typeface="+mn-ea"/>
                <a:cs typeface="+mn-cs"/>
              </a:rPr>
              <a:t> activity in low-risk patients, whereas erythroid marrow failure occurs in higher-risk patients </a:t>
            </a:r>
            <a:endParaRPr lang="en-US" dirty="0"/>
          </a:p>
        </p:txBody>
      </p:sp>
      <p:sp>
        <p:nvSpPr>
          <p:cNvPr id="4" name="Slide Number Placeholder 3"/>
          <p:cNvSpPr>
            <a:spLocks noGrp="1"/>
          </p:cNvSpPr>
          <p:nvPr>
            <p:ph type="sldNum" sz="quarter" idx="10"/>
          </p:nvPr>
        </p:nvSpPr>
        <p:spPr/>
        <p:txBody>
          <a:bodyPr/>
          <a:lstStyle/>
          <a:p>
            <a:fld id="{410C7D8D-1BE9-4D8C-9FF2-760E940B37C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93102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CBC- MCV may be high or normal, RDW often high, MCHC usually normal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Anemia almost uniformly present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Based on the medical history, if there is concern for hemolysis, lactate dehydrogenase,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haptoglobin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reticulocyte count, and direct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antiglobulin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testa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should be performed.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Initial workup to rule out other causes of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cytopenia</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rPr>
              <a:t>History of medications and toxic ingestions (alcohol, heavy metal exposure), B12, folate, BUN, creatinine, TSH, HBV/HCV/HIV/parvovirus, PNH testing, serum protein electrophoresis, chromosome fragility testing for </a:t>
            </a:r>
            <a:r>
              <a:rPr kumimoji="0" lang="en-US" sz="1200" b="0" i="0" u="none" strike="noStrike" kern="1200" cap="none" spc="0" normalizeH="0" baseline="0" noProof="0" dirty="0" err="1" smtClean="0">
                <a:ln>
                  <a:noFill/>
                </a:ln>
                <a:solidFill>
                  <a:prstClr val="black"/>
                </a:solidFill>
                <a:effectLst/>
                <a:uLnTx/>
                <a:uFillTx/>
                <a:latin typeface="+mn-lt"/>
              </a:rPr>
              <a:t>Fanconi</a:t>
            </a:r>
            <a:r>
              <a:rPr kumimoji="0" lang="en-US" sz="1200" b="0" i="0" u="none" strike="noStrike" kern="1200" cap="none" spc="0" normalizeH="0" baseline="0" noProof="0" dirty="0" smtClean="0">
                <a:ln>
                  <a:noFill/>
                </a:ln>
                <a:solidFill>
                  <a:prstClr val="black"/>
                </a:solidFill>
                <a:effectLst/>
                <a:uLnTx/>
                <a:uFillTx/>
                <a:latin typeface="+mn-lt"/>
              </a:rPr>
              <a:t> syndrome, </a:t>
            </a:r>
            <a:r>
              <a:rPr kumimoji="0" lang="en-US" sz="1200" b="0" i="0" u="none" strike="noStrike" kern="1200" cap="none" spc="0" normalizeH="0" baseline="0" noProof="0" dirty="0" err="1" smtClean="0">
                <a:ln>
                  <a:noFill/>
                </a:ln>
                <a:solidFill>
                  <a:prstClr val="black"/>
                </a:solidFill>
                <a:effectLst/>
                <a:uLnTx/>
                <a:uFillTx/>
                <a:latin typeface="+mn-lt"/>
              </a:rPr>
              <a:t>abdo</a:t>
            </a:r>
            <a:r>
              <a:rPr kumimoji="0" lang="en-US" sz="1200" b="0" i="0" u="none" strike="noStrike" kern="1200" cap="none" spc="0" normalizeH="0" baseline="0" noProof="0" dirty="0" smtClean="0">
                <a:ln>
                  <a:noFill/>
                </a:ln>
                <a:solidFill>
                  <a:prstClr val="black"/>
                </a:solidFill>
                <a:effectLst/>
                <a:uLnTx/>
                <a:uFillTx/>
                <a:latin typeface="+mn-lt"/>
              </a:rPr>
              <a:t>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AB8EB3DB-223D-479E-836B-12E5624B9F22}" type="slidenum">
              <a:rPr lang="en-US" smtClean="0"/>
              <a:t>11</a:t>
            </a:fld>
            <a:endParaRPr lang="en-US"/>
          </a:p>
        </p:txBody>
      </p:sp>
    </p:spTree>
    <p:extLst>
      <p:ext uri="{BB962C8B-B14F-4D97-AF65-F5344CB8AC3E}">
        <p14:creationId xmlns:p14="http://schemas.microsoft.com/office/powerpoint/2010/main" val="249454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Classified on basis of </a:t>
            </a:r>
          </a:p>
          <a:p>
            <a:pPr lvl="1"/>
            <a:r>
              <a:rPr lang="en-US" dirty="0" smtClean="0"/>
              <a:t>Blood count</a:t>
            </a:r>
          </a:p>
          <a:p>
            <a:pPr lvl="1"/>
            <a:r>
              <a:rPr lang="en-US" dirty="0" smtClean="0"/>
              <a:t>Morphological appearance</a:t>
            </a:r>
          </a:p>
          <a:p>
            <a:pPr lvl="1"/>
            <a:r>
              <a:rPr lang="en-US" dirty="0" smtClean="0"/>
              <a:t>Number of blasts in blood or bone marrow</a:t>
            </a:r>
          </a:p>
          <a:p>
            <a:pPr lvl="1"/>
            <a:r>
              <a:rPr lang="en-US" dirty="0" smtClean="0"/>
              <a:t>Genetic analysis</a:t>
            </a:r>
          </a:p>
        </p:txBody>
      </p:sp>
      <p:sp>
        <p:nvSpPr>
          <p:cNvPr id="4" name="Slide Number Placeholder 3"/>
          <p:cNvSpPr>
            <a:spLocks noGrp="1"/>
          </p:cNvSpPr>
          <p:nvPr>
            <p:ph type="sldNum" sz="quarter" idx="10"/>
          </p:nvPr>
        </p:nvSpPr>
        <p:spPr/>
        <p:txBody>
          <a:bodyPr/>
          <a:lstStyle/>
          <a:p>
            <a:fld id="{AB8EB3DB-223D-479E-836B-12E5624B9F22}" type="slidenum">
              <a:rPr lang="en-US" smtClean="0"/>
              <a:t>12</a:t>
            </a:fld>
            <a:endParaRPr lang="en-US"/>
          </a:p>
        </p:txBody>
      </p:sp>
    </p:spTree>
    <p:extLst>
      <p:ext uri="{BB962C8B-B14F-4D97-AF65-F5344CB8AC3E}">
        <p14:creationId xmlns:p14="http://schemas.microsoft.com/office/powerpoint/2010/main" val="98438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prognostic categories</a:t>
            </a:r>
          </a:p>
          <a:p>
            <a:r>
              <a:rPr lang="en-US" dirty="0" smtClean="0"/>
              <a:t>Additional predictive</a:t>
            </a:r>
            <a:r>
              <a:rPr lang="en-US" baseline="0" dirty="0" smtClean="0"/>
              <a:t> features for survival </a:t>
            </a:r>
          </a:p>
          <a:p>
            <a:r>
              <a:rPr lang="en-US" baseline="0" dirty="0" smtClean="0"/>
              <a:t>Improved predictive power with more precise prognostic subgroups</a:t>
            </a:r>
          </a:p>
          <a:p>
            <a:endParaRPr lang="en-US" baseline="0" dirty="0" smtClean="0"/>
          </a:p>
          <a:p>
            <a:r>
              <a:rPr lang="en-US" dirty="0" smtClean="0">
                <a:effectLst/>
              </a:rPr>
              <a:t>IPSS significantly oversimplifies the biological and clinical heterogeneity of this disease. To address this deficiency, an analysis of over 7000 MDS patients combined from multiple international databases was performed to create a refined prognostic scoring system.</a:t>
            </a:r>
            <a:endParaRPr lang="en-US" dirty="0"/>
          </a:p>
        </p:txBody>
      </p:sp>
      <p:sp>
        <p:nvSpPr>
          <p:cNvPr id="4" name="Slide Number Placeholder 3"/>
          <p:cNvSpPr>
            <a:spLocks noGrp="1"/>
          </p:cNvSpPr>
          <p:nvPr>
            <p:ph type="sldNum" sz="quarter" idx="10"/>
          </p:nvPr>
        </p:nvSpPr>
        <p:spPr/>
        <p:txBody>
          <a:bodyPr/>
          <a:lstStyle/>
          <a:p>
            <a:fld id="{410C7D8D-1BE9-4D8C-9FF2-760E940B37C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8714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age, performance status, serum ferritin, lactate dehydrogenase, and beta-2 </a:t>
            </a:r>
            <a:r>
              <a:rPr lang="en-US" sz="1200" b="0" i="0" u="none" strike="noStrike" kern="1200" baseline="0" dirty="0" err="1" smtClean="0">
                <a:solidFill>
                  <a:schemeClr val="tx1"/>
                </a:solidFill>
                <a:latin typeface="+mn-lt"/>
                <a:ea typeface="+mn-ea"/>
                <a:cs typeface="+mn-cs"/>
              </a:rPr>
              <a:t>microglobulin</a:t>
            </a:r>
            <a:r>
              <a:rPr lang="en-US" sz="1200" b="0" i="0" u="none" strike="noStrike" kern="1200" baseline="0" dirty="0" smtClean="0">
                <a:solidFill>
                  <a:schemeClr val="tx1"/>
                </a:solidFill>
                <a:latin typeface="+mn-lt"/>
                <a:ea typeface="+mn-ea"/>
                <a:cs typeface="+mn-cs"/>
              </a:rPr>
              <a:t> provide additional prognostic information for survival outcomes </a:t>
            </a:r>
            <a:endParaRPr lang="en-US" dirty="0"/>
          </a:p>
        </p:txBody>
      </p:sp>
      <p:sp>
        <p:nvSpPr>
          <p:cNvPr id="4" name="Slide Number Placeholder 3"/>
          <p:cNvSpPr>
            <a:spLocks noGrp="1"/>
          </p:cNvSpPr>
          <p:nvPr>
            <p:ph type="sldNum" sz="quarter" idx="10"/>
          </p:nvPr>
        </p:nvSpPr>
        <p:spPr/>
        <p:txBody>
          <a:bodyPr/>
          <a:lstStyle/>
          <a:p>
            <a:fld id="{410C7D8D-1BE9-4D8C-9FF2-760E940B37C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1324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Goal of Treatment</a:t>
            </a:r>
          </a:p>
          <a:p>
            <a:pPr lvl="1"/>
            <a:r>
              <a:rPr lang="en-US" dirty="0" smtClean="0"/>
              <a:t>minimize </a:t>
            </a:r>
            <a:r>
              <a:rPr lang="en-US" dirty="0" err="1" smtClean="0"/>
              <a:t>cytopenias</a:t>
            </a:r>
            <a:endParaRPr lang="en-US" dirty="0" smtClean="0"/>
          </a:p>
          <a:p>
            <a:pPr lvl="1"/>
            <a:r>
              <a:rPr lang="en-US" dirty="0" smtClean="0"/>
              <a:t>maintain quality of life</a:t>
            </a:r>
          </a:p>
          <a:p>
            <a:pPr lvl="1"/>
            <a:r>
              <a:rPr lang="en-US" dirty="0" smtClean="0"/>
              <a:t>prevent morbidity and mortality from RBC transfusions and iron overload</a:t>
            </a:r>
          </a:p>
          <a:p>
            <a:endParaRPr lang="en-US" dirty="0" smtClean="0"/>
          </a:p>
          <a:p>
            <a:r>
              <a:rPr lang="en-US" dirty="0" smtClean="0"/>
              <a:t>For patients that are </a:t>
            </a:r>
            <a:r>
              <a:rPr lang="en-US" b="1" dirty="0" smtClean="0"/>
              <a:t>asymptomatic</a:t>
            </a:r>
            <a:r>
              <a:rPr lang="en-US" dirty="0" smtClean="0">
                <a:sym typeface="Wingdings" panose="05000000000000000000" pitchFamily="2" charset="2"/>
              </a:rPr>
              <a:t> watchful waiting and monitor Q3-6 months</a:t>
            </a:r>
          </a:p>
          <a:p>
            <a:pPr lvl="1"/>
            <a:r>
              <a:rPr lang="en-US" dirty="0" smtClean="0">
                <a:sym typeface="Wingdings" panose="05000000000000000000" pitchFamily="2" charset="2"/>
              </a:rPr>
              <a:t>Clinical history, signs/symptoms infection, bleeding, anemia, CBC, blood smear, LDH, </a:t>
            </a:r>
            <a:r>
              <a:rPr lang="en-US" dirty="0" err="1" smtClean="0">
                <a:sym typeface="Wingdings" panose="05000000000000000000" pitchFamily="2" charset="2"/>
              </a:rPr>
              <a:t>biochem</a:t>
            </a:r>
            <a:r>
              <a:rPr lang="en-US" dirty="0" smtClean="0">
                <a:sym typeface="Wingdings" panose="05000000000000000000" pitchFamily="2" charset="2"/>
              </a:rPr>
              <a:t>, ferritin and transferrin saturation</a:t>
            </a:r>
          </a:p>
          <a:p>
            <a:pPr lvl="1"/>
            <a:r>
              <a:rPr lang="en-US" dirty="0" smtClean="0">
                <a:sym typeface="Wingdings" panose="05000000000000000000" pitchFamily="2" charset="2"/>
              </a:rPr>
              <a:t>If changes and therapy beyond supportive care, BM performed</a:t>
            </a:r>
          </a:p>
          <a:p>
            <a:pPr lvl="1"/>
            <a:endParaRPr lang="en-US" dirty="0" smtClean="0">
              <a:sym typeface="Wingdings" panose="05000000000000000000" pitchFamily="2" charset="2"/>
            </a:endParaRPr>
          </a:p>
          <a:p>
            <a:r>
              <a:rPr lang="en-US" b="1" dirty="0" smtClean="0">
                <a:sym typeface="Wingdings" panose="05000000000000000000" pitchFamily="2" charset="2"/>
              </a:rPr>
              <a:t>Symptomatic Treatment options</a:t>
            </a:r>
          </a:p>
          <a:p>
            <a:pPr lvl="1"/>
            <a:r>
              <a:rPr lang="en-US" dirty="0" smtClean="0">
                <a:sym typeface="Wingdings" panose="05000000000000000000" pitchFamily="2" charset="2"/>
              </a:rPr>
              <a:t>Medications for anemia (ESA, </a:t>
            </a:r>
            <a:r>
              <a:rPr lang="en-US" dirty="0" err="1" smtClean="0">
                <a:sym typeface="Wingdings" panose="05000000000000000000" pitchFamily="2" charset="2"/>
              </a:rPr>
              <a:t>lenalidomide</a:t>
            </a:r>
            <a:r>
              <a:rPr lang="en-US" dirty="0" smtClean="0">
                <a:sym typeface="Wingdings" panose="05000000000000000000" pitchFamily="2" charset="2"/>
              </a:rPr>
              <a:t>), neutropenia (antibiotics, GCSF), thrombocytopenia (</a:t>
            </a:r>
            <a:r>
              <a:rPr lang="en-US" dirty="0" err="1" smtClean="0">
                <a:sym typeface="Wingdings" panose="05000000000000000000" pitchFamily="2" charset="2"/>
              </a:rPr>
              <a:t>antifibrinolytics</a:t>
            </a:r>
            <a:r>
              <a:rPr lang="en-US" dirty="0" smtClean="0">
                <a:sym typeface="Wingdings" panose="05000000000000000000" pitchFamily="2" charset="2"/>
              </a:rPr>
              <a:t>)</a:t>
            </a:r>
          </a:p>
          <a:p>
            <a:pPr lvl="1"/>
            <a:r>
              <a:rPr lang="en-US" dirty="0" smtClean="0">
                <a:sym typeface="Wingdings" panose="05000000000000000000" pitchFamily="2" charset="2"/>
              </a:rPr>
              <a:t>Immunosuppressive therapy (ATG, Cyclosporine)</a:t>
            </a:r>
          </a:p>
          <a:p>
            <a:pPr lvl="1"/>
            <a:r>
              <a:rPr lang="en-US" dirty="0" smtClean="0">
                <a:sym typeface="Wingdings" panose="05000000000000000000" pitchFamily="2" charset="2"/>
              </a:rPr>
              <a:t>Supportive Care (transfusion support, iron chelation)</a:t>
            </a:r>
          </a:p>
          <a:p>
            <a:pPr marL="411480" lvl="1" indent="0">
              <a:buNone/>
            </a:pPr>
            <a:endParaRPr lang="en-US" dirty="0" smtClean="0">
              <a:sym typeface="Wingdings" panose="05000000000000000000" pitchFamily="2" charset="2"/>
            </a:endParaRPr>
          </a:p>
          <a:p>
            <a:r>
              <a:rPr lang="en-US" b="1" dirty="0" err="1" smtClean="0">
                <a:sym typeface="Wingdings" panose="05000000000000000000" pitchFamily="2" charset="2"/>
              </a:rPr>
              <a:t>Allo</a:t>
            </a:r>
            <a:r>
              <a:rPr lang="en-US" b="1" dirty="0" smtClean="0">
                <a:sym typeface="Wingdings" panose="05000000000000000000" pitchFamily="2" charset="2"/>
              </a:rPr>
              <a:t>-SCT assessment</a:t>
            </a:r>
          </a:p>
          <a:p>
            <a:pPr lvl="1"/>
            <a:r>
              <a:rPr lang="en-US" dirty="0" smtClean="0">
                <a:sym typeface="Wingdings" panose="05000000000000000000" pitchFamily="2" charset="2"/>
              </a:rPr>
              <a:t>Delayed </a:t>
            </a:r>
            <a:r>
              <a:rPr lang="en-US" dirty="0" err="1" smtClean="0">
                <a:sym typeface="Wingdings" panose="05000000000000000000" pitchFamily="2" charset="2"/>
              </a:rPr>
              <a:t>allo</a:t>
            </a:r>
            <a:r>
              <a:rPr lang="en-US" dirty="0" smtClean="0">
                <a:sym typeface="Wingdings" panose="05000000000000000000" pitchFamily="2" charset="2"/>
              </a:rPr>
              <a:t>-SCT offers maximal life expectancy as long as transplant occurs before transformation to leukemia</a:t>
            </a:r>
          </a:p>
          <a:p>
            <a:pPr lvl="1"/>
            <a:r>
              <a:rPr lang="en-US" dirty="0" smtClean="0">
                <a:sym typeface="Wingdings" panose="05000000000000000000" pitchFamily="2" charset="2"/>
              </a:rPr>
              <a:t>Eligibility ultimately decided by transplant center</a:t>
            </a:r>
          </a:p>
          <a:p>
            <a:endParaRPr lang="en-US" dirty="0" smtClean="0"/>
          </a:p>
          <a:p>
            <a:r>
              <a:rPr lang="en-US" dirty="0" smtClean="0"/>
              <a:t>Del(5q) is most common cytogenetic abnormality found in de novo MDS (~15%) and is very common in therapy associated MDS (40%)</a:t>
            </a:r>
          </a:p>
          <a:p>
            <a:pPr lvl="1"/>
            <a:r>
              <a:rPr lang="en-US" dirty="0" smtClean="0"/>
              <a:t>Del (5q) characterized by </a:t>
            </a:r>
            <a:r>
              <a:rPr lang="en-US" dirty="0" err="1" smtClean="0"/>
              <a:t>hypoproliferative</a:t>
            </a:r>
            <a:r>
              <a:rPr lang="en-US" dirty="0" smtClean="0"/>
              <a:t> anemia and dysplastic megakaryocytes in bone marrow; endogenous EPO production elevated and patients dependent on RBC transfusions</a:t>
            </a:r>
          </a:p>
          <a:p>
            <a:pPr lvl="1"/>
            <a:endParaRPr lang="en-US" dirty="0" smtClean="0"/>
          </a:p>
          <a:p>
            <a:r>
              <a:rPr lang="en-US" b="1" dirty="0" err="1" smtClean="0"/>
              <a:t>Lenalidomide</a:t>
            </a:r>
            <a:r>
              <a:rPr lang="en-US" b="1" dirty="0" smtClean="0"/>
              <a:t> (</a:t>
            </a:r>
            <a:r>
              <a:rPr lang="en-US" b="1" dirty="0" err="1" smtClean="0"/>
              <a:t>Revlimid</a:t>
            </a:r>
            <a:r>
              <a:rPr lang="en-US" b="1" dirty="0" smtClean="0"/>
              <a:t>)</a:t>
            </a:r>
          </a:p>
          <a:p>
            <a:pPr lvl="1"/>
            <a:r>
              <a:rPr lang="en-US" dirty="0" err="1" smtClean="0"/>
              <a:t>Immunomodulatory</a:t>
            </a:r>
            <a:r>
              <a:rPr lang="en-US" dirty="0" smtClean="0"/>
              <a:t> agent</a:t>
            </a:r>
          </a:p>
          <a:p>
            <a:pPr lvl="1"/>
            <a:r>
              <a:rPr lang="en-US" dirty="0" smtClean="0"/>
              <a:t>Used for transfusion dependent anemia with del(5q)</a:t>
            </a:r>
          </a:p>
          <a:p>
            <a:pPr lvl="1"/>
            <a:r>
              <a:rPr lang="en-US" dirty="0" smtClean="0"/>
              <a:t>10mg/day PO or 10mg 21/28 days</a:t>
            </a:r>
          </a:p>
          <a:p>
            <a:pPr lvl="1"/>
            <a:r>
              <a:rPr lang="en-US" dirty="0" smtClean="0"/>
              <a:t>Ongoing monitoring CBC (weekly x 8 weeks, then monthly), Cr</a:t>
            </a:r>
          </a:p>
          <a:p>
            <a:pPr lvl="1"/>
            <a:r>
              <a:rPr lang="en-US" dirty="0" smtClean="0"/>
              <a:t>Failure to achieve a hematological response by end of 4</a:t>
            </a:r>
            <a:r>
              <a:rPr lang="en-US" baseline="30000" dirty="0" smtClean="0"/>
              <a:t>th</a:t>
            </a:r>
            <a:r>
              <a:rPr lang="en-US" dirty="0" smtClean="0"/>
              <a:t> cycle- treatment failure </a:t>
            </a:r>
          </a:p>
          <a:p>
            <a:pPr lvl="1"/>
            <a:r>
              <a:rPr lang="en-US" dirty="0" smtClean="0"/>
              <a:t>SE: neutropenia, thrombocytopenia, anemia (continue transfusion, investigate etiology, leukopenia (stop </a:t>
            </a:r>
            <a:r>
              <a:rPr lang="en-US" dirty="0" err="1" smtClean="0"/>
              <a:t>len</a:t>
            </a:r>
            <a:r>
              <a:rPr lang="en-US" dirty="0" smtClean="0"/>
              <a:t>), thrombosis (low), rash, fatigue, pneumonia, diarrhea, hypothyroidism, teratogenicity </a:t>
            </a:r>
          </a:p>
          <a:p>
            <a:pPr lvl="1"/>
            <a:r>
              <a:rPr lang="en-US" dirty="0" smtClean="0"/>
              <a:t>consider dose adjustment/ interruption if ANC &lt;1, </a:t>
            </a:r>
            <a:r>
              <a:rPr lang="en-US" dirty="0" err="1" smtClean="0"/>
              <a:t>plt</a:t>
            </a:r>
            <a:r>
              <a:rPr lang="en-US" dirty="0" smtClean="0"/>
              <a:t> &lt;25, treat rash with antihistamines, topical steroids, if severe/persistent interrupt </a:t>
            </a:r>
            <a:r>
              <a:rPr lang="en-US" dirty="0" err="1" smtClean="0"/>
              <a:t>len</a:t>
            </a:r>
            <a:r>
              <a:rPr lang="en-US" dirty="0" smtClean="0"/>
              <a:t> until resolves, administer </a:t>
            </a:r>
            <a:r>
              <a:rPr lang="en-US" dirty="0" err="1" smtClean="0"/>
              <a:t>antidiarrheals</a:t>
            </a:r>
            <a:endParaRPr lang="en-US" dirty="0" smtClean="0"/>
          </a:p>
          <a:p>
            <a:endParaRPr lang="en-US" dirty="0"/>
          </a:p>
        </p:txBody>
      </p:sp>
      <p:sp>
        <p:nvSpPr>
          <p:cNvPr id="4" name="Slide Number Placeholder 3"/>
          <p:cNvSpPr>
            <a:spLocks noGrp="1"/>
          </p:cNvSpPr>
          <p:nvPr>
            <p:ph type="sldNum" sz="quarter" idx="10"/>
          </p:nvPr>
        </p:nvSpPr>
        <p:spPr/>
        <p:txBody>
          <a:bodyPr/>
          <a:lstStyle/>
          <a:p>
            <a:fld id="{AB8EB3DB-223D-479E-836B-12E5624B9F22}" type="slidenum">
              <a:rPr lang="en-US" smtClean="0"/>
              <a:t>17</a:t>
            </a:fld>
            <a:endParaRPr lang="en-US"/>
          </a:p>
        </p:txBody>
      </p:sp>
    </p:spTree>
    <p:extLst>
      <p:ext uri="{BB962C8B-B14F-4D97-AF65-F5344CB8AC3E}">
        <p14:creationId xmlns:p14="http://schemas.microsoft.com/office/powerpoint/2010/main" val="40792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927F6E-C4D6-44FA-AA13-2AEB12F8D548}"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3EB1-4309-47A6-936D-03509D0FE99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27F6E-C4D6-44FA-AA13-2AEB12F8D548}"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3EB1-4309-47A6-936D-03509D0FE9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27F6E-C4D6-44FA-AA13-2AEB12F8D548}"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3EB1-4309-47A6-936D-03509D0FE9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27F6E-C4D6-44FA-AA13-2AEB12F8D548}"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3EB1-4309-47A6-936D-03509D0FE9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27F6E-C4D6-44FA-AA13-2AEB12F8D548}"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53EB1-4309-47A6-936D-03509D0FE9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927F6E-C4D6-44FA-AA13-2AEB12F8D548}"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53EB1-4309-47A6-936D-03509D0FE99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27F6E-C4D6-44FA-AA13-2AEB12F8D548}" type="datetimeFigureOut">
              <a:rPr lang="en-US" smtClean="0"/>
              <a:t>10/13/2018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53EB1-4309-47A6-936D-03509D0FE9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27F6E-C4D6-44FA-AA13-2AEB12F8D548}" type="datetimeFigureOut">
              <a:rPr lang="en-US" smtClean="0"/>
              <a:t>10/13/2018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53EB1-4309-47A6-936D-03509D0FE9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27F6E-C4D6-44FA-AA13-2AEB12F8D548}" type="datetimeFigureOut">
              <a:rPr lang="en-US" smtClean="0"/>
              <a:t>10/13/2018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53EB1-4309-47A6-936D-03509D0FE9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27F6E-C4D6-44FA-AA13-2AEB12F8D548}"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53EB1-4309-47A6-936D-03509D0FE99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3927F6E-C4D6-44FA-AA13-2AEB12F8D548}" type="datetimeFigureOut">
              <a:rPr lang="en-US" smtClean="0"/>
              <a:t>10/13/2018</a:t>
            </a:fld>
            <a:endParaRPr lang="en-US"/>
          </a:p>
        </p:txBody>
      </p:sp>
      <p:sp>
        <p:nvSpPr>
          <p:cNvPr id="9" name="Slide Number Placeholder 8"/>
          <p:cNvSpPr>
            <a:spLocks noGrp="1"/>
          </p:cNvSpPr>
          <p:nvPr>
            <p:ph type="sldNum" sz="quarter" idx="11"/>
          </p:nvPr>
        </p:nvSpPr>
        <p:spPr/>
        <p:txBody>
          <a:bodyPr/>
          <a:lstStyle/>
          <a:p>
            <a:fld id="{0DB53EB1-4309-47A6-936D-03509D0FE99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DB53EB1-4309-47A6-936D-03509D0FE99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3927F6E-C4D6-44FA-AA13-2AEB12F8D548}" type="datetimeFigureOut">
              <a:rPr lang="en-US" smtClean="0"/>
              <a:t>10/13/2018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sunnybrook.ca/uploads/Myelodysplastic_Syndrome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hyperlink" Target="http://ash-sap.hematologylibrary.org/content/2016/489.extract?utm_source=TrendMD&amp;utm_medium=cpc&amp;utm_campaign=American_Society_of_Hematology_Self-Assessment_Program_TrendMD_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Bone Marrow Failure Diseases: Including MDS, AA, PNH</a:t>
            </a:r>
            <a:endParaRPr lang="en-US" dirty="0"/>
          </a:p>
        </p:txBody>
      </p:sp>
      <p:sp>
        <p:nvSpPr>
          <p:cNvPr id="3" name="Subtitle 2"/>
          <p:cNvSpPr>
            <a:spLocks noGrp="1"/>
          </p:cNvSpPr>
          <p:nvPr>
            <p:ph type="subTitle" idx="1"/>
          </p:nvPr>
        </p:nvSpPr>
        <p:spPr/>
        <p:txBody>
          <a:bodyPr>
            <a:normAutofit/>
          </a:bodyPr>
          <a:lstStyle/>
          <a:p>
            <a:r>
              <a:rPr lang="en-US" dirty="0" smtClean="0"/>
              <a:t>Lauren </a:t>
            </a:r>
            <a:r>
              <a:rPr lang="en-US" dirty="0" err="1" smtClean="0"/>
              <a:t>Cosolo</a:t>
            </a:r>
            <a:r>
              <a:rPr lang="en-US" dirty="0" smtClean="0"/>
              <a:t>, RN, BScN, MN</a:t>
            </a:r>
            <a:endParaRPr lang="en-US" dirty="0"/>
          </a:p>
        </p:txBody>
      </p:sp>
    </p:spTree>
    <p:extLst>
      <p:ext uri="{BB962C8B-B14F-4D97-AF65-F5344CB8AC3E}">
        <p14:creationId xmlns:p14="http://schemas.microsoft.com/office/powerpoint/2010/main" val="16189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endParaRPr lang="en-US" dirty="0"/>
          </a:p>
        </p:txBody>
      </p:sp>
      <p:sp>
        <p:nvSpPr>
          <p:cNvPr id="3" name="Content Placeholder 2"/>
          <p:cNvSpPr>
            <a:spLocks noGrp="1"/>
          </p:cNvSpPr>
          <p:nvPr>
            <p:ph idx="1"/>
          </p:nvPr>
        </p:nvSpPr>
        <p:spPr>
          <a:xfrm>
            <a:off x="457200" y="1447800"/>
            <a:ext cx="7620000" cy="5257800"/>
          </a:xfrm>
        </p:spPr>
        <p:txBody>
          <a:bodyPr>
            <a:normAutofit fontScale="70000" lnSpcReduction="20000"/>
          </a:bodyPr>
          <a:lstStyle/>
          <a:p>
            <a:r>
              <a:rPr lang="en-US" sz="2600" dirty="0" smtClean="0"/>
              <a:t>Diagnosis of MDS dependent on: </a:t>
            </a:r>
          </a:p>
          <a:p>
            <a:pPr marL="1234440" lvl="2" indent="-457200">
              <a:buFont typeface="+mj-lt"/>
              <a:buAutoNum type="arabicPeriod"/>
            </a:pPr>
            <a:r>
              <a:rPr lang="en-US" sz="2300" dirty="0" smtClean="0"/>
              <a:t>Quantitative changes in blood elements (</a:t>
            </a:r>
            <a:r>
              <a:rPr lang="en-US" sz="2300" dirty="0" err="1" smtClean="0"/>
              <a:t>cytopenias</a:t>
            </a:r>
            <a:r>
              <a:rPr lang="en-US" sz="2300" dirty="0" smtClean="0"/>
              <a:t>)</a:t>
            </a:r>
          </a:p>
          <a:p>
            <a:pPr marL="1234440" lvl="2" indent="-457200">
              <a:buFont typeface="+mj-lt"/>
              <a:buAutoNum type="arabicPeriod"/>
            </a:pPr>
            <a:r>
              <a:rPr lang="en-US" sz="2300" dirty="0" smtClean="0"/>
              <a:t>Evidence of dysplasia in peripheral blood smear and marrow</a:t>
            </a:r>
          </a:p>
          <a:p>
            <a:pPr marL="1234440" lvl="2" indent="-457200">
              <a:buFont typeface="+mj-lt"/>
              <a:buAutoNum type="arabicPeriod"/>
            </a:pPr>
            <a:endParaRPr lang="en-US" dirty="0" smtClean="0"/>
          </a:p>
          <a:p>
            <a:pPr marL="777240" lvl="2" indent="0">
              <a:buNone/>
            </a:pPr>
            <a:endParaRPr lang="en-US" dirty="0"/>
          </a:p>
          <a:p>
            <a:r>
              <a:rPr lang="en-US" b="1" dirty="0" smtClean="0"/>
              <a:t>History</a:t>
            </a:r>
          </a:p>
          <a:p>
            <a:pPr lvl="1"/>
            <a:r>
              <a:rPr lang="en-US" dirty="0" smtClean="0"/>
              <a:t>Signs and symptoms </a:t>
            </a:r>
          </a:p>
          <a:p>
            <a:pPr lvl="1"/>
            <a:r>
              <a:rPr lang="en-US" dirty="0" smtClean="0"/>
              <a:t>Past medical history + comorbidities</a:t>
            </a:r>
          </a:p>
          <a:p>
            <a:pPr lvl="1"/>
            <a:r>
              <a:rPr lang="en-US" dirty="0" smtClean="0"/>
              <a:t>Blood transfusion history</a:t>
            </a:r>
          </a:p>
          <a:p>
            <a:pPr lvl="1"/>
            <a:r>
              <a:rPr lang="en-US" dirty="0" smtClean="0"/>
              <a:t>Prior chemotherapy/radiation treatment</a:t>
            </a:r>
          </a:p>
          <a:p>
            <a:pPr lvl="1"/>
            <a:r>
              <a:rPr lang="en-US" dirty="0" smtClean="0"/>
              <a:t>Family history</a:t>
            </a:r>
          </a:p>
          <a:p>
            <a:pPr lvl="1"/>
            <a:r>
              <a:rPr lang="en-US" dirty="0" smtClean="0"/>
              <a:t>Medications</a:t>
            </a:r>
          </a:p>
          <a:p>
            <a:pPr lvl="1"/>
            <a:r>
              <a:rPr lang="en-US" dirty="0" smtClean="0"/>
              <a:t>Exposure to chemicals</a:t>
            </a:r>
          </a:p>
          <a:p>
            <a:endParaRPr lang="en-US" dirty="0"/>
          </a:p>
          <a:p>
            <a:r>
              <a:rPr lang="en-US" b="1" dirty="0" smtClean="0"/>
              <a:t>Physical Exam</a:t>
            </a:r>
          </a:p>
          <a:p>
            <a:pPr lvl="1"/>
            <a:r>
              <a:rPr lang="en-US" b="1" dirty="0" smtClean="0"/>
              <a:t>Investigating for evidence of </a:t>
            </a:r>
            <a:r>
              <a:rPr lang="en-US" b="1" dirty="0" err="1" smtClean="0"/>
              <a:t>cytopenias</a:t>
            </a:r>
            <a:endParaRPr lang="en-US" b="1" dirty="0"/>
          </a:p>
          <a:p>
            <a:pPr lvl="2"/>
            <a:r>
              <a:rPr lang="en-US" dirty="0" smtClean="0"/>
              <a:t>Integumentary</a:t>
            </a:r>
          </a:p>
          <a:p>
            <a:pPr lvl="2"/>
            <a:r>
              <a:rPr lang="en-US" dirty="0" smtClean="0"/>
              <a:t>Mucous membranes</a:t>
            </a:r>
          </a:p>
          <a:p>
            <a:pPr lvl="2"/>
            <a:r>
              <a:rPr lang="en-US" dirty="0" smtClean="0"/>
              <a:t>Bleeding- epistaxis, gum bleeding, hemoptysis, hematuria, prolonged menstruation, melena</a:t>
            </a:r>
          </a:p>
          <a:p>
            <a:pPr lvl="2"/>
            <a:r>
              <a:rPr lang="en-US" dirty="0" smtClean="0"/>
              <a:t>Fatigue </a:t>
            </a:r>
          </a:p>
          <a:p>
            <a:pPr lvl="2"/>
            <a:r>
              <a:rPr lang="en-US" dirty="0" smtClean="0"/>
              <a:t>Vital signs</a:t>
            </a:r>
          </a:p>
          <a:p>
            <a:pPr lvl="2"/>
            <a:r>
              <a:rPr lang="en-US" dirty="0" smtClean="0"/>
              <a:t>Presence of fevers, infections</a:t>
            </a:r>
          </a:p>
          <a:p>
            <a:pPr lvl="2"/>
            <a:r>
              <a:rPr lang="en-US" dirty="0" smtClean="0"/>
              <a:t>Presence of splenomegaly </a:t>
            </a:r>
          </a:p>
          <a:p>
            <a:pPr lvl="2"/>
            <a:endParaRPr lang="en-US" dirty="0" smtClean="0"/>
          </a:p>
        </p:txBody>
      </p:sp>
    </p:spTree>
    <p:extLst>
      <p:ext uri="{BB962C8B-B14F-4D97-AF65-F5344CB8AC3E}">
        <p14:creationId xmlns:p14="http://schemas.microsoft.com/office/powerpoint/2010/main" val="3154375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dirty="0" smtClean="0"/>
              <a:t>Diagnostic Investigations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4571424"/>
              </p:ext>
            </p:extLst>
          </p:nvPr>
        </p:nvGraphicFramePr>
        <p:xfrm>
          <a:off x="152400" y="990600"/>
          <a:ext cx="8153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04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WHO Classification of MDS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2004155"/>
              </p:ext>
            </p:extLst>
          </p:nvPr>
        </p:nvGraphicFramePr>
        <p:xfrm>
          <a:off x="152400" y="914400"/>
          <a:ext cx="8229600" cy="57962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en-US" sz="1400" dirty="0" smtClean="0"/>
                        <a:t>Subtype</a:t>
                      </a:r>
                      <a:endParaRPr lang="en-US" sz="1400" dirty="0"/>
                    </a:p>
                  </a:txBody>
                  <a:tcPr/>
                </a:tc>
                <a:tc>
                  <a:txBody>
                    <a:bodyPr/>
                    <a:lstStyle/>
                    <a:p>
                      <a:r>
                        <a:rPr lang="en-US" sz="1400" dirty="0" smtClean="0"/>
                        <a:t>Peripheral</a:t>
                      </a:r>
                      <a:r>
                        <a:rPr lang="en-US" sz="1400" baseline="0" dirty="0" smtClean="0"/>
                        <a:t> blood</a:t>
                      </a:r>
                      <a:endParaRPr lang="en-US" sz="1400" dirty="0"/>
                    </a:p>
                  </a:txBody>
                  <a:tcPr/>
                </a:tc>
                <a:tc>
                  <a:txBody>
                    <a:bodyPr/>
                    <a:lstStyle/>
                    <a:p>
                      <a:r>
                        <a:rPr lang="en-US" sz="1400" dirty="0" smtClean="0"/>
                        <a:t>Bone marrow</a:t>
                      </a:r>
                      <a:endParaRPr lang="en-US" sz="1400" dirty="0"/>
                    </a:p>
                  </a:txBody>
                  <a:tcPr/>
                </a:tc>
                <a:tc>
                  <a:txBody>
                    <a:bodyPr/>
                    <a:lstStyle/>
                    <a:p>
                      <a:r>
                        <a:rPr lang="en-US" sz="1400" dirty="0" smtClean="0"/>
                        <a:t>% blasts</a:t>
                      </a:r>
                      <a:endParaRPr lang="en-US" sz="1400" dirty="0"/>
                    </a:p>
                  </a:txBody>
                  <a:tcPr/>
                </a:tc>
                <a:extLst>
                  <a:ext uri="{0D108BD9-81ED-4DB2-BD59-A6C34878D82A}">
                    <a16:rowId xmlns:a16="http://schemas.microsoft.com/office/drawing/2014/main" val="10000"/>
                  </a:ext>
                </a:extLst>
              </a:tr>
              <a:tr h="370840">
                <a:tc>
                  <a:txBody>
                    <a:bodyPr/>
                    <a:lstStyle/>
                    <a:p>
                      <a:r>
                        <a:rPr lang="en-US" sz="1400" dirty="0" smtClean="0"/>
                        <a:t>Refractory anemia</a:t>
                      </a:r>
                      <a:endParaRPr lang="en-US" sz="1400" dirty="0"/>
                    </a:p>
                  </a:txBody>
                  <a:tcPr/>
                </a:tc>
                <a:tc>
                  <a:txBody>
                    <a:bodyPr/>
                    <a:lstStyle/>
                    <a:p>
                      <a:r>
                        <a:rPr lang="en-US" sz="1400" dirty="0" smtClean="0"/>
                        <a:t>Anemia</a:t>
                      </a:r>
                      <a:endParaRPr lang="en-US" sz="1400" dirty="0"/>
                    </a:p>
                  </a:txBody>
                  <a:tcPr/>
                </a:tc>
                <a:tc>
                  <a:txBody>
                    <a:bodyPr/>
                    <a:lstStyle/>
                    <a:p>
                      <a:r>
                        <a:rPr lang="en-US" sz="1400" dirty="0" err="1" smtClean="0"/>
                        <a:t>Unilineage</a:t>
                      </a:r>
                      <a:r>
                        <a:rPr lang="en-US" sz="1400" dirty="0" smtClean="0"/>
                        <a:t> </a:t>
                      </a:r>
                      <a:r>
                        <a:rPr lang="en-US" sz="1400" dirty="0" err="1" smtClean="0"/>
                        <a:t>erythroid</a:t>
                      </a:r>
                      <a:r>
                        <a:rPr lang="en-US" sz="1400" dirty="0" smtClean="0"/>
                        <a:t> dysplasia</a:t>
                      </a:r>
                      <a:r>
                        <a:rPr lang="en-US" sz="1400" baseline="0" dirty="0" smtClean="0"/>
                        <a:t> (in &gt;10% cells)</a:t>
                      </a:r>
                      <a:endParaRPr lang="en-US" sz="1400" dirty="0"/>
                    </a:p>
                  </a:txBody>
                  <a:tcPr/>
                </a:tc>
                <a:tc>
                  <a:txBody>
                    <a:bodyPr/>
                    <a:lstStyle/>
                    <a:p>
                      <a:r>
                        <a:rPr lang="en-US" sz="1400" dirty="0" smtClean="0"/>
                        <a:t>&lt;5</a:t>
                      </a:r>
                      <a:endParaRPr lang="en-US" sz="1400" dirty="0"/>
                    </a:p>
                  </a:txBody>
                  <a:tcPr/>
                </a:tc>
                <a:extLst>
                  <a:ext uri="{0D108BD9-81ED-4DB2-BD59-A6C34878D82A}">
                    <a16:rowId xmlns:a16="http://schemas.microsoft.com/office/drawing/2014/main" val="10001"/>
                  </a:ext>
                </a:extLst>
              </a:tr>
              <a:tr h="370840">
                <a:tc>
                  <a:txBody>
                    <a:bodyPr/>
                    <a:lstStyle/>
                    <a:p>
                      <a:r>
                        <a:rPr lang="en-US" sz="1400" dirty="0" smtClean="0"/>
                        <a:t>Refractory</a:t>
                      </a:r>
                      <a:r>
                        <a:rPr lang="en-US" sz="1400" baseline="0" dirty="0" smtClean="0"/>
                        <a:t> neutropenia</a:t>
                      </a:r>
                      <a:endParaRPr lang="en-US" sz="1400" dirty="0"/>
                    </a:p>
                  </a:txBody>
                  <a:tcPr/>
                </a:tc>
                <a:tc>
                  <a:txBody>
                    <a:bodyPr/>
                    <a:lstStyle/>
                    <a:p>
                      <a:r>
                        <a:rPr lang="en-US" sz="1400" dirty="0" smtClean="0"/>
                        <a:t>Neutropenia</a:t>
                      </a:r>
                      <a:endParaRPr lang="en-US" sz="1400" dirty="0"/>
                    </a:p>
                  </a:txBody>
                  <a:tcPr/>
                </a:tc>
                <a:tc>
                  <a:txBody>
                    <a:bodyPr/>
                    <a:lstStyle/>
                    <a:p>
                      <a:r>
                        <a:rPr lang="en-US" sz="1400" dirty="0" err="1" smtClean="0"/>
                        <a:t>Unilineage</a:t>
                      </a:r>
                      <a:r>
                        <a:rPr lang="en-US" sz="1400" dirty="0" smtClean="0"/>
                        <a:t> granulocytic</a:t>
                      </a:r>
                      <a:r>
                        <a:rPr lang="en-US" sz="1400" baseline="0" dirty="0" smtClean="0"/>
                        <a:t> dysplasia </a:t>
                      </a:r>
                      <a:endParaRPr lang="en-US" sz="1400" dirty="0"/>
                    </a:p>
                  </a:txBody>
                  <a:tcPr/>
                </a:tc>
                <a:tc>
                  <a:txBody>
                    <a:bodyPr/>
                    <a:lstStyle/>
                    <a:p>
                      <a:r>
                        <a:rPr lang="en-US" sz="1400" dirty="0" smtClean="0"/>
                        <a:t>&lt;5</a:t>
                      </a:r>
                      <a:endParaRPr lang="en-US" sz="1400" dirty="0"/>
                    </a:p>
                  </a:txBody>
                  <a:tcPr/>
                </a:tc>
                <a:extLst>
                  <a:ext uri="{0D108BD9-81ED-4DB2-BD59-A6C34878D82A}">
                    <a16:rowId xmlns:a16="http://schemas.microsoft.com/office/drawing/2014/main" val="10002"/>
                  </a:ext>
                </a:extLst>
              </a:tr>
              <a:tr h="370840">
                <a:tc>
                  <a:txBody>
                    <a:bodyPr/>
                    <a:lstStyle/>
                    <a:p>
                      <a:r>
                        <a:rPr lang="en-US" sz="1400" dirty="0" smtClean="0"/>
                        <a:t>Refractory thrombocytopenia</a:t>
                      </a:r>
                      <a:endParaRPr lang="en-US" sz="1400" dirty="0"/>
                    </a:p>
                  </a:txBody>
                  <a:tcPr/>
                </a:tc>
                <a:tc>
                  <a:txBody>
                    <a:bodyPr/>
                    <a:lstStyle/>
                    <a:p>
                      <a:r>
                        <a:rPr lang="en-US" sz="1400" dirty="0" smtClean="0"/>
                        <a:t>Thrombocytopenia</a:t>
                      </a:r>
                      <a:endParaRPr lang="en-US" sz="1400" dirty="0"/>
                    </a:p>
                  </a:txBody>
                  <a:tcPr/>
                </a:tc>
                <a:tc>
                  <a:txBody>
                    <a:bodyPr/>
                    <a:lstStyle/>
                    <a:p>
                      <a:r>
                        <a:rPr lang="en-US" sz="1400" dirty="0" err="1" smtClean="0"/>
                        <a:t>Unilineage</a:t>
                      </a:r>
                      <a:r>
                        <a:rPr lang="en-US" sz="1400" baseline="0" dirty="0" smtClean="0"/>
                        <a:t> megakaryocytic dysplasia </a:t>
                      </a:r>
                      <a:endParaRPr lang="en-US" sz="1400" dirty="0"/>
                    </a:p>
                  </a:txBody>
                  <a:tcPr/>
                </a:tc>
                <a:tc>
                  <a:txBody>
                    <a:bodyPr/>
                    <a:lstStyle/>
                    <a:p>
                      <a:r>
                        <a:rPr lang="en-US" sz="1400" dirty="0" smtClean="0"/>
                        <a:t>&lt;5</a:t>
                      </a:r>
                      <a:endParaRPr lang="en-US" sz="1400" dirty="0"/>
                    </a:p>
                  </a:txBody>
                  <a:tcPr/>
                </a:tc>
                <a:extLst>
                  <a:ext uri="{0D108BD9-81ED-4DB2-BD59-A6C34878D82A}">
                    <a16:rowId xmlns:a16="http://schemas.microsoft.com/office/drawing/2014/main" val="10003"/>
                  </a:ext>
                </a:extLst>
              </a:tr>
              <a:tr h="370840">
                <a:tc>
                  <a:txBody>
                    <a:bodyPr/>
                    <a:lstStyle/>
                    <a:p>
                      <a:r>
                        <a:rPr lang="en-US" sz="1400" dirty="0" smtClean="0"/>
                        <a:t>Refractory anemia with ring</a:t>
                      </a:r>
                      <a:r>
                        <a:rPr lang="en-US" sz="1400" baseline="0" dirty="0" smtClean="0"/>
                        <a:t> </a:t>
                      </a:r>
                      <a:r>
                        <a:rPr lang="en-US" sz="1400" baseline="0" dirty="0" err="1" smtClean="0"/>
                        <a:t>sideroblasts</a:t>
                      </a:r>
                      <a:r>
                        <a:rPr lang="en-US" sz="1400" baseline="0" dirty="0" smtClean="0"/>
                        <a:t> (RARS)</a:t>
                      </a:r>
                      <a:endParaRPr lang="en-US" sz="1400" dirty="0"/>
                    </a:p>
                  </a:txBody>
                  <a:tcPr/>
                </a:tc>
                <a:tc>
                  <a:txBody>
                    <a:bodyPr/>
                    <a:lstStyle/>
                    <a:p>
                      <a:r>
                        <a:rPr lang="en-US" sz="1400" dirty="0" smtClean="0"/>
                        <a:t>Anemia</a:t>
                      </a:r>
                      <a:endParaRPr lang="en-US" sz="1400" dirty="0"/>
                    </a:p>
                  </a:txBody>
                  <a:tcPr/>
                </a:tc>
                <a:tc>
                  <a:txBody>
                    <a:bodyPr/>
                    <a:lstStyle/>
                    <a:p>
                      <a:r>
                        <a:rPr lang="en-US" sz="1400" dirty="0" err="1" smtClean="0"/>
                        <a:t>Unilineage</a:t>
                      </a:r>
                      <a:r>
                        <a:rPr lang="en-US" sz="1400" dirty="0" smtClean="0"/>
                        <a:t> </a:t>
                      </a:r>
                      <a:r>
                        <a:rPr lang="en-US" sz="1400" dirty="0" err="1" smtClean="0"/>
                        <a:t>erythroid</a:t>
                      </a:r>
                      <a:r>
                        <a:rPr lang="en-US" sz="1400" dirty="0" smtClean="0"/>
                        <a:t> dysplasia</a:t>
                      </a:r>
                      <a:r>
                        <a:rPr lang="en-US" sz="1400" baseline="0" dirty="0" smtClean="0"/>
                        <a:t> &gt;15% </a:t>
                      </a:r>
                      <a:r>
                        <a:rPr lang="en-US" sz="1400" baseline="0" dirty="0" err="1" smtClean="0"/>
                        <a:t>erythroid</a:t>
                      </a:r>
                      <a:r>
                        <a:rPr lang="en-US" sz="1400" baseline="0" dirty="0" smtClean="0"/>
                        <a:t> precursors are ring </a:t>
                      </a:r>
                      <a:r>
                        <a:rPr lang="en-US" sz="1400" baseline="0" dirty="0" err="1" smtClean="0"/>
                        <a:t>sideroblasts</a:t>
                      </a:r>
                      <a:endParaRPr lang="en-US" sz="1400" dirty="0"/>
                    </a:p>
                  </a:txBody>
                  <a:tcPr/>
                </a:tc>
                <a:tc>
                  <a:txBody>
                    <a:bodyPr/>
                    <a:lstStyle/>
                    <a:p>
                      <a:r>
                        <a:rPr lang="en-US" sz="1400" dirty="0" smtClean="0"/>
                        <a:t>&lt;5</a:t>
                      </a:r>
                      <a:endParaRPr lang="en-US" sz="1400" dirty="0"/>
                    </a:p>
                  </a:txBody>
                  <a:tcPr/>
                </a:tc>
                <a:extLst>
                  <a:ext uri="{0D108BD9-81ED-4DB2-BD59-A6C34878D82A}">
                    <a16:rowId xmlns:a16="http://schemas.microsoft.com/office/drawing/2014/main" val="10004"/>
                  </a:ext>
                </a:extLst>
              </a:tr>
              <a:tr h="370840">
                <a:tc>
                  <a:txBody>
                    <a:bodyPr/>
                    <a:lstStyle/>
                    <a:p>
                      <a:r>
                        <a:rPr lang="en-US" sz="1400" dirty="0" smtClean="0"/>
                        <a:t>Refractory</a:t>
                      </a:r>
                      <a:r>
                        <a:rPr lang="en-US" sz="1400" baseline="0" dirty="0" smtClean="0"/>
                        <a:t> </a:t>
                      </a:r>
                      <a:r>
                        <a:rPr lang="en-US" sz="1400" baseline="0" dirty="0" err="1" smtClean="0"/>
                        <a:t>cytopenia</a:t>
                      </a:r>
                      <a:r>
                        <a:rPr lang="en-US" sz="1400" baseline="0" dirty="0" smtClean="0"/>
                        <a:t> with </a:t>
                      </a:r>
                      <a:r>
                        <a:rPr lang="en-US" sz="1400" baseline="0" dirty="0" err="1" smtClean="0"/>
                        <a:t>multilineage</a:t>
                      </a:r>
                      <a:r>
                        <a:rPr lang="en-US" sz="1400" baseline="0" dirty="0" smtClean="0"/>
                        <a:t> dysplasia (RCMD)</a:t>
                      </a:r>
                      <a:endParaRPr lang="en-US" sz="1400" dirty="0"/>
                    </a:p>
                  </a:txBody>
                  <a:tcPr/>
                </a:tc>
                <a:tc>
                  <a:txBody>
                    <a:bodyPr/>
                    <a:lstStyle/>
                    <a:p>
                      <a:r>
                        <a:rPr lang="en-US" sz="1400" dirty="0" err="1" smtClean="0"/>
                        <a:t>Cytopenia</a:t>
                      </a:r>
                      <a:endParaRPr lang="en-US" sz="1400" dirty="0"/>
                    </a:p>
                  </a:txBody>
                  <a:tcPr/>
                </a:tc>
                <a:tc>
                  <a:txBody>
                    <a:bodyPr/>
                    <a:lstStyle/>
                    <a:p>
                      <a:r>
                        <a:rPr lang="en-US" sz="1400" dirty="0" err="1" smtClean="0"/>
                        <a:t>Multilineage</a:t>
                      </a:r>
                      <a:r>
                        <a:rPr lang="en-US" sz="1400" dirty="0" smtClean="0"/>
                        <a:t> dysplasia  +/- ring </a:t>
                      </a:r>
                      <a:r>
                        <a:rPr lang="en-US" sz="1400" dirty="0" err="1" smtClean="0"/>
                        <a:t>sideroblasts</a:t>
                      </a:r>
                      <a:r>
                        <a:rPr lang="en-US" sz="1400" baseline="0" dirty="0" smtClean="0"/>
                        <a:t> </a:t>
                      </a:r>
                      <a:endParaRPr lang="en-US" sz="1400" dirty="0"/>
                    </a:p>
                  </a:txBody>
                  <a:tcPr/>
                </a:tc>
                <a:tc>
                  <a:txBody>
                    <a:bodyPr/>
                    <a:lstStyle/>
                    <a:p>
                      <a:r>
                        <a:rPr lang="en-US" sz="1400" dirty="0" smtClean="0"/>
                        <a:t>&lt;5</a:t>
                      </a:r>
                      <a:endParaRPr lang="en-US" sz="1400" dirty="0"/>
                    </a:p>
                  </a:txBody>
                  <a:tcPr/>
                </a:tc>
                <a:extLst>
                  <a:ext uri="{0D108BD9-81ED-4DB2-BD59-A6C34878D82A}">
                    <a16:rowId xmlns:a16="http://schemas.microsoft.com/office/drawing/2014/main" val="10005"/>
                  </a:ext>
                </a:extLst>
              </a:tr>
              <a:tr h="370840">
                <a:tc>
                  <a:txBody>
                    <a:bodyPr/>
                    <a:lstStyle/>
                    <a:p>
                      <a:r>
                        <a:rPr lang="en-US" sz="1400" dirty="0" smtClean="0"/>
                        <a:t>Refractory</a:t>
                      </a:r>
                      <a:r>
                        <a:rPr lang="en-US" sz="1400" baseline="0" dirty="0" smtClean="0"/>
                        <a:t> anemia with excess blasts type 1 (RAEB-1)</a:t>
                      </a:r>
                      <a:endParaRPr lang="en-US" sz="1400" dirty="0"/>
                    </a:p>
                  </a:txBody>
                  <a:tcPr/>
                </a:tc>
                <a:tc>
                  <a:txBody>
                    <a:bodyPr/>
                    <a:lstStyle/>
                    <a:p>
                      <a:r>
                        <a:rPr lang="en-US" sz="1400" dirty="0" err="1" smtClean="0"/>
                        <a:t>Cytopenia</a:t>
                      </a:r>
                      <a:endParaRPr lang="en-US" sz="1400" dirty="0"/>
                    </a:p>
                  </a:txBody>
                  <a:tcPr/>
                </a:tc>
                <a:tc>
                  <a:txBody>
                    <a:bodyPr/>
                    <a:lstStyle/>
                    <a:p>
                      <a:r>
                        <a:rPr lang="en-US" sz="1400" dirty="0" err="1" smtClean="0"/>
                        <a:t>Unilineage</a:t>
                      </a:r>
                      <a:r>
                        <a:rPr lang="en-US" sz="1400" dirty="0" smtClean="0"/>
                        <a:t> or </a:t>
                      </a:r>
                      <a:r>
                        <a:rPr lang="en-US" sz="1400" dirty="0" err="1" smtClean="0"/>
                        <a:t>multilineage</a:t>
                      </a:r>
                      <a:r>
                        <a:rPr lang="en-US" sz="1400" dirty="0" smtClean="0"/>
                        <a:t> dysplasia</a:t>
                      </a:r>
                      <a:endParaRPr lang="en-US" sz="1400" dirty="0"/>
                    </a:p>
                  </a:txBody>
                  <a:tcPr/>
                </a:tc>
                <a:tc>
                  <a:txBody>
                    <a:bodyPr/>
                    <a:lstStyle/>
                    <a:p>
                      <a:r>
                        <a:rPr lang="en-US" sz="1400" dirty="0" smtClean="0"/>
                        <a:t>5-9</a:t>
                      </a:r>
                      <a:endParaRPr lang="en-US" sz="1400" dirty="0"/>
                    </a:p>
                  </a:txBody>
                  <a:tcPr/>
                </a:tc>
                <a:extLst>
                  <a:ext uri="{0D108BD9-81ED-4DB2-BD59-A6C34878D82A}">
                    <a16:rowId xmlns:a16="http://schemas.microsoft.com/office/drawing/2014/main" val="10006"/>
                  </a:ext>
                </a:extLst>
              </a:tr>
              <a:tr h="370840">
                <a:tc>
                  <a:txBody>
                    <a:bodyPr/>
                    <a:lstStyle/>
                    <a:p>
                      <a:r>
                        <a:rPr lang="en-US" sz="1400" dirty="0" smtClean="0"/>
                        <a:t>Refractory anemia with excess blasts type</a:t>
                      </a:r>
                      <a:r>
                        <a:rPr lang="en-US" sz="1400" baseline="0" dirty="0" smtClean="0"/>
                        <a:t> 2 (RAEB-2)</a:t>
                      </a:r>
                      <a:endParaRPr lang="en-US" sz="1400" dirty="0"/>
                    </a:p>
                  </a:txBody>
                  <a:tcPr/>
                </a:tc>
                <a:tc>
                  <a:txBody>
                    <a:bodyPr/>
                    <a:lstStyle/>
                    <a:p>
                      <a:r>
                        <a:rPr lang="en-US" sz="1400" dirty="0" err="1" smtClean="0"/>
                        <a:t>Cytopenia</a:t>
                      </a:r>
                      <a:endParaRPr lang="en-US" sz="1400" dirty="0"/>
                    </a:p>
                  </a:txBody>
                  <a:tcPr/>
                </a:tc>
                <a:tc>
                  <a:txBody>
                    <a:bodyPr/>
                    <a:lstStyle/>
                    <a:p>
                      <a:r>
                        <a:rPr lang="en-US" sz="1400" dirty="0" err="1" smtClean="0"/>
                        <a:t>Unilineage</a:t>
                      </a:r>
                      <a:r>
                        <a:rPr lang="en-US" sz="1400" baseline="0" dirty="0" smtClean="0"/>
                        <a:t> or </a:t>
                      </a:r>
                      <a:r>
                        <a:rPr lang="en-US" sz="1400" baseline="0" dirty="0" err="1" smtClean="0"/>
                        <a:t>multilineage</a:t>
                      </a:r>
                      <a:r>
                        <a:rPr lang="en-US" sz="1400" baseline="0" dirty="0" smtClean="0"/>
                        <a:t> dysplasia</a:t>
                      </a:r>
                      <a:endParaRPr lang="en-US" sz="1400" dirty="0"/>
                    </a:p>
                  </a:txBody>
                  <a:tcPr/>
                </a:tc>
                <a:tc>
                  <a:txBody>
                    <a:bodyPr/>
                    <a:lstStyle/>
                    <a:p>
                      <a:r>
                        <a:rPr lang="en-US" sz="1400" dirty="0" smtClean="0"/>
                        <a:t>10-19</a:t>
                      </a:r>
                      <a:endParaRPr lang="en-US" sz="1400" dirty="0"/>
                    </a:p>
                  </a:txBody>
                  <a:tcPr/>
                </a:tc>
                <a:extLst>
                  <a:ext uri="{0D108BD9-81ED-4DB2-BD59-A6C34878D82A}">
                    <a16:rowId xmlns:a16="http://schemas.microsoft.com/office/drawing/2014/main" val="10007"/>
                  </a:ext>
                </a:extLst>
              </a:tr>
              <a:tr h="370840">
                <a:tc>
                  <a:txBody>
                    <a:bodyPr/>
                    <a:lstStyle/>
                    <a:p>
                      <a:r>
                        <a:rPr lang="en-US" sz="1400" dirty="0" smtClean="0"/>
                        <a:t>MDS associated</a:t>
                      </a:r>
                      <a:r>
                        <a:rPr lang="en-US" sz="1400" baseline="0" dirty="0" smtClean="0"/>
                        <a:t> with isolated del (5q-)</a:t>
                      </a:r>
                      <a:endParaRPr lang="en-US" sz="1400" dirty="0"/>
                    </a:p>
                  </a:txBody>
                  <a:tcPr/>
                </a:tc>
                <a:tc>
                  <a:txBody>
                    <a:bodyPr/>
                    <a:lstStyle/>
                    <a:p>
                      <a:r>
                        <a:rPr lang="en-US" sz="1400" dirty="0" smtClean="0"/>
                        <a:t>Anemia, normal</a:t>
                      </a:r>
                      <a:r>
                        <a:rPr lang="en-US" sz="1400" baseline="0" dirty="0" smtClean="0"/>
                        <a:t> or high platelet count</a:t>
                      </a:r>
                      <a:endParaRPr lang="en-US" sz="1400" dirty="0"/>
                    </a:p>
                  </a:txBody>
                  <a:tcPr/>
                </a:tc>
                <a:tc>
                  <a:txBody>
                    <a:bodyPr/>
                    <a:lstStyle/>
                    <a:p>
                      <a:r>
                        <a:rPr lang="en-US" sz="1400" dirty="0" smtClean="0"/>
                        <a:t>5q31 deletion, anemia, </a:t>
                      </a:r>
                      <a:r>
                        <a:rPr lang="en-US" sz="1400" dirty="0" err="1" smtClean="0"/>
                        <a:t>hypolobulated</a:t>
                      </a:r>
                      <a:r>
                        <a:rPr lang="en-US" sz="1400" dirty="0" smtClean="0"/>
                        <a:t> megakaryocytes</a:t>
                      </a:r>
                      <a:endParaRPr lang="en-US" sz="1400" dirty="0"/>
                    </a:p>
                  </a:txBody>
                  <a:tcPr/>
                </a:tc>
                <a:tc>
                  <a:txBody>
                    <a:bodyPr/>
                    <a:lstStyle/>
                    <a:p>
                      <a:r>
                        <a:rPr lang="en-US" sz="1400" dirty="0" smtClean="0"/>
                        <a:t>&lt;5</a:t>
                      </a:r>
                      <a:endParaRPr lang="en-US" sz="14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31181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620000" cy="1143000"/>
          </a:xfrm>
        </p:spPr>
        <p:txBody>
          <a:bodyPr/>
          <a:lstStyle/>
          <a:p>
            <a:r>
              <a:rPr lang="en-US" dirty="0" smtClean="0"/>
              <a:t>IPSS-R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0665741"/>
              </p:ext>
            </p:extLst>
          </p:nvPr>
        </p:nvGraphicFramePr>
        <p:xfrm>
          <a:off x="381000" y="990601"/>
          <a:ext cx="7848600" cy="4191001"/>
        </p:xfrm>
        <a:graphic>
          <a:graphicData uri="http://schemas.openxmlformats.org/drawingml/2006/table">
            <a:tbl>
              <a:tblPr firstRow="1" bandRow="1">
                <a:tableStyleId>{91EBBBCC-DAD2-459C-BE2E-F6DE35CF9A28}</a:tableStyleId>
              </a:tblPr>
              <a:tblGrid>
                <a:gridCol w="1453445">
                  <a:extLst>
                    <a:ext uri="{9D8B030D-6E8A-4147-A177-3AD203B41FA5}">
                      <a16:colId xmlns:a16="http://schemas.microsoft.com/office/drawing/2014/main" val="20000"/>
                    </a:ext>
                  </a:extLst>
                </a:gridCol>
                <a:gridCol w="1162755">
                  <a:extLst>
                    <a:ext uri="{9D8B030D-6E8A-4147-A177-3AD203B41FA5}">
                      <a16:colId xmlns:a16="http://schemas.microsoft.com/office/drawing/2014/main" val="20001"/>
                    </a:ext>
                  </a:extLst>
                </a:gridCol>
                <a:gridCol w="1308100">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gridCol w="1308100">
                  <a:extLst>
                    <a:ext uri="{9D8B030D-6E8A-4147-A177-3AD203B41FA5}">
                      <a16:colId xmlns:a16="http://schemas.microsoft.com/office/drawing/2014/main" val="20004"/>
                    </a:ext>
                  </a:extLst>
                </a:gridCol>
                <a:gridCol w="1308100">
                  <a:extLst>
                    <a:ext uri="{9D8B030D-6E8A-4147-A177-3AD203B41FA5}">
                      <a16:colId xmlns:a16="http://schemas.microsoft.com/office/drawing/2014/main" val="20005"/>
                    </a:ext>
                  </a:extLst>
                </a:gridCol>
              </a:tblGrid>
              <a:tr h="301422">
                <a:tc>
                  <a:txBody>
                    <a:bodyPr/>
                    <a:lstStyle/>
                    <a:p>
                      <a:r>
                        <a:rPr lang="en-US" sz="1200" dirty="0" smtClean="0"/>
                        <a:t>Parameter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r>
                        <a:rPr lang="en-US" sz="1200" dirty="0" smtClean="0"/>
                        <a:t>Categories and Associated Scores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70713">
                <a:tc>
                  <a:txBody>
                    <a:bodyPr/>
                    <a:lstStyle/>
                    <a:p>
                      <a:r>
                        <a:rPr lang="en-US" sz="1200" dirty="0" smtClean="0"/>
                        <a:t>Cytogenetic risk group</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Very good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Good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Intermediate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Poor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Very poor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1422">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1</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2</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3</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4</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8908">
                <a:tc>
                  <a:txBody>
                    <a:bodyPr/>
                    <a:lstStyle/>
                    <a:p>
                      <a:r>
                        <a:rPr lang="en-US" sz="1200" dirty="0" smtClean="0"/>
                        <a:t>Marrow</a:t>
                      </a:r>
                      <a:r>
                        <a:rPr lang="en-US" sz="1200" baseline="0" dirty="0" smtClean="0"/>
                        <a:t> Blast proportion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≤2%</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&gt;2-&lt;5%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5-10%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&gt;10%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1422">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1</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2</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3</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0713">
                <a:tc>
                  <a:txBody>
                    <a:bodyPr/>
                    <a:lstStyle/>
                    <a:p>
                      <a:r>
                        <a:rPr lang="en-US" sz="1200" dirty="0" smtClean="0"/>
                        <a:t>Hemoglobin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≥10g/</a:t>
                      </a:r>
                      <a:r>
                        <a:rPr lang="en-US" sz="1200" dirty="0" err="1" smtClean="0"/>
                        <a:t>dL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8-&lt;10g/</a:t>
                      </a:r>
                      <a:r>
                        <a:rPr lang="en-US" sz="1200" dirty="0" err="1" smtClean="0"/>
                        <a:t>dL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&lt;8 g/</a:t>
                      </a:r>
                      <a:r>
                        <a:rPr lang="en-US" sz="1200" dirty="0" err="1" smtClean="0"/>
                        <a:t>dL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1422">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1</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1.5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1422">
                <a:tc>
                  <a:txBody>
                    <a:bodyPr/>
                    <a:lstStyle/>
                    <a:p>
                      <a:r>
                        <a:rPr lang="en-US" sz="1200" dirty="0" smtClean="0"/>
                        <a:t>ANC</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effectLst/>
                        </a:rPr>
                        <a:t>≥0.8 x 10</a:t>
                      </a:r>
                      <a:r>
                        <a:rPr lang="en-US" sz="1200" baseline="30000" dirty="0" smtClean="0">
                          <a:effectLst/>
                        </a:rPr>
                        <a:t>9</a:t>
                      </a:r>
                      <a:r>
                        <a:rPr lang="en-US" sz="1200" dirty="0" smtClean="0">
                          <a:effectLst/>
                        </a:rPr>
                        <a:t>/L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effectLst/>
                        </a:rPr>
                        <a:t>&lt;0.8 x 10</a:t>
                      </a:r>
                      <a:r>
                        <a:rPr lang="en-US" sz="1200" baseline="30000" dirty="0" smtClean="0">
                          <a:effectLst/>
                        </a:rPr>
                        <a:t>9</a:t>
                      </a:r>
                      <a:r>
                        <a:rPr lang="en-US" sz="1200" dirty="0" smtClean="0">
                          <a:effectLst/>
                        </a:rPr>
                        <a:t>/L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1422">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0.5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70713">
                <a:tc>
                  <a:txBody>
                    <a:bodyPr/>
                    <a:lstStyle/>
                    <a:p>
                      <a:r>
                        <a:rPr lang="en-US" sz="1200" dirty="0" smtClean="0"/>
                        <a:t>Platelet Count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effectLst/>
                        </a:rPr>
                        <a:t>≥100 x 10</a:t>
                      </a:r>
                      <a:r>
                        <a:rPr lang="en-US" sz="1200" baseline="30000" dirty="0" smtClean="0">
                          <a:effectLst/>
                        </a:rPr>
                        <a:t>9</a:t>
                      </a:r>
                      <a:r>
                        <a:rPr lang="en-US" sz="1200" dirty="0" smtClean="0">
                          <a:effectLst/>
                        </a:rPr>
                        <a:t>/L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effectLst/>
                        </a:rPr>
                        <a:t>50 - 100 x 10</a:t>
                      </a:r>
                      <a:r>
                        <a:rPr lang="en-US" sz="1200" baseline="30000" dirty="0" smtClean="0">
                          <a:effectLst/>
                        </a:rPr>
                        <a:t>9</a:t>
                      </a:r>
                      <a:r>
                        <a:rPr lang="en-US" sz="1200" dirty="0" smtClean="0">
                          <a:effectLst/>
                        </a:rPr>
                        <a:t>/L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&lt;50 x 10</a:t>
                      </a:r>
                      <a:r>
                        <a:rPr lang="en-US" sz="1200" baseline="30000" dirty="0"/>
                        <a:t>9</a:t>
                      </a:r>
                      <a:r>
                        <a:rPr lang="en-US" sz="1200" dirty="0"/>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1422">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0.5</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1</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extBox 4"/>
          <p:cNvSpPr txBox="1"/>
          <p:nvPr/>
        </p:nvSpPr>
        <p:spPr>
          <a:xfrm>
            <a:off x="381000" y="5486400"/>
            <a:ext cx="3886200" cy="1200329"/>
          </a:xfrm>
          <a:prstGeom prst="rect">
            <a:avLst/>
          </a:prstGeom>
          <a:noFill/>
        </p:spPr>
        <p:txBody>
          <a:bodyPr wrap="square" rtlCol="0">
            <a:spAutoFit/>
          </a:bodyPr>
          <a:lstStyle/>
          <a:p>
            <a:r>
              <a:rPr lang="en-US" dirty="0" smtClean="0"/>
              <a:t>Tool is only helpful at time of diagnosis</a:t>
            </a:r>
          </a:p>
          <a:p>
            <a:r>
              <a:rPr lang="en-US" dirty="0"/>
              <a:t>Tool is </a:t>
            </a:r>
            <a:r>
              <a:rPr lang="en-US" dirty="0" smtClean="0"/>
              <a:t>used </a:t>
            </a:r>
            <a:r>
              <a:rPr lang="en-US" dirty="0"/>
              <a:t>to estimate life expectancy for NEWLY diagnosed patients with MDS</a:t>
            </a:r>
          </a:p>
        </p:txBody>
      </p:sp>
      <p:graphicFrame>
        <p:nvGraphicFramePr>
          <p:cNvPr id="8" name="Table 7"/>
          <p:cNvGraphicFramePr>
            <a:graphicFrameLocks noGrp="1"/>
          </p:cNvGraphicFramePr>
          <p:nvPr>
            <p:extLst>
              <p:ext uri="{D42A27DB-BD31-4B8C-83A1-F6EECF244321}">
                <p14:modId xmlns:p14="http://schemas.microsoft.com/office/powerpoint/2010/main" val="2190823092"/>
              </p:ext>
            </p:extLst>
          </p:nvPr>
        </p:nvGraphicFramePr>
        <p:xfrm>
          <a:off x="4648200" y="5181600"/>
          <a:ext cx="3733800" cy="1554480"/>
        </p:xfrm>
        <a:graphic>
          <a:graphicData uri="http://schemas.openxmlformats.org/drawingml/2006/table">
            <a:tbl>
              <a:tblPr firstRow="1" bandRow="1">
                <a:tableStyleId>{F5AB1C69-6EDB-4FF4-983F-18BD219EF322}</a:tableStyleId>
              </a:tblPr>
              <a:tblGrid>
                <a:gridCol w="18669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tblGrid>
              <a:tr h="205740">
                <a:tc>
                  <a:txBody>
                    <a:bodyPr/>
                    <a:lstStyle/>
                    <a:p>
                      <a:r>
                        <a:rPr lang="en-US" sz="1100" dirty="0" smtClean="0"/>
                        <a:t>Risk Category</a:t>
                      </a:r>
                      <a:endParaRPr lang="en-US" sz="1100" dirty="0"/>
                    </a:p>
                  </a:txBody>
                  <a:tcPr/>
                </a:tc>
                <a:tc>
                  <a:txBody>
                    <a:bodyPr/>
                    <a:lstStyle/>
                    <a:p>
                      <a:r>
                        <a:rPr lang="en-US" sz="1100" dirty="0" smtClean="0"/>
                        <a:t>Risk</a:t>
                      </a:r>
                      <a:r>
                        <a:rPr lang="en-US" sz="1100" baseline="0" dirty="0" smtClean="0"/>
                        <a:t> Score</a:t>
                      </a:r>
                      <a:endParaRPr lang="en-US" sz="1100" dirty="0"/>
                    </a:p>
                  </a:txBody>
                  <a:tcPr/>
                </a:tc>
                <a:extLst>
                  <a:ext uri="{0D108BD9-81ED-4DB2-BD59-A6C34878D82A}">
                    <a16:rowId xmlns:a16="http://schemas.microsoft.com/office/drawing/2014/main" val="10000"/>
                  </a:ext>
                </a:extLst>
              </a:tr>
              <a:tr h="205740">
                <a:tc>
                  <a:txBody>
                    <a:bodyPr/>
                    <a:lstStyle/>
                    <a:p>
                      <a:r>
                        <a:rPr lang="en-US" sz="1100" dirty="0" smtClean="0"/>
                        <a:t>Very low</a:t>
                      </a:r>
                      <a:endParaRPr lang="en-US" sz="1100" dirty="0"/>
                    </a:p>
                  </a:txBody>
                  <a:tcPr/>
                </a:tc>
                <a:tc>
                  <a:txBody>
                    <a:bodyPr/>
                    <a:lstStyle/>
                    <a:p>
                      <a:r>
                        <a:rPr lang="en-US" sz="1100" dirty="0" smtClean="0"/>
                        <a:t>≤1.5</a:t>
                      </a:r>
                      <a:endParaRPr lang="en-US" sz="1100" dirty="0"/>
                    </a:p>
                  </a:txBody>
                  <a:tcPr/>
                </a:tc>
                <a:extLst>
                  <a:ext uri="{0D108BD9-81ED-4DB2-BD59-A6C34878D82A}">
                    <a16:rowId xmlns:a16="http://schemas.microsoft.com/office/drawing/2014/main" val="10001"/>
                  </a:ext>
                </a:extLst>
              </a:tr>
              <a:tr h="205740">
                <a:tc>
                  <a:txBody>
                    <a:bodyPr/>
                    <a:lstStyle/>
                    <a:p>
                      <a:r>
                        <a:rPr lang="en-US" sz="1100" dirty="0" smtClean="0"/>
                        <a:t>Low </a:t>
                      </a:r>
                      <a:endParaRPr lang="en-US" sz="1100" dirty="0"/>
                    </a:p>
                  </a:txBody>
                  <a:tcPr/>
                </a:tc>
                <a:tc>
                  <a:txBody>
                    <a:bodyPr/>
                    <a:lstStyle/>
                    <a:p>
                      <a:r>
                        <a:rPr lang="en-US" sz="1100" dirty="0" smtClean="0"/>
                        <a:t>&gt;1.5-3</a:t>
                      </a:r>
                      <a:endParaRPr lang="en-US" sz="1100" dirty="0"/>
                    </a:p>
                  </a:txBody>
                  <a:tcPr/>
                </a:tc>
                <a:extLst>
                  <a:ext uri="{0D108BD9-81ED-4DB2-BD59-A6C34878D82A}">
                    <a16:rowId xmlns:a16="http://schemas.microsoft.com/office/drawing/2014/main" val="10002"/>
                  </a:ext>
                </a:extLst>
              </a:tr>
              <a:tr h="205740">
                <a:tc>
                  <a:txBody>
                    <a:bodyPr/>
                    <a:lstStyle/>
                    <a:p>
                      <a:r>
                        <a:rPr lang="en-US" sz="1100" dirty="0" smtClean="0"/>
                        <a:t>Intermediate</a:t>
                      </a:r>
                      <a:endParaRPr lang="en-US" sz="1100" dirty="0"/>
                    </a:p>
                  </a:txBody>
                  <a:tcPr/>
                </a:tc>
                <a:tc>
                  <a:txBody>
                    <a:bodyPr/>
                    <a:lstStyle/>
                    <a:p>
                      <a:r>
                        <a:rPr lang="en-US" sz="1100" dirty="0" smtClean="0"/>
                        <a:t>&gt;3-4.5</a:t>
                      </a:r>
                      <a:endParaRPr lang="en-US" sz="1100" dirty="0"/>
                    </a:p>
                  </a:txBody>
                  <a:tcPr/>
                </a:tc>
                <a:extLst>
                  <a:ext uri="{0D108BD9-81ED-4DB2-BD59-A6C34878D82A}">
                    <a16:rowId xmlns:a16="http://schemas.microsoft.com/office/drawing/2014/main" val="10003"/>
                  </a:ext>
                </a:extLst>
              </a:tr>
              <a:tr h="205740">
                <a:tc>
                  <a:txBody>
                    <a:bodyPr/>
                    <a:lstStyle/>
                    <a:p>
                      <a:r>
                        <a:rPr lang="en-US" sz="1100" dirty="0" smtClean="0"/>
                        <a:t>High </a:t>
                      </a:r>
                      <a:endParaRPr lang="en-US" sz="1100" dirty="0"/>
                    </a:p>
                  </a:txBody>
                  <a:tcPr/>
                </a:tc>
                <a:tc>
                  <a:txBody>
                    <a:bodyPr/>
                    <a:lstStyle/>
                    <a:p>
                      <a:r>
                        <a:rPr lang="en-US" sz="1100" dirty="0" smtClean="0"/>
                        <a:t>&gt;4.5-6</a:t>
                      </a:r>
                      <a:endParaRPr lang="en-US" sz="1100" dirty="0"/>
                    </a:p>
                  </a:txBody>
                  <a:tcPr/>
                </a:tc>
                <a:extLst>
                  <a:ext uri="{0D108BD9-81ED-4DB2-BD59-A6C34878D82A}">
                    <a16:rowId xmlns:a16="http://schemas.microsoft.com/office/drawing/2014/main" val="10004"/>
                  </a:ext>
                </a:extLst>
              </a:tr>
              <a:tr h="205740">
                <a:tc>
                  <a:txBody>
                    <a:bodyPr/>
                    <a:lstStyle/>
                    <a:p>
                      <a:r>
                        <a:rPr lang="en-US" sz="1100" dirty="0" smtClean="0"/>
                        <a:t>Very high</a:t>
                      </a:r>
                      <a:endParaRPr lang="en-US" sz="1100" dirty="0"/>
                    </a:p>
                  </a:txBody>
                  <a:tcPr/>
                </a:tc>
                <a:tc>
                  <a:txBody>
                    <a:bodyPr/>
                    <a:lstStyle/>
                    <a:p>
                      <a:r>
                        <a:rPr lang="en-US" sz="1100" dirty="0" smtClean="0"/>
                        <a:t>&gt;6</a:t>
                      </a:r>
                      <a:r>
                        <a:rPr lang="en-US" sz="1100" baseline="0" dirty="0" smtClean="0"/>
                        <a:t> </a:t>
                      </a:r>
                      <a:endParaRPr lang="en-US" sz="11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47880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IPSS-R  </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001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16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	</a:t>
            </a:r>
            <a:endParaRPr lang="en-US" dirty="0"/>
          </a:p>
        </p:txBody>
      </p:sp>
      <p:sp>
        <p:nvSpPr>
          <p:cNvPr id="3" name="Content Placeholder 2"/>
          <p:cNvSpPr>
            <a:spLocks noGrp="1"/>
          </p:cNvSpPr>
          <p:nvPr>
            <p:ph idx="1"/>
          </p:nvPr>
        </p:nvSpPr>
        <p:spPr/>
        <p:txBody>
          <a:bodyPr>
            <a:normAutofit lnSpcReduction="10000"/>
          </a:bodyPr>
          <a:lstStyle/>
          <a:p>
            <a:r>
              <a:rPr lang="en-US" dirty="0" smtClean="0"/>
              <a:t>Factors that predict outcome include: </a:t>
            </a:r>
          </a:p>
          <a:p>
            <a:pPr lvl="1"/>
            <a:r>
              <a:rPr lang="en-US" dirty="0" smtClean="0"/>
              <a:t>WHO classification</a:t>
            </a:r>
          </a:p>
          <a:p>
            <a:pPr lvl="1"/>
            <a:r>
              <a:rPr lang="en-US" dirty="0" smtClean="0"/>
              <a:t>Complex karyotype (&gt;3 chromosome abnormalities)</a:t>
            </a:r>
          </a:p>
          <a:p>
            <a:pPr lvl="1"/>
            <a:r>
              <a:rPr lang="en-US" dirty="0" smtClean="0"/>
              <a:t>Chromosome abnormalities</a:t>
            </a:r>
          </a:p>
          <a:p>
            <a:pPr lvl="1"/>
            <a:r>
              <a:rPr lang="en-US" dirty="0" smtClean="0"/>
              <a:t>Blast proportion </a:t>
            </a:r>
          </a:p>
          <a:p>
            <a:pPr lvl="1"/>
            <a:r>
              <a:rPr lang="en-US" dirty="0" err="1" smtClean="0"/>
              <a:t>Cytopenias</a:t>
            </a:r>
            <a:r>
              <a:rPr lang="en-US" dirty="0" smtClean="0"/>
              <a:t> </a:t>
            </a:r>
          </a:p>
          <a:p>
            <a:pPr lvl="1"/>
            <a:endParaRPr lang="en-US" dirty="0"/>
          </a:p>
          <a:p>
            <a:r>
              <a:rPr lang="en-US" dirty="0" smtClean="0"/>
              <a:t>Even low risk MDS has significant morbidity and mortality </a:t>
            </a:r>
            <a:r>
              <a:rPr lang="en-US" dirty="0"/>
              <a:t> </a:t>
            </a:r>
            <a:r>
              <a:rPr lang="en-US" dirty="0" smtClean="0"/>
              <a:t>including transfusion requirements and associated complications</a:t>
            </a:r>
          </a:p>
          <a:p>
            <a:r>
              <a:rPr lang="en-US" dirty="0" smtClean="0"/>
              <a:t>Worsening of pancytopenia, acquisition of chromosomal abnormalities, increase in number of blasts are poor prognostic indicators</a:t>
            </a:r>
          </a:p>
          <a:p>
            <a:r>
              <a:rPr lang="en-US" dirty="0" smtClean="0"/>
              <a:t>Therapy related MDS is an extremely poor outlook</a:t>
            </a:r>
          </a:p>
        </p:txBody>
      </p:sp>
    </p:spTree>
    <p:extLst>
      <p:ext uri="{BB962C8B-B14F-4D97-AF65-F5344CB8AC3E}">
        <p14:creationId xmlns:p14="http://schemas.microsoft.com/office/powerpoint/2010/main" val="3749586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Dependent on: </a:t>
            </a:r>
          </a:p>
          <a:p>
            <a:pPr lvl="1"/>
            <a:r>
              <a:rPr lang="en-US" dirty="0" smtClean="0"/>
              <a:t>Patient’s age</a:t>
            </a:r>
          </a:p>
          <a:p>
            <a:pPr lvl="1"/>
            <a:r>
              <a:rPr lang="en-US" dirty="0" smtClean="0"/>
              <a:t>Performance status</a:t>
            </a:r>
          </a:p>
          <a:p>
            <a:pPr lvl="1"/>
            <a:r>
              <a:rPr lang="en-US" dirty="0" smtClean="0"/>
              <a:t>Prognostic score</a:t>
            </a:r>
          </a:p>
          <a:p>
            <a:pPr lvl="1"/>
            <a:r>
              <a:rPr lang="en-US" dirty="0" smtClean="0"/>
              <a:t>WHO classification</a:t>
            </a:r>
          </a:p>
          <a:p>
            <a:pPr lvl="1"/>
            <a:r>
              <a:rPr lang="en-US" dirty="0" smtClean="0"/>
              <a:t> comorbidities </a:t>
            </a:r>
          </a:p>
          <a:p>
            <a:pPr lvl="1"/>
            <a:endParaRPr lang="en-US" dirty="0"/>
          </a:p>
          <a:p>
            <a:r>
              <a:rPr lang="en-US" dirty="0" smtClean="0"/>
              <a:t>Determine treatment goals with patient and family, including achieving hematologic improvement, reducing transfusion requirements, delaying transformation to leukemia, improving survival and maintaining quality of life</a:t>
            </a:r>
          </a:p>
        </p:txBody>
      </p:sp>
      <p:sp>
        <p:nvSpPr>
          <p:cNvPr id="4" name="TextBox 3"/>
          <p:cNvSpPr txBox="1"/>
          <p:nvPr/>
        </p:nvSpPr>
        <p:spPr>
          <a:xfrm>
            <a:off x="5562600" y="6324600"/>
            <a:ext cx="2514600" cy="261610"/>
          </a:xfrm>
          <a:prstGeom prst="rect">
            <a:avLst/>
          </a:prstGeom>
          <a:noFill/>
        </p:spPr>
        <p:txBody>
          <a:bodyPr wrap="square" rtlCol="0">
            <a:spAutoFit/>
          </a:bodyPr>
          <a:lstStyle/>
          <a:p>
            <a:r>
              <a:rPr lang="en-US" sz="1100" dirty="0" smtClean="0">
                <a:solidFill>
                  <a:srgbClr val="000000"/>
                </a:solidFill>
              </a:rPr>
              <a:t>Devine, 2013</a:t>
            </a:r>
            <a:endParaRPr lang="en-US" sz="1100" dirty="0">
              <a:solidFill>
                <a:srgbClr val="000000"/>
              </a:solidFill>
            </a:endParaRPr>
          </a:p>
        </p:txBody>
      </p:sp>
    </p:spTree>
    <p:extLst>
      <p:ext uri="{BB962C8B-B14F-4D97-AF65-F5344CB8AC3E}">
        <p14:creationId xmlns:p14="http://schemas.microsoft.com/office/powerpoint/2010/main" val="1861837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696200" cy="1143000"/>
          </a:xfrm>
        </p:spPr>
        <p:txBody>
          <a:bodyPr/>
          <a:lstStyle/>
          <a:p>
            <a:r>
              <a:rPr lang="en-US" sz="4000" dirty="0" smtClean="0"/>
              <a:t>Low Risk MDS Treatment Options</a:t>
            </a:r>
            <a:r>
              <a:rPr lang="en-US" dirty="0" smtClean="0"/>
              <a:t/>
            </a:r>
            <a:br>
              <a:rPr lang="en-US" dirty="0" smtClean="0"/>
            </a:br>
            <a:r>
              <a:rPr lang="en-US" sz="2800" dirty="0" smtClean="0"/>
              <a:t>(IPSS Low Risk/</a:t>
            </a:r>
            <a:r>
              <a:rPr lang="en-US" sz="2800" dirty="0" err="1" smtClean="0"/>
              <a:t>Int</a:t>
            </a:r>
            <a:r>
              <a:rPr lang="en-US" sz="2800" dirty="0" smtClean="0"/>
              <a:t> Risk-1)</a:t>
            </a:r>
            <a:endParaRPr lang="en-US" sz="2800" dirty="0"/>
          </a:p>
        </p:txBody>
      </p:sp>
      <p:sp>
        <p:nvSpPr>
          <p:cNvPr id="3" name="Content Placeholder 2"/>
          <p:cNvSpPr>
            <a:spLocks noGrp="1"/>
          </p:cNvSpPr>
          <p:nvPr>
            <p:ph idx="1"/>
          </p:nvPr>
        </p:nvSpPr>
        <p:spPr>
          <a:xfrm>
            <a:off x="457200" y="1600200"/>
            <a:ext cx="7620000" cy="5029200"/>
          </a:xfrm>
        </p:spPr>
        <p:txBody>
          <a:bodyPr>
            <a:normAutofit lnSpcReduction="10000"/>
          </a:bodyPr>
          <a:lstStyle/>
          <a:p>
            <a:r>
              <a:rPr lang="en-US" dirty="0" smtClean="0"/>
              <a:t>For patients that are </a:t>
            </a:r>
            <a:r>
              <a:rPr lang="en-US" b="1" dirty="0" smtClean="0"/>
              <a:t>asymptomatic</a:t>
            </a:r>
            <a:r>
              <a:rPr lang="en-US" dirty="0" smtClean="0">
                <a:sym typeface="Wingdings" panose="05000000000000000000" pitchFamily="2" charset="2"/>
              </a:rPr>
              <a:t> watchful waiting and monitor Q3-6 months</a:t>
            </a:r>
          </a:p>
          <a:p>
            <a:pPr lvl="1"/>
            <a:endParaRPr lang="en-US" dirty="0">
              <a:sym typeface="Wingdings" panose="05000000000000000000" pitchFamily="2" charset="2"/>
            </a:endParaRPr>
          </a:p>
          <a:p>
            <a:r>
              <a:rPr lang="en-US" b="1" dirty="0" smtClean="0">
                <a:sym typeface="Wingdings" panose="05000000000000000000" pitchFamily="2" charset="2"/>
              </a:rPr>
              <a:t>Symptomatic Treatment options</a:t>
            </a:r>
          </a:p>
          <a:p>
            <a:pPr lvl="1"/>
            <a:r>
              <a:rPr lang="en-US" dirty="0" smtClean="0">
                <a:sym typeface="Wingdings" panose="05000000000000000000" pitchFamily="2" charset="2"/>
              </a:rPr>
              <a:t>Medications for anemia (ESA, </a:t>
            </a:r>
            <a:r>
              <a:rPr lang="en-US" dirty="0" err="1" smtClean="0">
                <a:sym typeface="Wingdings" panose="05000000000000000000" pitchFamily="2" charset="2"/>
              </a:rPr>
              <a:t>lenalidomide</a:t>
            </a:r>
            <a:r>
              <a:rPr lang="en-US" dirty="0" smtClean="0">
                <a:sym typeface="Wingdings" panose="05000000000000000000" pitchFamily="2" charset="2"/>
              </a:rPr>
              <a:t>), neutropenia (antibiotics, GCSF), thrombocytopenia (</a:t>
            </a:r>
            <a:r>
              <a:rPr lang="en-US" dirty="0" err="1" smtClean="0">
                <a:sym typeface="Wingdings" panose="05000000000000000000" pitchFamily="2" charset="2"/>
              </a:rPr>
              <a:t>antifibrinolytics</a:t>
            </a:r>
            <a:r>
              <a:rPr lang="en-US" dirty="0" smtClean="0">
                <a:sym typeface="Wingdings" panose="05000000000000000000" pitchFamily="2" charset="2"/>
              </a:rPr>
              <a:t>)</a:t>
            </a:r>
          </a:p>
          <a:p>
            <a:pPr lvl="1"/>
            <a:r>
              <a:rPr lang="en-US" dirty="0" smtClean="0">
                <a:sym typeface="Wingdings" panose="05000000000000000000" pitchFamily="2" charset="2"/>
              </a:rPr>
              <a:t>Immunosuppressive therapy (ATG, Cyclosporine)</a:t>
            </a:r>
          </a:p>
          <a:p>
            <a:pPr lvl="1"/>
            <a:r>
              <a:rPr lang="en-US" dirty="0" smtClean="0">
                <a:sym typeface="Wingdings" panose="05000000000000000000" pitchFamily="2" charset="2"/>
              </a:rPr>
              <a:t>Supportive Care (transfusion support, iron chelation)</a:t>
            </a:r>
          </a:p>
          <a:p>
            <a:pPr marL="411480" lvl="1" indent="0">
              <a:buNone/>
            </a:pPr>
            <a:endParaRPr lang="en-US" dirty="0">
              <a:sym typeface="Wingdings" panose="05000000000000000000" pitchFamily="2" charset="2"/>
            </a:endParaRPr>
          </a:p>
          <a:p>
            <a:r>
              <a:rPr lang="en-US" b="1" dirty="0" err="1" smtClean="0">
                <a:sym typeface="Wingdings" panose="05000000000000000000" pitchFamily="2" charset="2"/>
              </a:rPr>
              <a:t>Allo</a:t>
            </a:r>
            <a:r>
              <a:rPr lang="en-US" b="1" dirty="0" smtClean="0">
                <a:sym typeface="Wingdings" panose="05000000000000000000" pitchFamily="2" charset="2"/>
              </a:rPr>
              <a:t>-SCT assessment</a:t>
            </a:r>
          </a:p>
          <a:p>
            <a:pPr lvl="1"/>
            <a:r>
              <a:rPr lang="en-US" dirty="0" smtClean="0">
                <a:sym typeface="Wingdings" panose="05000000000000000000" pitchFamily="2" charset="2"/>
              </a:rPr>
              <a:t>Delayed </a:t>
            </a:r>
            <a:r>
              <a:rPr lang="en-US" dirty="0" err="1" smtClean="0">
                <a:sym typeface="Wingdings" panose="05000000000000000000" pitchFamily="2" charset="2"/>
              </a:rPr>
              <a:t>allo</a:t>
            </a:r>
            <a:r>
              <a:rPr lang="en-US" dirty="0" smtClean="0">
                <a:sym typeface="Wingdings" panose="05000000000000000000" pitchFamily="2" charset="2"/>
              </a:rPr>
              <a:t>-SCT offers maximal life expectancy as long as transplant occurs before transformation to leukemia</a:t>
            </a:r>
          </a:p>
          <a:p>
            <a:pPr lvl="1"/>
            <a:r>
              <a:rPr lang="en-US" dirty="0" smtClean="0">
                <a:sym typeface="Wingdings" panose="05000000000000000000" pitchFamily="2" charset="2"/>
              </a:rPr>
              <a:t>Eligibility ultimately decided by transplant center</a:t>
            </a:r>
          </a:p>
          <a:p>
            <a:pPr lvl="1"/>
            <a:r>
              <a:rPr lang="en-US" dirty="0" smtClean="0">
                <a:sym typeface="Wingdings" panose="05000000000000000000" pitchFamily="2" charset="2"/>
              </a:rPr>
              <a:t>Often SCT is not an option to due to patients’ older age or comorbidities</a:t>
            </a:r>
          </a:p>
          <a:p>
            <a:pPr lvl="1"/>
            <a:endParaRPr lang="en-US" dirty="0">
              <a:sym typeface="Wingdings" panose="05000000000000000000" pitchFamily="2" charset="2"/>
            </a:endParaRPr>
          </a:p>
          <a:p>
            <a:pPr lvl="1"/>
            <a:endParaRPr lang="en-US" dirty="0" smtClean="0">
              <a:sym typeface="Wingdings" panose="05000000000000000000" pitchFamily="2" charset="2"/>
            </a:endParaRPr>
          </a:p>
        </p:txBody>
      </p:sp>
      <p:sp>
        <p:nvSpPr>
          <p:cNvPr id="4" name="TextBox 3"/>
          <p:cNvSpPr txBox="1"/>
          <p:nvPr/>
        </p:nvSpPr>
        <p:spPr>
          <a:xfrm>
            <a:off x="7162800" y="6324600"/>
            <a:ext cx="1295400" cy="261610"/>
          </a:xfrm>
          <a:prstGeom prst="rect">
            <a:avLst/>
          </a:prstGeom>
          <a:noFill/>
        </p:spPr>
        <p:txBody>
          <a:bodyPr wrap="square" rtlCol="0">
            <a:spAutoFit/>
          </a:bodyPr>
          <a:lstStyle/>
          <a:p>
            <a:r>
              <a:rPr lang="en-US" sz="1050" dirty="0"/>
              <a:t>Mdsclearpath.org</a:t>
            </a:r>
          </a:p>
        </p:txBody>
      </p:sp>
    </p:spTree>
    <p:extLst>
      <p:ext uri="{BB962C8B-B14F-4D97-AF65-F5344CB8AC3E}">
        <p14:creationId xmlns:p14="http://schemas.microsoft.com/office/powerpoint/2010/main" val="2580266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Progression	</a:t>
            </a:r>
            <a:endParaRPr lang="en-US" dirty="0"/>
          </a:p>
        </p:txBody>
      </p:sp>
      <p:sp>
        <p:nvSpPr>
          <p:cNvPr id="3" name="Content Placeholder 2"/>
          <p:cNvSpPr>
            <a:spLocks noGrp="1"/>
          </p:cNvSpPr>
          <p:nvPr>
            <p:ph idx="1"/>
          </p:nvPr>
        </p:nvSpPr>
        <p:spPr/>
        <p:txBody>
          <a:bodyPr/>
          <a:lstStyle/>
          <a:p>
            <a:r>
              <a:rPr lang="en-US" dirty="0" smtClean="0"/>
              <a:t>Potential indicators of progression to high risk MDS</a:t>
            </a:r>
          </a:p>
          <a:p>
            <a:pPr lvl="1"/>
            <a:r>
              <a:rPr lang="en-US" dirty="0" smtClean="0"/>
              <a:t>Worsening </a:t>
            </a:r>
            <a:r>
              <a:rPr lang="en-US" dirty="0" err="1" smtClean="0"/>
              <a:t>cytopenia</a:t>
            </a:r>
            <a:endParaRPr lang="en-US" dirty="0" smtClean="0"/>
          </a:p>
          <a:p>
            <a:pPr lvl="1"/>
            <a:r>
              <a:rPr lang="en-US" dirty="0" smtClean="0"/>
              <a:t>New </a:t>
            </a:r>
            <a:r>
              <a:rPr lang="en-US" dirty="0" err="1" smtClean="0"/>
              <a:t>cytopenia</a:t>
            </a:r>
            <a:endParaRPr lang="en-US" dirty="0" smtClean="0"/>
          </a:p>
          <a:p>
            <a:pPr lvl="1"/>
            <a:r>
              <a:rPr lang="en-US" dirty="0" smtClean="0"/>
              <a:t>Appearance of blasts</a:t>
            </a:r>
          </a:p>
          <a:p>
            <a:pPr lvl="1"/>
            <a:r>
              <a:rPr lang="en-US" dirty="0" smtClean="0"/>
              <a:t>Rising LDH</a:t>
            </a:r>
          </a:p>
          <a:p>
            <a:pPr lvl="1"/>
            <a:r>
              <a:rPr lang="en-US" dirty="0" smtClean="0"/>
              <a:t>Systemic symptoms (fever, weight loss)</a:t>
            </a:r>
          </a:p>
          <a:p>
            <a:pPr lvl="1"/>
            <a:endParaRPr lang="en-US" dirty="0"/>
          </a:p>
          <a:p>
            <a:r>
              <a:rPr lang="en-US" dirty="0" smtClean="0"/>
              <a:t>Specific evaluation of higher risk MDS</a:t>
            </a:r>
          </a:p>
          <a:p>
            <a:pPr lvl="1"/>
            <a:r>
              <a:rPr lang="en-US" dirty="0" smtClean="0"/>
              <a:t>Bone marrow aspiration and biopsy</a:t>
            </a:r>
          </a:p>
          <a:p>
            <a:pPr lvl="2"/>
            <a:r>
              <a:rPr lang="en-US" dirty="0"/>
              <a:t>F</a:t>
            </a:r>
            <a:r>
              <a:rPr lang="en-US" dirty="0" smtClean="0"/>
              <a:t>low </a:t>
            </a:r>
            <a:r>
              <a:rPr lang="en-US" dirty="0" err="1" smtClean="0"/>
              <a:t>cytometry</a:t>
            </a:r>
            <a:endParaRPr lang="en-US" dirty="0" smtClean="0"/>
          </a:p>
          <a:p>
            <a:pPr lvl="2"/>
            <a:r>
              <a:rPr lang="en-US" dirty="0" err="1" smtClean="0"/>
              <a:t>Cytogenetics</a:t>
            </a:r>
            <a:endParaRPr lang="en-US" dirty="0" smtClean="0"/>
          </a:p>
          <a:p>
            <a:pPr lvl="2"/>
            <a:endParaRPr lang="en-US" dirty="0"/>
          </a:p>
        </p:txBody>
      </p:sp>
      <p:sp>
        <p:nvSpPr>
          <p:cNvPr id="4" name="TextBox 3"/>
          <p:cNvSpPr txBox="1"/>
          <p:nvPr/>
        </p:nvSpPr>
        <p:spPr>
          <a:xfrm>
            <a:off x="6629400" y="6248400"/>
            <a:ext cx="1981200" cy="261610"/>
          </a:xfrm>
          <a:prstGeom prst="rect">
            <a:avLst/>
          </a:prstGeom>
          <a:noFill/>
        </p:spPr>
        <p:txBody>
          <a:bodyPr wrap="square" rtlCol="0">
            <a:spAutoFit/>
          </a:bodyPr>
          <a:lstStyle/>
          <a:p>
            <a:r>
              <a:rPr lang="en-US" sz="1100" dirty="0"/>
              <a:t>Mdsclearpath.org</a:t>
            </a:r>
          </a:p>
        </p:txBody>
      </p:sp>
    </p:spTree>
    <p:extLst>
      <p:ext uri="{BB962C8B-B14F-4D97-AF65-F5344CB8AC3E}">
        <p14:creationId xmlns:p14="http://schemas.microsoft.com/office/powerpoint/2010/main" val="3551766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Options for High Risk MDS</a:t>
            </a:r>
            <a:endParaRPr lang="en-US" dirty="0"/>
          </a:p>
        </p:txBody>
      </p:sp>
      <p:sp>
        <p:nvSpPr>
          <p:cNvPr id="3" name="Content Placeholder 2"/>
          <p:cNvSpPr>
            <a:spLocks noGrp="1"/>
          </p:cNvSpPr>
          <p:nvPr>
            <p:ph idx="1"/>
          </p:nvPr>
        </p:nvSpPr>
        <p:spPr/>
        <p:txBody>
          <a:bodyPr/>
          <a:lstStyle/>
          <a:p>
            <a:r>
              <a:rPr lang="en-US" dirty="0" smtClean="0"/>
              <a:t>Goal of treatment: </a:t>
            </a:r>
          </a:p>
          <a:p>
            <a:pPr lvl="1"/>
            <a:r>
              <a:rPr lang="en-US" dirty="0" smtClean="0"/>
              <a:t>Change natural history of MDS</a:t>
            </a:r>
          </a:p>
          <a:p>
            <a:pPr lvl="1"/>
            <a:r>
              <a:rPr lang="en-US" dirty="0" smtClean="0"/>
              <a:t>Defer AML transformation</a:t>
            </a:r>
          </a:p>
          <a:p>
            <a:pPr lvl="1"/>
            <a:r>
              <a:rPr lang="en-US" dirty="0" smtClean="0"/>
              <a:t>Improve survival for patients with MDS</a:t>
            </a:r>
          </a:p>
          <a:p>
            <a:pPr lvl="1"/>
            <a:endParaRPr lang="en-US" dirty="0"/>
          </a:p>
          <a:p>
            <a:r>
              <a:rPr lang="en-US" dirty="0" smtClean="0"/>
              <a:t>Treatment Options: </a:t>
            </a:r>
          </a:p>
          <a:p>
            <a:pPr lvl="1"/>
            <a:r>
              <a:rPr lang="en-US" dirty="0" err="1" smtClean="0"/>
              <a:t>Hypomethylating</a:t>
            </a:r>
            <a:r>
              <a:rPr lang="en-US" dirty="0" smtClean="0"/>
              <a:t> agents (</a:t>
            </a:r>
            <a:r>
              <a:rPr lang="en-US" dirty="0" err="1" smtClean="0"/>
              <a:t>azacitidine</a:t>
            </a:r>
            <a:r>
              <a:rPr lang="en-US" dirty="0" smtClean="0"/>
              <a:t>, </a:t>
            </a:r>
            <a:r>
              <a:rPr lang="en-US" dirty="0" err="1" smtClean="0"/>
              <a:t>decitabine</a:t>
            </a:r>
            <a:r>
              <a:rPr lang="en-US" dirty="0" smtClean="0"/>
              <a:t>) (usually standard of care, however not a cure for MDS)</a:t>
            </a:r>
          </a:p>
          <a:p>
            <a:pPr lvl="1"/>
            <a:r>
              <a:rPr lang="en-US" dirty="0" smtClean="0"/>
              <a:t>Chemotherapy </a:t>
            </a:r>
          </a:p>
          <a:p>
            <a:pPr lvl="1"/>
            <a:r>
              <a:rPr lang="en-US" dirty="0" smtClean="0"/>
              <a:t>Allogeneic Stem Cell Transplant</a:t>
            </a:r>
          </a:p>
          <a:p>
            <a:pPr lvl="1"/>
            <a:r>
              <a:rPr lang="en-US" dirty="0" smtClean="0"/>
              <a:t>Supportive Care/ Palliative Care</a:t>
            </a:r>
          </a:p>
          <a:p>
            <a:pPr lvl="1"/>
            <a:r>
              <a:rPr lang="en-US" dirty="0" smtClean="0"/>
              <a:t>Clinical Trial</a:t>
            </a:r>
          </a:p>
        </p:txBody>
      </p:sp>
      <p:sp>
        <p:nvSpPr>
          <p:cNvPr id="4" name="TextBox 3"/>
          <p:cNvSpPr txBox="1"/>
          <p:nvPr/>
        </p:nvSpPr>
        <p:spPr>
          <a:xfrm>
            <a:off x="6781800" y="6324600"/>
            <a:ext cx="1600200" cy="261610"/>
          </a:xfrm>
          <a:prstGeom prst="rect">
            <a:avLst/>
          </a:prstGeom>
          <a:noFill/>
        </p:spPr>
        <p:txBody>
          <a:bodyPr wrap="square" rtlCol="0">
            <a:spAutoFit/>
          </a:bodyPr>
          <a:lstStyle/>
          <a:p>
            <a:r>
              <a:rPr lang="en-US" sz="1100" dirty="0"/>
              <a:t>Mdsclearpath.org</a:t>
            </a:r>
          </a:p>
        </p:txBody>
      </p:sp>
    </p:spTree>
    <p:extLst>
      <p:ext uri="{BB962C8B-B14F-4D97-AF65-F5344CB8AC3E}">
        <p14:creationId xmlns:p14="http://schemas.microsoft.com/office/powerpoint/2010/main" val="773121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Review bone marrow failure and disease</a:t>
            </a:r>
          </a:p>
          <a:p>
            <a:r>
              <a:rPr lang="en-US" dirty="0" smtClean="0"/>
              <a:t>Discuss </a:t>
            </a:r>
            <a:r>
              <a:rPr lang="en-US" dirty="0" err="1" smtClean="0"/>
              <a:t>Myelodysplastic</a:t>
            </a:r>
            <a:r>
              <a:rPr lang="en-US" dirty="0" smtClean="0"/>
              <a:t> syndrome, pathophysiology, clinical presentation, diagnosis, treatment</a:t>
            </a:r>
          </a:p>
          <a:p>
            <a:r>
              <a:rPr lang="en-US" dirty="0" smtClean="0"/>
              <a:t>Discuss Aplastic Anemia, </a:t>
            </a:r>
            <a:r>
              <a:rPr lang="en-US" dirty="0"/>
              <a:t>clinical presentation, diagnosis, </a:t>
            </a:r>
            <a:r>
              <a:rPr lang="en-US" dirty="0" smtClean="0"/>
              <a:t>treatment</a:t>
            </a:r>
          </a:p>
          <a:p>
            <a:r>
              <a:rPr lang="en-US" dirty="0" smtClean="0"/>
              <a:t>Discuss PNH</a:t>
            </a:r>
            <a:r>
              <a:rPr lang="en-US" dirty="0"/>
              <a:t>, pathophysiology, clinical presentation, diagnosis, </a:t>
            </a:r>
            <a:r>
              <a:rPr lang="en-US" dirty="0" smtClean="0"/>
              <a:t>treatment</a:t>
            </a:r>
          </a:p>
          <a:p>
            <a:r>
              <a:rPr lang="en-US" dirty="0" smtClean="0"/>
              <a:t>Review nursing considerations for bone marrow failure diseases</a:t>
            </a:r>
            <a:endParaRPr lang="en-US" dirty="0"/>
          </a:p>
        </p:txBody>
      </p:sp>
    </p:spTree>
    <p:extLst>
      <p:ext uri="{BB962C8B-B14F-4D97-AF65-F5344CB8AC3E}">
        <p14:creationId xmlns:p14="http://schemas.microsoft.com/office/powerpoint/2010/main" val="3771341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Supportive Care</a:t>
            </a:r>
            <a:endParaRPr lang="en-US" dirty="0"/>
          </a:p>
        </p:txBody>
      </p:sp>
      <p:sp>
        <p:nvSpPr>
          <p:cNvPr id="3" name="Content Placeholder 2"/>
          <p:cNvSpPr>
            <a:spLocks noGrp="1"/>
          </p:cNvSpPr>
          <p:nvPr>
            <p:ph idx="1"/>
          </p:nvPr>
        </p:nvSpPr>
        <p:spPr>
          <a:xfrm>
            <a:off x="457200" y="1600200"/>
            <a:ext cx="7620000" cy="4876800"/>
          </a:xfrm>
        </p:spPr>
        <p:txBody>
          <a:bodyPr>
            <a:normAutofit fontScale="92500" lnSpcReduction="10000"/>
          </a:bodyPr>
          <a:lstStyle/>
          <a:p>
            <a:r>
              <a:rPr lang="en-US" dirty="0" smtClean="0"/>
              <a:t>All patients should receive supportive care as it is adjunct to chosen therapy </a:t>
            </a:r>
          </a:p>
          <a:p>
            <a:r>
              <a:rPr lang="en-US" dirty="0" smtClean="0"/>
              <a:t>Patients with </a:t>
            </a:r>
            <a:r>
              <a:rPr lang="en-US" dirty="0" err="1" smtClean="0"/>
              <a:t>cytopenias</a:t>
            </a:r>
            <a:r>
              <a:rPr lang="en-US" dirty="0" smtClean="0"/>
              <a:t> and associated symptoms can receive supportive care</a:t>
            </a:r>
          </a:p>
          <a:p>
            <a:endParaRPr lang="en-US" dirty="0" smtClean="0"/>
          </a:p>
          <a:p>
            <a:r>
              <a:rPr lang="en-US" dirty="0" smtClean="0"/>
              <a:t>Transfusion support</a:t>
            </a:r>
          </a:p>
          <a:p>
            <a:pPr lvl="1"/>
            <a:r>
              <a:rPr lang="en-US" dirty="0" smtClean="0"/>
              <a:t>Red cells or platelets</a:t>
            </a:r>
          </a:p>
          <a:p>
            <a:pPr lvl="1"/>
            <a:r>
              <a:rPr lang="en-US" dirty="0" smtClean="0"/>
              <a:t>CMV negative</a:t>
            </a:r>
          </a:p>
          <a:p>
            <a:pPr lvl="1"/>
            <a:r>
              <a:rPr lang="en-US" dirty="0" smtClean="0"/>
              <a:t>Nursing Management: </a:t>
            </a:r>
          </a:p>
          <a:p>
            <a:pPr lvl="2"/>
            <a:r>
              <a:rPr lang="en-US" dirty="0" smtClean="0"/>
              <a:t>Identify symptoms of anemia, monitor CBC, monitor for fluid overload and advocate for diuretic</a:t>
            </a:r>
          </a:p>
          <a:p>
            <a:pPr lvl="2"/>
            <a:r>
              <a:rPr lang="en-US" dirty="0" smtClean="0"/>
              <a:t>Assess response to platelet transfusions (platelet refractoriness) and PRBCS (</a:t>
            </a:r>
            <a:r>
              <a:rPr lang="en-US" dirty="0" err="1" smtClean="0"/>
              <a:t>Hgb</a:t>
            </a:r>
            <a:r>
              <a:rPr lang="en-US" dirty="0"/>
              <a:t>)</a:t>
            </a:r>
            <a:endParaRPr lang="en-US" dirty="0" smtClean="0"/>
          </a:p>
          <a:p>
            <a:pPr lvl="2"/>
            <a:r>
              <a:rPr lang="en-US" dirty="0" smtClean="0"/>
              <a:t>Monitor for SE of transfusions</a:t>
            </a:r>
          </a:p>
          <a:p>
            <a:r>
              <a:rPr lang="en-US" dirty="0" smtClean="0"/>
              <a:t>Iron overload</a:t>
            </a:r>
          </a:p>
        </p:txBody>
      </p:sp>
      <p:sp>
        <p:nvSpPr>
          <p:cNvPr id="4" name="TextBox 3"/>
          <p:cNvSpPr txBox="1"/>
          <p:nvPr/>
        </p:nvSpPr>
        <p:spPr>
          <a:xfrm>
            <a:off x="6705600" y="6400800"/>
            <a:ext cx="1676400" cy="261610"/>
          </a:xfrm>
          <a:prstGeom prst="rect">
            <a:avLst/>
          </a:prstGeom>
          <a:noFill/>
        </p:spPr>
        <p:txBody>
          <a:bodyPr wrap="square" rtlCol="0">
            <a:spAutoFit/>
          </a:bodyPr>
          <a:lstStyle/>
          <a:p>
            <a:r>
              <a:rPr lang="en-US" sz="1100" dirty="0" smtClean="0"/>
              <a:t>Mdsclearpath.org</a:t>
            </a:r>
            <a:endParaRPr lang="en-US" sz="1100" dirty="0"/>
          </a:p>
        </p:txBody>
      </p:sp>
    </p:spTree>
    <p:extLst>
      <p:ext uri="{BB962C8B-B14F-4D97-AF65-F5344CB8AC3E}">
        <p14:creationId xmlns:p14="http://schemas.microsoft.com/office/powerpoint/2010/main" val="1820506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Overload Management</a:t>
            </a:r>
            <a:endParaRPr lang="en-US" dirty="0"/>
          </a:p>
        </p:txBody>
      </p:sp>
      <p:sp>
        <p:nvSpPr>
          <p:cNvPr id="3" name="Content Placeholder 2"/>
          <p:cNvSpPr>
            <a:spLocks noGrp="1"/>
          </p:cNvSpPr>
          <p:nvPr>
            <p:ph idx="1"/>
          </p:nvPr>
        </p:nvSpPr>
        <p:spPr/>
        <p:txBody>
          <a:bodyPr/>
          <a:lstStyle/>
          <a:p>
            <a:pPr>
              <a:buClr>
                <a:srgbClr val="F5C201"/>
              </a:buClr>
              <a:defRPr/>
            </a:pPr>
            <a:r>
              <a:rPr lang="en-US" sz="2100" dirty="0">
                <a:solidFill>
                  <a:srgbClr val="000000"/>
                </a:solidFill>
              </a:rPr>
              <a:t>Iron Chelation Therapy</a:t>
            </a:r>
          </a:p>
          <a:p>
            <a:pPr lvl="1">
              <a:buClr>
                <a:srgbClr val="526DB0"/>
              </a:buClr>
              <a:defRPr/>
            </a:pPr>
            <a:r>
              <a:rPr lang="en-US" sz="1900" dirty="0" err="1">
                <a:solidFill>
                  <a:srgbClr val="000000"/>
                </a:solidFill>
              </a:rPr>
              <a:t>Deferoxamine</a:t>
            </a:r>
            <a:r>
              <a:rPr lang="en-US" sz="1900" dirty="0">
                <a:solidFill>
                  <a:srgbClr val="000000"/>
                </a:solidFill>
              </a:rPr>
              <a:t> SC daily dose of 1,000–2,000 mg (20–40 mg/kg/day) should be administered over 8–24 hours, using a small portable pump capable of providing continuous mini-infusion.	</a:t>
            </a:r>
          </a:p>
          <a:p>
            <a:pPr lvl="2">
              <a:buClr>
                <a:srgbClr val="989AAC"/>
              </a:buClr>
              <a:defRPr/>
            </a:pPr>
            <a:r>
              <a:rPr lang="en-US" sz="1700" dirty="0">
                <a:solidFill>
                  <a:srgbClr val="000000"/>
                </a:solidFill>
              </a:rPr>
              <a:t>SE: allergic reaction, ocular and ototoxicity, cardiac dysfunction</a:t>
            </a:r>
          </a:p>
          <a:p>
            <a:pPr lvl="2">
              <a:buClr>
                <a:srgbClr val="989AAC"/>
              </a:buClr>
              <a:defRPr/>
            </a:pPr>
            <a:r>
              <a:rPr lang="en-US" sz="1700" dirty="0">
                <a:solidFill>
                  <a:srgbClr val="000000"/>
                </a:solidFill>
              </a:rPr>
              <a:t>pretreatment hearing and visual exam</a:t>
            </a:r>
          </a:p>
          <a:p>
            <a:pPr lvl="1">
              <a:buClr>
                <a:srgbClr val="526DB0"/>
              </a:buClr>
              <a:defRPr/>
            </a:pPr>
            <a:r>
              <a:rPr lang="en-US" sz="1900" dirty="0" err="1">
                <a:solidFill>
                  <a:srgbClr val="000000"/>
                </a:solidFill>
              </a:rPr>
              <a:t>Defersirox</a:t>
            </a:r>
            <a:r>
              <a:rPr lang="en-US" sz="1900" dirty="0">
                <a:solidFill>
                  <a:srgbClr val="000000"/>
                </a:solidFill>
              </a:rPr>
              <a:t> Initial dose 20 mg/kg body weight daily, orally, taken on an empty stomach 30 minutes prior to meals.	</a:t>
            </a:r>
          </a:p>
          <a:p>
            <a:pPr lvl="2">
              <a:buClr>
                <a:srgbClr val="989AAC"/>
              </a:buClr>
              <a:defRPr/>
            </a:pPr>
            <a:r>
              <a:rPr lang="en-US" sz="1700" dirty="0">
                <a:solidFill>
                  <a:srgbClr val="000000"/>
                </a:solidFill>
              </a:rPr>
              <a:t>SE: GI hemorrhage, hepatic/renal failure, </a:t>
            </a:r>
            <a:r>
              <a:rPr lang="en-US" sz="1700" dirty="0" err="1">
                <a:solidFill>
                  <a:srgbClr val="000000"/>
                </a:solidFill>
              </a:rPr>
              <a:t>cytopenias</a:t>
            </a:r>
            <a:r>
              <a:rPr lang="en-US" sz="1700" dirty="0">
                <a:solidFill>
                  <a:srgbClr val="000000"/>
                </a:solidFill>
              </a:rPr>
              <a:t>, diarrhea, n/v, </a:t>
            </a:r>
            <a:r>
              <a:rPr lang="en-US" sz="1700" dirty="0" err="1">
                <a:solidFill>
                  <a:srgbClr val="000000"/>
                </a:solidFill>
              </a:rPr>
              <a:t>abdo</a:t>
            </a:r>
            <a:r>
              <a:rPr lang="en-US" sz="1700" dirty="0">
                <a:solidFill>
                  <a:srgbClr val="000000"/>
                </a:solidFill>
              </a:rPr>
              <a:t> pain</a:t>
            </a:r>
          </a:p>
          <a:p>
            <a:pPr lvl="1">
              <a:buClr>
                <a:srgbClr val="526DB0"/>
              </a:buClr>
              <a:defRPr/>
            </a:pPr>
            <a:r>
              <a:rPr lang="en-US" sz="1900" dirty="0" err="1">
                <a:solidFill>
                  <a:srgbClr val="000000"/>
                </a:solidFill>
              </a:rPr>
              <a:t>Deferiprone</a:t>
            </a:r>
            <a:endParaRPr lang="en-US" sz="1900" dirty="0">
              <a:solidFill>
                <a:srgbClr val="000000"/>
              </a:solidFill>
            </a:endParaRPr>
          </a:p>
          <a:p>
            <a:pPr lvl="2">
              <a:buClr>
                <a:srgbClr val="989AAC"/>
              </a:buClr>
              <a:defRPr/>
            </a:pPr>
            <a:r>
              <a:rPr lang="en-US" sz="1700" dirty="0">
                <a:solidFill>
                  <a:srgbClr val="000000"/>
                </a:solidFill>
              </a:rPr>
              <a:t>SE: agranulocytosis</a:t>
            </a:r>
          </a:p>
          <a:p>
            <a:pPr lvl="2">
              <a:buClr>
                <a:srgbClr val="989AAC"/>
              </a:buClr>
              <a:defRPr/>
            </a:pPr>
            <a:r>
              <a:rPr lang="en-US" sz="1700" dirty="0">
                <a:solidFill>
                  <a:srgbClr val="000000"/>
                </a:solidFill>
              </a:rPr>
              <a:t>Measure ANC, interrupt if ANC &lt;1.5</a:t>
            </a:r>
          </a:p>
          <a:p>
            <a:endParaRPr lang="en-US" dirty="0"/>
          </a:p>
        </p:txBody>
      </p:sp>
    </p:spTree>
    <p:extLst>
      <p:ext uri="{BB962C8B-B14F-4D97-AF65-F5344CB8AC3E}">
        <p14:creationId xmlns:p14="http://schemas.microsoft.com/office/powerpoint/2010/main" val="195240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Impact of MDS on Patients/Families</a:t>
            </a:r>
            <a:endParaRPr lang="en-US" sz="4000" dirty="0"/>
          </a:p>
        </p:txBody>
      </p:sp>
      <p:sp>
        <p:nvSpPr>
          <p:cNvPr id="3" name="Content Placeholder 2"/>
          <p:cNvSpPr>
            <a:spLocks noGrp="1"/>
          </p:cNvSpPr>
          <p:nvPr>
            <p:ph idx="1"/>
          </p:nvPr>
        </p:nvSpPr>
        <p:spPr/>
        <p:txBody>
          <a:bodyPr/>
          <a:lstStyle/>
          <a:p>
            <a:r>
              <a:rPr lang="en-US" dirty="0" smtClean="0"/>
              <a:t>Quality of life is complex, individually defined for patients living with MDS</a:t>
            </a:r>
          </a:p>
          <a:p>
            <a:pPr lvl="1"/>
            <a:r>
              <a:rPr lang="en-US" dirty="0" smtClean="0"/>
              <a:t>Includes physical, social, emotional, practical and spiritual aspects</a:t>
            </a:r>
          </a:p>
          <a:p>
            <a:pPr lvl="1"/>
            <a:endParaRPr lang="en-US" dirty="0"/>
          </a:p>
          <a:p>
            <a:r>
              <a:rPr lang="en-US" dirty="0" smtClean="0"/>
              <a:t>Aging, comorbidities, fatigue, and uncertain illness trajectory affects the quality of life of patients</a:t>
            </a:r>
          </a:p>
          <a:p>
            <a:endParaRPr lang="en-US" dirty="0"/>
          </a:p>
          <a:p>
            <a:r>
              <a:rPr lang="en-US" dirty="0" smtClean="0"/>
              <a:t>Oncology nurses are in an appropriate position to monitor the impact of the illness and treatment on patients and their quality of life through systematic assessment, providing appropriate interventions, referrals and ongoing support</a:t>
            </a:r>
            <a:endParaRPr lang="en-US" dirty="0"/>
          </a:p>
        </p:txBody>
      </p:sp>
      <p:sp>
        <p:nvSpPr>
          <p:cNvPr id="4" name="TextBox 3"/>
          <p:cNvSpPr txBox="1"/>
          <p:nvPr/>
        </p:nvSpPr>
        <p:spPr>
          <a:xfrm>
            <a:off x="228600" y="6400800"/>
            <a:ext cx="4114800" cy="261610"/>
          </a:xfrm>
          <a:prstGeom prst="rect">
            <a:avLst/>
          </a:prstGeom>
          <a:noFill/>
        </p:spPr>
        <p:txBody>
          <a:bodyPr wrap="square" rtlCol="0">
            <a:spAutoFit/>
          </a:bodyPr>
          <a:lstStyle/>
          <a:p>
            <a:r>
              <a:rPr lang="en-US" sz="1050" dirty="0"/>
              <a:t>Thomas, </a:t>
            </a:r>
            <a:r>
              <a:rPr lang="en-US" sz="1050" dirty="0" smtClean="0"/>
              <a:t>Crisp </a:t>
            </a:r>
            <a:r>
              <a:rPr lang="en-US" sz="1050" dirty="0"/>
              <a:t>&amp; </a:t>
            </a:r>
            <a:r>
              <a:rPr lang="en-US" sz="1050" dirty="0" smtClean="0"/>
              <a:t>Campbell,2012</a:t>
            </a:r>
            <a:endParaRPr lang="en-US" sz="1050" dirty="0"/>
          </a:p>
        </p:txBody>
      </p:sp>
    </p:spTree>
    <p:extLst>
      <p:ext uri="{BB962C8B-B14F-4D97-AF65-F5344CB8AC3E}">
        <p14:creationId xmlns:p14="http://schemas.microsoft.com/office/powerpoint/2010/main" val="3643265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Aplastic Anemia</a:t>
            </a:r>
            <a:endParaRPr lang="en-US" dirty="0"/>
          </a:p>
        </p:txBody>
      </p:sp>
      <p:sp>
        <p:nvSpPr>
          <p:cNvPr id="3" name="Content Placeholder 2"/>
          <p:cNvSpPr>
            <a:spLocks noGrp="1"/>
          </p:cNvSpPr>
          <p:nvPr>
            <p:ph idx="1"/>
          </p:nvPr>
        </p:nvSpPr>
        <p:spPr>
          <a:xfrm>
            <a:off x="457200" y="1295400"/>
            <a:ext cx="7620000" cy="5105400"/>
          </a:xfrm>
        </p:spPr>
        <p:txBody>
          <a:bodyPr>
            <a:normAutofit lnSpcReduction="10000"/>
          </a:bodyPr>
          <a:lstStyle/>
          <a:p>
            <a:r>
              <a:rPr lang="en-US" dirty="0" smtClean="0"/>
              <a:t>Pancytopenia (low blood counts) as a result of hypoplasia of bone marrow</a:t>
            </a:r>
          </a:p>
          <a:p>
            <a:r>
              <a:rPr lang="en-US" dirty="0" smtClean="0"/>
              <a:t>Can be inherited or acquired, majority are acquired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Reduction in number of hematopoietic stem cells and an immune reaction or error in the remaining stem cells causing them to not divide or differentiate appropriately to populate bone marrow</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199" y="2362200"/>
            <a:ext cx="3476625" cy="2364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6629400"/>
            <a:ext cx="3505200" cy="215444"/>
          </a:xfrm>
          <a:prstGeom prst="rect">
            <a:avLst/>
          </a:prstGeom>
          <a:noFill/>
        </p:spPr>
        <p:txBody>
          <a:bodyPr wrap="square" rtlCol="0">
            <a:spAutoFit/>
          </a:bodyPr>
          <a:lstStyle/>
          <a:p>
            <a:r>
              <a:rPr lang="en-US" sz="800" dirty="0" smtClean="0"/>
              <a:t>Image: Medical-dictionary.thefreedictionary.com; </a:t>
            </a:r>
            <a:r>
              <a:rPr lang="en-US" sz="800" dirty="0" err="1" smtClean="0"/>
              <a:t>Hoffbrand</a:t>
            </a:r>
            <a:r>
              <a:rPr lang="en-US" sz="800" dirty="0" smtClean="0"/>
              <a:t> &amp; Moss, 2016</a:t>
            </a:r>
            <a:endParaRPr lang="en-US" sz="800" dirty="0"/>
          </a:p>
        </p:txBody>
      </p:sp>
    </p:spTree>
    <p:extLst>
      <p:ext uri="{BB962C8B-B14F-4D97-AF65-F5344CB8AC3E}">
        <p14:creationId xmlns:p14="http://schemas.microsoft.com/office/powerpoint/2010/main" val="214704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and Etiology</a:t>
            </a:r>
            <a:endParaRPr lang="en-US" dirty="0"/>
          </a:p>
        </p:txBody>
      </p:sp>
      <p:sp>
        <p:nvSpPr>
          <p:cNvPr id="3" name="Content Placeholder 2"/>
          <p:cNvSpPr>
            <a:spLocks noGrp="1"/>
          </p:cNvSpPr>
          <p:nvPr>
            <p:ph idx="1"/>
          </p:nvPr>
        </p:nvSpPr>
        <p:spPr/>
        <p:txBody>
          <a:bodyPr/>
          <a:lstStyle/>
          <a:p>
            <a:r>
              <a:rPr lang="en-US" dirty="0" smtClean="0"/>
              <a:t>Affects primarily children (with children, majority are inherited), young adults or adults &gt;60</a:t>
            </a:r>
          </a:p>
          <a:p>
            <a:r>
              <a:rPr lang="en-US" dirty="0" smtClean="0"/>
              <a:t>More common in people of Asian descent</a:t>
            </a:r>
          </a:p>
          <a:p>
            <a:r>
              <a:rPr lang="en-US" dirty="0" smtClean="0"/>
              <a:t>2-12 new  cases/million each year</a:t>
            </a:r>
          </a:p>
          <a:p>
            <a:pPr marL="114300" indent="0">
              <a:buNone/>
            </a:pPr>
            <a:endParaRPr lang="en-US" dirty="0" smtClean="0"/>
          </a:p>
          <a:p>
            <a:pPr marL="114300" indent="0">
              <a:buNone/>
            </a:pPr>
            <a:endParaRPr lang="en-US" dirty="0" smtClean="0"/>
          </a:p>
          <a:p>
            <a:pPr marL="114300" indent="0">
              <a:buNone/>
            </a:pPr>
            <a:r>
              <a:rPr lang="en-US" dirty="0" smtClean="0"/>
              <a:t>Etiology: </a:t>
            </a:r>
            <a:endParaRPr lang="en-US" dirty="0"/>
          </a:p>
          <a:p>
            <a:r>
              <a:rPr lang="en-US" dirty="0" smtClean="0"/>
              <a:t>Inherited or acquired</a:t>
            </a:r>
          </a:p>
          <a:p>
            <a:r>
              <a:rPr lang="en-US" dirty="0" smtClean="0"/>
              <a:t>Most cases are idiopathic</a:t>
            </a:r>
          </a:p>
          <a:p>
            <a:r>
              <a:rPr lang="en-US" dirty="0" smtClean="0"/>
              <a:t>Exposure to chemicals, drugs, viruses, radiation, immune diseases</a:t>
            </a:r>
          </a:p>
          <a:p>
            <a:endParaRPr lang="en-US" dirty="0"/>
          </a:p>
        </p:txBody>
      </p:sp>
      <p:sp>
        <p:nvSpPr>
          <p:cNvPr id="4" name="TextBox 3"/>
          <p:cNvSpPr txBox="1"/>
          <p:nvPr/>
        </p:nvSpPr>
        <p:spPr>
          <a:xfrm>
            <a:off x="304800" y="6477000"/>
            <a:ext cx="2667000" cy="230832"/>
          </a:xfrm>
          <a:prstGeom prst="rect">
            <a:avLst/>
          </a:prstGeom>
          <a:noFill/>
        </p:spPr>
        <p:txBody>
          <a:bodyPr wrap="square" rtlCol="0">
            <a:spAutoFit/>
          </a:bodyPr>
          <a:lstStyle/>
          <a:p>
            <a:r>
              <a:rPr lang="en-US" sz="900" dirty="0" err="1" smtClean="0"/>
              <a:t>Incekol</a:t>
            </a:r>
            <a:r>
              <a:rPr lang="en-US" sz="900" dirty="0" smtClean="0"/>
              <a:t> &amp; </a:t>
            </a:r>
            <a:r>
              <a:rPr lang="en-US" sz="900" dirty="0" err="1" smtClean="0"/>
              <a:t>Ghadimi</a:t>
            </a:r>
            <a:r>
              <a:rPr lang="en-US" sz="900" dirty="0" smtClean="0"/>
              <a:t>, 2015; </a:t>
            </a:r>
            <a:r>
              <a:rPr lang="en-US" sz="900" dirty="0" err="1" smtClean="0"/>
              <a:t>Hoffbrand</a:t>
            </a:r>
            <a:r>
              <a:rPr lang="en-US" sz="900" dirty="0" smtClean="0"/>
              <a:t> &amp; Moss, 2016</a:t>
            </a:r>
            <a:endParaRPr lang="en-US" sz="900" dirty="0"/>
          </a:p>
        </p:txBody>
      </p:sp>
    </p:spTree>
    <p:extLst>
      <p:ext uri="{BB962C8B-B14F-4D97-AF65-F5344CB8AC3E}">
        <p14:creationId xmlns:p14="http://schemas.microsoft.com/office/powerpoint/2010/main" val="2928528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idx="1"/>
          </p:nvPr>
        </p:nvSpPr>
        <p:spPr/>
        <p:txBody>
          <a:bodyPr/>
          <a:lstStyle/>
          <a:p>
            <a:r>
              <a:rPr lang="en-US" dirty="0" smtClean="0"/>
              <a:t>Present with signs and symptoms of pancytopenia</a:t>
            </a:r>
          </a:p>
          <a:p>
            <a:pPr marL="114300" indent="0">
              <a:buNone/>
            </a:pPr>
            <a:endParaRPr lang="en-US" dirty="0" smtClean="0"/>
          </a:p>
          <a:p>
            <a:r>
              <a:rPr lang="en-US" dirty="0" smtClean="0"/>
              <a:t>Most frequent symptoms: </a:t>
            </a:r>
          </a:p>
          <a:p>
            <a:pPr lvl="1"/>
            <a:r>
              <a:rPr lang="en-US" dirty="0" smtClean="0"/>
              <a:t>Bruising</a:t>
            </a:r>
          </a:p>
          <a:p>
            <a:pPr lvl="1"/>
            <a:r>
              <a:rPr lang="en-US" dirty="0" smtClean="0"/>
              <a:t>Bleeding gums</a:t>
            </a:r>
          </a:p>
          <a:p>
            <a:pPr lvl="1"/>
            <a:r>
              <a:rPr lang="en-US" dirty="0" smtClean="0"/>
              <a:t>Epistaxis</a:t>
            </a:r>
          </a:p>
          <a:p>
            <a:pPr lvl="1"/>
            <a:r>
              <a:rPr lang="en-US" dirty="0" smtClean="0"/>
              <a:t>Menorrhagia </a:t>
            </a:r>
          </a:p>
          <a:p>
            <a:pPr lvl="1"/>
            <a:r>
              <a:rPr lang="en-US" dirty="0" smtClean="0"/>
              <a:t>Symptoms of anemia (</a:t>
            </a:r>
            <a:r>
              <a:rPr lang="en-US" dirty="0"/>
              <a:t>Pallor, headache, palpitation, </a:t>
            </a:r>
            <a:r>
              <a:rPr lang="en-US" dirty="0" smtClean="0"/>
              <a:t>SOB/dyspnea</a:t>
            </a:r>
            <a:r>
              <a:rPr lang="en-US" dirty="0"/>
              <a:t>, fatigue, foot </a:t>
            </a:r>
            <a:r>
              <a:rPr lang="en-US" dirty="0" smtClean="0"/>
              <a:t>swelling)</a:t>
            </a:r>
          </a:p>
          <a:p>
            <a:pPr marL="411480" lvl="1" indent="0">
              <a:buNone/>
            </a:pPr>
            <a:endParaRPr lang="en-US" dirty="0" smtClean="0"/>
          </a:p>
          <a:p>
            <a:r>
              <a:rPr lang="en-US" dirty="0" smtClean="0"/>
              <a:t>Infections are common and frequently life threatening</a:t>
            </a:r>
            <a:r>
              <a:rPr lang="en-US" dirty="0"/>
              <a:t>	</a:t>
            </a:r>
          </a:p>
          <a:p>
            <a:pPr lvl="1"/>
            <a:endParaRPr lang="en-US" dirty="0" smtClean="0"/>
          </a:p>
          <a:p>
            <a:pPr lvl="1"/>
            <a:endParaRPr lang="en-US" dirty="0" smtClean="0"/>
          </a:p>
        </p:txBody>
      </p:sp>
      <p:sp>
        <p:nvSpPr>
          <p:cNvPr id="5" name="TextBox 4"/>
          <p:cNvSpPr txBox="1"/>
          <p:nvPr/>
        </p:nvSpPr>
        <p:spPr>
          <a:xfrm>
            <a:off x="533400" y="6324600"/>
            <a:ext cx="4191000" cy="492443"/>
          </a:xfrm>
          <a:prstGeom prst="rect">
            <a:avLst/>
          </a:prstGeom>
          <a:noFill/>
        </p:spPr>
        <p:txBody>
          <a:bodyPr wrap="square" rtlCol="0">
            <a:spAutoFit/>
          </a:bodyPr>
          <a:lstStyle/>
          <a:p>
            <a:r>
              <a:rPr lang="en-US" sz="800" dirty="0" err="1"/>
              <a:t>Incekol</a:t>
            </a:r>
            <a:r>
              <a:rPr lang="en-US" sz="800" dirty="0"/>
              <a:t> &amp; </a:t>
            </a:r>
            <a:r>
              <a:rPr lang="en-US" sz="800" dirty="0" err="1"/>
              <a:t>Ghadimi</a:t>
            </a:r>
            <a:r>
              <a:rPr lang="en-US" sz="800" dirty="0"/>
              <a:t>, 2015; </a:t>
            </a:r>
            <a:r>
              <a:rPr lang="en-US" sz="800" dirty="0" err="1"/>
              <a:t>Hoffbrand</a:t>
            </a:r>
            <a:r>
              <a:rPr lang="en-US" sz="800" dirty="0"/>
              <a:t> &amp; Moss, 2016</a:t>
            </a:r>
          </a:p>
          <a:p>
            <a:endParaRPr lang="en-US" dirty="0"/>
          </a:p>
        </p:txBody>
      </p:sp>
    </p:spTree>
    <p:extLst>
      <p:ext uri="{BB962C8B-B14F-4D97-AF65-F5344CB8AC3E}">
        <p14:creationId xmlns:p14="http://schemas.microsoft.com/office/powerpoint/2010/main" val="248530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normAutofit lnSpcReduction="10000"/>
          </a:bodyPr>
          <a:lstStyle/>
          <a:p>
            <a:r>
              <a:rPr lang="en-US" dirty="0" smtClean="0"/>
              <a:t>Blood work</a:t>
            </a:r>
          </a:p>
          <a:p>
            <a:pPr lvl="1"/>
            <a:r>
              <a:rPr lang="en-US" dirty="0" smtClean="0"/>
              <a:t>CBC with diff,  B12, folic acid, LFT, LDH, </a:t>
            </a:r>
            <a:r>
              <a:rPr lang="en-US" dirty="0" err="1" smtClean="0"/>
              <a:t>chem</a:t>
            </a:r>
            <a:r>
              <a:rPr lang="en-US" dirty="0" smtClean="0"/>
              <a:t> panel, </a:t>
            </a:r>
            <a:r>
              <a:rPr lang="en-US" dirty="0" err="1" smtClean="0"/>
              <a:t>coags</a:t>
            </a:r>
            <a:endParaRPr lang="en-US" dirty="0" smtClean="0"/>
          </a:p>
          <a:p>
            <a:pPr lvl="1"/>
            <a:r>
              <a:rPr lang="en-US" dirty="0" smtClean="0"/>
              <a:t>Pancytopenia early on</a:t>
            </a:r>
          </a:p>
          <a:p>
            <a:pPr marL="411480" lvl="1" indent="0">
              <a:buNone/>
            </a:pPr>
            <a:endParaRPr lang="en-US" dirty="0"/>
          </a:p>
          <a:p>
            <a:r>
              <a:rPr lang="en-US" dirty="0" smtClean="0"/>
              <a:t>Bone Marrow Aspirate and Biopsy</a:t>
            </a:r>
          </a:p>
          <a:p>
            <a:pPr lvl="1"/>
            <a:r>
              <a:rPr lang="en-US" dirty="0" smtClean="0"/>
              <a:t>Bone marrow is profoundly </a:t>
            </a:r>
            <a:r>
              <a:rPr lang="en-US" dirty="0" err="1" smtClean="0"/>
              <a:t>hypocellular</a:t>
            </a:r>
            <a:r>
              <a:rPr lang="en-US" dirty="0" smtClean="0"/>
              <a:t>, marrow space is composed mostly of fat cells and marrow </a:t>
            </a:r>
            <a:r>
              <a:rPr lang="en-US" dirty="0" err="1" smtClean="0"/>
              <a:t>stroma</a:t>
            </a:r>
            <a:r>
              <a:rPr lang="en-US" dirty="0" smtClean="0"/>
              <a:t> </a:t>
            </a:r>
          </a:p>
          <a:p>
            <a:pPr lvl="1"/>
            <a:endParaRPr lang="en-US" dirty="0"/>
          </a:p>
          <a:p>
            <a:r>
              <a:rPr lang="en-US" dirty="0" smtClean="0"/>
              <a:t>Flow </a:t>
            </a:r>
            <a:r>
              <a:rPr lang="en-US" dirty="0" err="1" smtClean="0"/>
              <a:t>cytometry</a:t>
            </a:r>
            <a:r>
              <a:rPr lang="en-US" dirty="0" smtClean="0"/>
              <a:t> </a:t>
            </a:r>
          </a:p>
          <a:p>
            <a:pPr lvl="1"/>
            <a:r>
              <a:rPr lang="en-US" dirty="0" smtClean="0"/>
              <a:t>To detect coexisting disorders</a:t>
            </a:r>
            <a:endParaRPr lang="en-US" dirty="0"/>
          </a:p>
          <a:p>
            <a:endParaRPr lang="en-US" dirty="0" smtClean="0"/>
          </a:p>
          <a:p>
            <a:r>
              <a:rPr lang="en-US" dirty="0" err="1" smtClean="0"/>
              <a:t>Cytogenetics</a:t>
            </a:r>
            <a:r>
              <a:rPr lang="en-US" dirty="0" smtClean="0"/>
              <a:t> </a:t>
            </a:r>
          </a:p>
          <a:p>
            <a:pPr lvl="1"/>
            <a:r>
              <a:rPr lang="en-US" dirty="0" smtClean="0"/>
              <a:t>Rule out MDS and congenital disorders</a:t>
            </a:r>
            <a:endParaRPr lang="en-US" dirty="0"/>
          </a:p>
        </p:txBody>
      </p:sp>
    </p:spTree>
    <p:extLst>
      <p:ext uri="{BB962C8B-B14F-4D97-AF65-F5344CB8AC3E}">
        <p14:creationId xmlns:p14="http://schemas.microsoft.com/office/powerpoint/2010/main" val="108062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586252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667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304800" y="1371600"/>
            <a:ext cx="7772400" cy="5029200"/>
          </a:xfrm>
        </p:spPr>
        <p:txBody>
          <a:bodyPr>
            <a:normAutofit fontScale="92500" lnSpcReduction="10000"/>
          </a:bodyPr>
          <a:lstStyle/>
          <a:p>
            <a:pPr marL="502920" indent="-342900"/>
            <a:r>
              <a:rPr lang="en-US" dirty="0" smtClean="0"/>
              <a:t>very </a:t>
            </a:r>
            <a:r>
              <a:rPr lang="en-US" dirty="0"/>
              <a:t>severe &amp; severe aplastic anemia stages require treatment as this category has a high mortality </a:t>
            </a:r>
            <a:r>
              <a:rPr lang="en-US" dirty="0" smtClean="0"/>
              <a:t>rate</a:t>
            </a:r>
          </a:p>
          <a:p>
            <a:pPr marL="160020" indent="0">
              <a:buNone/>
            </a:pPr>
            <a:endParaRPr lang="en-US" dirty="0"/>
          </a:p>
          <a:p>
            <a:pPr marL="502920" indent="-342900"/>
            <a:r>
              <a:rPr lang="en-US" dirty="0" smtClean="0"/>
              <a:t>HCT </a:t>
            </a:r>
            <a:r>
              <a:rPr lang="en-US" dirty="0"/>
              <a:t>( </a:t>
            </a:r>
            <a:r>
              <a:rPr lang="en-US" dirty="0" err="1"/>
              <a:t>hematopoeitic</a:t>
            </a:r>
            <a:r>
              <a:rPr lang="en-US" dirty="0"/>
              <a:t> stem cell therapy</a:t>
            </a:r>
            <a:r>
              <a:rPr lang="en-US" dirty="0" smtClean="0"/>
              <a:t>)</a:t>
            </a:r>
            <a:endParaRPr lang="en-US" dirty="0"/>
          </a:p>
          <a:p>
            <a:pPr lvl="1"/>
            <a:r>
              <a:rPr lang="en-US" dirty="0" err="1"/>
              <a:t>Dependant</a:t>
            </a:r>
            <a:r>
              <a:rPr lang="en-US" dirty="0"/>
              <a:t> on age, functional </a:t>
            </a:r>
            <a:r>
              <a:rPr lang="en-US" dirty="0" smtClean="0"/>
              <a:t>status and availability of donor</a:t>
            </a:r>
            <a:endParaRPr lang="en-US" dirty="0"/>
          </a:p>
          <a:p>
            <a:pPr lvl="1"/>
            <a:endParaRPr lang="en-US" dirty="0"/>
          </a:p>
          <a:p>
            <a:r>
              <a:rPr lang="en-US" dirty="0" smtClean="0"/>
              <a:t>Immunosuppressive therapy</a:t>
            </a:r>
          </a:p>
          <a:p>
            <a:pPr lvl="1"/>
            <a:r>
              <a:rPr lang="en-US" dirty="0" smtClean="0"/>
              <a:t>ATG (</a:t>
            </a:r>
            <a:r>
              <a:rPr lang="en-US" dirty="0" err="1" smtClean="0"/>
              <a:t>Antithymocyte</a:t>
            </a:r>
            <a:r>
              <a:rPr lang="en-US" dirty="0" smtClean="0"/>
              <a:t> globulin)</a:t>
            </a:r>
          </a:p>
          <a:p>
            <a:pPr lvl="2"/>
            <a:r>
              <a:rPr lang="en-US" dirty="0" smtClean="0"/>
              <a:t>Horse ATG administered IV over 4 days</a:t>
            </a:r>
          </a:p>
          <a:p>
            <a:pPr lvl="2"/>
            <a:r>
              <a:rPr lang="en-US" dirty="0"/>
              <a:t>Requires pre-medication with </a:t>
            </a:r>
            <a:r>
              <a:rPr lang="en-US" dirty="0" err="1"/>
              <a:t>tylenol</a:t>
            </a:r>
            <a:r>
              <a:rPr lang="en-US" dirty="0"/>
              <a:t>/ </a:t>
            </a:r>
            <a:r>
              <a:rPr lang="en-US" dirty="0" err="1"/>
              <a:t>benadryl</a:t>
            </a:r>
            <a:r>
              <a:rPr lang="en-US" dirty="0"/>
              <a:t> to decrease infusion reactions and serum sickness reaction</a:t>
            </a:r>
          </a:p>
          <a:p>
            <a:pPr lvl="2"/>
            <a:r>
              <a:rPr lang="en-US" dirty="0"/>
              <a:t>Requires </a:t>
            </a:r>
            <a:r>
              <a:rPr lang="en-US" dirty="0" smtClean="0"/>
              <a:t> daily </a:t>
            </a:r>
            <a:r>
              <a:rPr lang="en-US" dirty="0"/>
              <a:t>steroids to reduce risk of serum sickness</a:t>
            </a:r>
          </a:p>
          <a:p>
            <a:pPr lvl="2"/>
            <a:r>
              <a:rPr lang="en-US" dirty="0"/>
              <a:t>Risk for anaphylaxis- keep anaphylaxis kit at bedside during infusion</a:t>
            </a:r>
          </a:p>
          <a:p>
            <a:pPr lvl="1"/>
            <a:r>
              <a:rPr lang="en-US" dirty="0" smtClean="0"/>
              <a:t>Cyclosporine</a:t>
            </a:r>
          </a:p>
          <a:p>
            <a:pPr lvl="2"/>
            <a:r>
              <a:rPr lang="en-US" dirty="0" smtClean="0"/>
              <a:t>SE: HTN, renal insufficiency, Mg deficiency, gum hyperplasia</a:t>
            </a:r>
          </a:p>
          <a:p>
            <a:pPr lvl="3"/>
            <a:r>
              <a:rPr lang="en-US" dirty="0" smtClean="0"/>
              <a:t>Requires BP, Cr monitoring, regular dental care</a:t>
            </a:r>
          </a:p>
          <a:p>
            <a:pPr lvl="2"/>
            <a:endParaRPr lang="en-US" dirty="0"/>
          </a:p>
        </p:txBody>
      </p:sp>
      <p:sp>
        <p:nvSpPr>
          <p:cNvPr id="4" name="TextBox 3"/>
          <p:cNvSpPr txBox="1"/>
          <p:nvPr/>
        </p:nvSpPr>
        <p:spPr>
          <a:xfrm>
            <a:off x="304800" y="6553200"/>
            <a:ext cx="3200400" cy="261610"/>
          </a:xfrm>
          <a:prstGeom prst="rect">
            <a:avLst/>
          </a:prstGeom>
          <a:noFill/>
        </p:spPr>
        <p:txBody>
          <a:bodyPr wrap="square" rtlCol="0">
            <a:spAutoFit/>
          </a:bodyPr>
          <a:lstStyle/>
          <a:p>
            <a:r>
              <a:rPr lang="en-US" sz="1050" dirty="0" err="1" smtClean="0"/>
              <a:t>Larratt</a:t>
            </a:r>
            <a:r>
              <a:rPr lang="en-US" sz="1050" dirty="0" smtClean="0"/>
              <a:t>, </a:t>
            </a:r>
            <a:r>
              <a:rPr lang="en-US" sz="1050" dirty="0" err="1" smtClean="0"/>
              <a:t>powerpoint</a:t>
            </a:r>
            <a:r>
              <a:rPr lang="en-US" sz="1050" dirty="0" smtClean="0"/>
              <a:t>; Longo, 2017</a:t>
            </a:r>
            <a:endParaRPr lang="en-US" sz="1050" dirty="0"/>
          </a:p>
        </p:txBody>
      </p:sp>
    </p:spTree>
    <p:extLst>
      <p:ext uri="{BB962C8B-B14F-4D97-AF65-F5344CB8AC3E}">
        <p14:creationId xmlns:p14="http://schemas.microsoft.com/office/powerpoint/2010/main" val="367617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Serum Sickness</a:t>
            </a:r>
            <a:endParaRPr lang="en-US" dirty="0"/>
          </a:p>
        </p:txBody>
      </p:sp>
      <p:sp>
        <p:nvSpPr>
          <p:cNvPr id="3" name="Content Placeholder 2"/>
          <p:cNvSpPr>
            <a:spLocks noGrp="1"/>
          </p:cNvSpPr>
          <p:nvPr>
            <p:ph idx="1"/>
          </p:nvPr>
        </p:nvSpPr>
        <p:spPr/>
        <p:txBody>
          <a:bodyPr/>
          <a:lstStyle/>
          <a:p>
            <a:r>
              <a:rPr lang="en-US" dirty="0" smtClean="0"/>
              <a:t>Occurs 1-2 weeks  after initiating treatment of ATG</a:t>
            </a:r>
          </a:p>
          <a:p>
            <a:pPr marL="114300" indent="0">
              <a:buNone/>
            </a:pPr>
            <a:endParaRPr lang="en-US" dirty="0" smtClean="0"/>
          </a:p>
          <a:p>
            <a:r>
              <a:rPr lang="en-US" dirty="0"/>
              <a:t>F</a:t>
            </a:r>
            <a:r>
              <a:rPr lang="en-US" dirty="0" smtClean="0"/>
              <a:t>lu-like illness, rash and arthralgia </a:t>
            </a:r>
          </a:p>
          <a:p>
            <a:pPr marL="114300" indent="0">
              <a:buNone/>
            </a:pPr>
            <a:endParaRPr lang="en-US" dirty="0" smtClean="0"/>
          </a:p>
          <a:p>
            <a:r>
              <a:rPr lang="en-US" dirty="0" smtClean="0"/>
              <a:t>Treatment: steroids</a:t>
            </a:r>
          </a:p>
        </p:txBody>
      </p:sp>
    </p:spTree>
    <p:extLst>
      <p:ext uri="{BB962C8B-B14F-4D97-AF65-F5344CB8AC3E}">
        <p14:creationId xmlns:p14="http://schemas.microsoft.com/office/powerpoint/2010/main" val="114719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Marrow Failure</a:t>
            </a:r>
            <a:endParaRPr lang="en-US" dirty="0"/>
          </a:p>
        </p:txBody>
      </p:sp>
      <p:sp>
        <p:nvSpPr>
          <p:cNvPr id="3" name="Content Placeholder 2"/>
          <p:cNvSpPr>
            <a:spLocks noGrp="1"/>
          </p:cNvSpPr>
          <p:nvPr>
            <p:ph idx="1"/>
          </p:nvPr>
        </p:nvSpPr>
        <p:spPr>
          <a:xfrm>
            <a:off x="457200" y="1371600"/>
            <a:ext cx="7620000" cy="5029200"/>
          </a:xfrm>
        </p:spPr>
        <p:txBody>
          <a:bodyPr/>
          <a:lstStyle/>
          <a:p>
            <a:r>
              <a:rPr lang="en-US" dirty="0" smtClean="0"/>
              <a:t>Ineffective hematopoiesis causing pancytopenia and the inability to produce healthy blood cells</a:t>
            </a:r>
          </a:p>
          <a:p>
            <a:r>
              <a:rPr lang="en-US" dirty="0" smtClean="0"/>
              <a:t>Pancytopenia= reduction in blood counts</a:t>
            </a:r>
            <a:r>
              <a:rPr lang="en-US" dirty="0" smtClean="0">
                <a:sym typeface="Wingdings" panose="05000000000000000000" pitchFamily="2" charset="2"/>
              </a:rPr>
              <a:t> red cells, white cells, platelets </a:t>
            </a:r>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3031867"/>
            <a:ext cx="5934074"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5025" y="6613267"/>
            <a:ext cx="4751773" cy="184666"/>
          </a:xfrm>
          <a:prstGeom prst="rect">
            <a:avLst/>
          </a:prstGeom>
          <a:noFill/>
        </p:spPr>
        <p:txBody>
          <a:bodyPr wrap="square" rtlCol="0">
            <a:spAutoFit/>
          </a:bodyPr>
          <a:lstStyle/>
          <a:p>
            <a:r>
              <a:rPr lang="en-US" sz="600" dirty="0"/>
              <a:t>Image taken from: http://www.lookfordiagnosis.com/mesh_info.php?term=Myeloid+Cells&amp;lang=1 </a:t>
            </a:r>
          </a:p>
        </p:txBody>
      </p:sp>
      <p:sp>
        <p:nvSpPr>
          <p:cNvPr id="5" name="TextBox 4"/>
          <p:cNvSpPr txBox="1"/>
          <p:nvPr/>
        </p:nvSpPr>
        <p:spPr>
          <a:xfrm>
            <a:off x="7010400" y="6459378"/>
            <a:ext cx="1381125" cy="307777"/>
          </a:xfrm>
          <a:prstGeom prst="rect">
            <a:avLst/>
          </a:prstGeom>
          <a:noFill/>
        </p:spPr>
        <p:txBody>
          <a:bodyPr wrap="square" rtlCol="0">
            <a:spAutoFit/>
          </a:bodyPr>
          <a:lstStyle/>
          <a:p>
            <a:r>
              <a:rPr lang="en-US" sz="700" dirty="0" err="1" smtClean="0"/>
              <a:t>Scheinberg</a:t>
            </a:r>
            <a:r>
              <a:rPr lang="en-US" sz="700" dirty="0" smtClean="0"/>
              <a:t>, </a:t>
            </a:r>
            <a:r>
              <a:rPr lang="en-US" sz="700" dirty="0" err="1" smtClean="0"/>
              <a:t>DeZern</a:t>
            </a:r>
            <a:r>
              <a:rPr lang="en-US" sz="700" dirty="0" smtClean="0"/>
              <a:t>, </a:t>
            </a:r>
            <a:r>
              <a:rPr lang="en-US" sz="700" dirty="0" err="1" smtClean="0"/>
              <a:t>Steensma</a:t>
            </a:r>
            <a:r>
              <a:rPr lang="en-US" sz="700" dirty="0" smtClean="0"/>
              <a:t>, 2016; </a:t>
            </a:r>
            <a:r>
              <a:rPr lang="en-US" sz="700" dirty="0" err="1" smtClean="0"/>
              <a:t>Hoffbrand</a:t>
            </a:r>
            <a:r>
              <a:rPr lang="en-US" sz="700" dirty="0" smtClean="0"/>
              <a:t> &amp; Moss, 2016</a:t>
            </a:r>
            <a:endParaRPr lang="en-US" sz="700" dirty="0"/>
          </a:p>
        </p:txBody>
      </p:sp>
    </p:spTree>
    <p:extLst>
      <p:ext uri="{BB962C8B-B14F-4D97-AF65-F5344CB8AC3E}">
        <p14:creationId xmlns:p14="http://schemas.microsoft.com/office/powerpoint/2010/main" val="3405174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Supportive Care</a:t>
            </a:r>
            <a:endParaRPr lang="en-US" dirty="0"/>
          </a:p>
        </p:txBody>
      </p:sp>
      <p:sp>
        <p:nvSpPr>
          <p:cNvPr id="3" name="Content Placeholder 2"/>
          <p:cNvSpPr>
            <a:spLocks noGrp="1"/>
          </p:cNvSpPr>
          <p:nvPr>
            <p:ph idx="1"/>
          </p:nvPr>
        </p:nvSpPr>
        <p:spPr/>
        <p:txBody>
          <a:bodyPr/>
          <a:lstStyle/>
          <a:p>
            <a:r>
              <a:rPr lang="en-US" dirty="0" smtClean="0"/>
              <a:t>Transfusions</a:t>
            </a:r>
          </a:p>
          <a:p>
            <a:pPr lvl="1"/>
            <a:r>
              <a:rPr lang="en-US" dirty="0" smtClean="0"/>
              <a:t>RBC, platelets</a:t>
            </a:r>
          </a:p>
          <a:p>
            <a:pPr lvl="1"/>
            <a:r>
              <a:rPr lang="en-US" dirty="0" smtClean="0"/>
              <a:t>Irradiated Blood</a:t>
            </a:r>
          </a:p>
          <a:p>
            <a:pPr lvl="1"/>
            <a:endParaRPr lang="en-US" dirty="0"/>
          </a:p>
          <a:p>
            <a:r>
              <a:rPr lang="en-US" dirty="0" smtClean="0"/>
              <a:t>Treatment of Infections</a:t>
            </a:r>
          </a:p>
          <a:p>
            <a:pPr lvl="1"/>
            <a:r>
              <a:rPr lang="en-US" dirty="0" smtClean="0"/>
              <a:t>Empiric therapy with broad spectrum antibiotics</a:t>
            </a:r>
          </a:p>
          <a:p>
            <a:pPr lvl="1"/>
            <a:r>
              <a:rPr lang="en-US" dirty="0" smtClean="0"/>
              <a:t>Growth factors as prophylaxis for repeated infections</a:t>
            </a:r>
          </a:p>
          <a:p>
            <a:pPr lvl="1"/>
            <a:endParaRPr lang="en-US" dirty="0" smtClean="0"/>
          </a:p>
          <a:p>
            <a:r>
              <a:rPr lang="en-US" dirty="0" smtClean="0"/>
              <a:t>Infection Prevention and Monitoring</a:t>
            </a:r>
          </a:p>
          <a:p>
            <a:pPr lvl="1"/>
            <a:r>
              <a:rPr lang="en-US" dirty="0" smtClean="0"/>
              <a:t>Patient education on preventing infections and monitoring for fever and signs and symptoms of infection</a:t>
            </a:r>
          </a:p>
          <a:p>
            <a:pPr marL="411480" lvl="1" indent="0">
              <a:buNone/>
            </a:pPr>
            <a:endParaRPr lang="en-US" dirty="0"/>
          </a:p>
          <a:p>
            <a:pPr lvl="1"/>
            <a:endParaRPr lang="en-US" dirty="0"/>
          </a:p>
        </p:txBody>
      </p:sp>
    </p:spTree>
    <p:extLst>
      <p:ext uri="{BB962C8B-B14F-4D97-AF65-F5344CB8AC3E}">
        <p14:creationId xmlns:p14="http://schemas.microsoft.com/office/powerpoint/2010/main" val="137103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
            </a:r>
            <a:br>
              <a:rPr lang="en-US" sz="3600" dirty="0" smtClean="0"/>
            </a:br>
            <a:r>
              <a:rPr lang="en-US" sz="3600" dirty="0" smtClean="0"/>
              <a:t>Paroxysmal Nocturnal </a:t>
            </a:r>
            <a:r>
              <a:rPr lang="en-US" sz="3600" dirty="0" err="1" smtClean="0"/>
              <a:t>Hemoglobinuria</a:t>
            </a:r>
            <a:r>
              <a:rPr lang="en-US" sz="3600" dirty="0" smtClean="0"/>
              <a:t> (PNH)</a:t>
            </a:r>
            <a:br>
              <a:rPr lang="en-US" sz="3600" dirty="0" smtClean="0"/>
            </a:br>
            <a:endParaRPr lang="en-US" sz="3600" dirty="0"/>
          </a:p>
        </p:txBody>
      </p:sp>
      <p:sp>
        <p:nvSpPr>
          <p:cNvPr id="3" name="Content Placeholder 2"/>
          <p:cNvSpPr>
            <a:spLocks noGrp="1"/>
          </p:cNvSpPr>
          <p:nvPr>
            <p:ph idx="1"/>
          </p:nvPr>
        </p:nvSpPr>
        <p:spPr/>
        <p:txBody>
          <a:bodyPr/>
          <a:lstStyle/>
          <a:p>
            <a:r>
              <a:rPr lang="en-US" dirty="0" smtClean="0"/>
              <a:t>Acquired hemolytic anemia </a:t>
            </a:r>
          </a:p>
          <a:p>
            <a:endParaRPr lang="en-US" dirty="0"/>
          </a:p>
          <a:p>
            <a:r>
              <a:rPr lang="en-US" dirty="0" smtClean="0"/>
              <a:t>Characterized by: </a:t>
            </a:r>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2580605500"/>
              </p:ext>
            </p:extLst>
          </p:nvPr>
        </p:nvGraphicFramePr>
        <p:xfrm>
          <a:off x="1219200" y="2590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934200" y="6248400"/>
            <a:ext cx="1524000" cy="369332"/>
          </a:xfrm>
          <a:prstGeom prst="rect">
            <a:avLst/>
          </a:prstGeom>
          <a:noFill/>
        </p:spPr>
        <p:txBody>
          <a:bodyPr wrap="square" rtlCol="0">
            <a:spAutoFit/>
          </a:bodyPr>
          <a:lstStyle/>
          <a:p>
            <a:r>
              <a:rPr lang="en-US" dirty="0" smtClean="0"/>
              <a:t>Longo, 2017</a:t>
            </a:r>
            <a:endParaRPr lang="en-US" dirty="0"/>
          </a:p>
        </p:txBody>
      </p:sp>
    </p:spTree>
    <p:extLst>
      <p:ext uri="{BB962C8B-B14F-4D97-AF65-F5344CB8AC3E}">
        <p14:creationId xmlns:p14="http://schemas.microsoft.com/office/powerpoint/2010/main" val="2518455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p:txBody>
          <a:bodyPr/>
          <a:lstStyle/>
          <a:p>
            <a:r>
              <a:rPr lang="en-US" dirty="0" smtClean="0"/>
              <a:t>Acquired mutation in PIG-A gene in hematopoietic stem cell</a:t>
            </a:r>
          </a:p>
          <a:p>
            <a:r>
              <a:rPr lang="en-US" dirty="0" smtClean="0"/>
              <a:t>If mutation proliferates the result is a clone that is deficient in cell surface proteins known as </a:t>
            </a:r>
            <a:r>
              <a:rPr lang="en-US" dirty="0" err="1" smtClean="0"/>
              <a:t>glycosylphospatidylinositol</a:t>
            </a:r>
            <a:r>
              <a:rPr lang="en-US" dirty="0" smtClean="0"/>
              <a:t>-anchored proteins (GPI-AP)</a:t>
            </a:r>
          </a:p>
          <a:p>
            <a:r>
              <a:rPr lang="en-US" dirty="0" smtClean="0"/>
              <a:t>The GPI-AP proteins act as receptors, complement regulators and adhesion molecules</a:t>
            </a:r>
          </a:p>
          <a:p>
            <a:r>
              <a:rPr lang="en-US" dirty="0" smtClean="0"/>
              <a:t>CD55 and CD59 which are two GPI-AP that protect red blood cells from complement activity are not present on the surface of the PNH red blood cells, which leaves these cells extremely sensitive to complement-mediated destruction </a:t>
            </a:r>
          </a:p>
        </p:txBody>
      </p:sp>
      <p:sp>
        <p:nvSpPr>
          <p:cNvPr id="4" name="TextBox 3"/>
          <p:cNvSpPr txBox="1"/>
          <p:nvPr/>
        </p:nvSpPr>
        <p:spPr>
          <a:xfrm>
            <a:off x="457200" y="6096000"/>
            <a:ext cx="3505200" cy="369332"/>
          </a:xfrm>
          <a:prstGeom prst="rect">
            <a:avLst/>
          </a:prstGeom>
          <a:noFill/>
        </p:spPr>
        <p:txBody>
          <a:bodyPr wrap="square" rtlCol="0">
            <a:spAutoFit/>
          </a:bodyPr>
          <a:lstStyle/>
          <a:p>
            <a:r>
              <a:rPr lang="en-US" dirty="0" smtClean="0"/>
              <a:t>Young et al., 2009</a:t>
            </a:r>
            <a:endParaRPr lang="en-US" dirty="0"/>
          </a:p>
        </p:txBody>
      </p:sp>
    </p:spTree>
    <p:extLst>
      <p:ext uri="{BB962C8B-B14F-4D97-AF65-F5344CB8AC3E}">
        <p14:creationId xmlns:p14="http://schemas.microsoft.com/office/powerpoint/2010/main" val="1143075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a:t>
            </a:r>
            <a:endParaRPr lang="en-US" dirty="0"/>
          </a:p>
        </p:txBody>
      </p:sp>
      <p:sp>
        <p:nvSpPr>
          <p:cNvPr id="3" name="Content Placeholder 2"/>
          <p:cNvSpPr>
            <a:spLocks noGrp="1"/>
          </p:cNvSpPr>
          <p:nvPr>
            <p:ph idx="1"/>
          </p:nvPr>
        </p:nvSpPr>
        <p:spPr/>
        <p:txBody>
          <a:bodyPr/>
          <a:lstStyle/>
          <a:p>
            <a:r>
              <a:rPr lang="en-US" dirty="0" smtClean="0"/>
              <a:t>Same frequency in men and women</a:t>
            </a:r>
          </a:p>
          <a:p>
            <a:r>
              <a:rPr lang="en-US" dirty="0" smtClean="0"/>
              <a:t>Rare disease</a:t>
            </a:r>
          </a:p>
          <a:p>
            <a:r>
              <a:rPr lang="en-US" dirty="0" smtClean="0"/>
              <a:t>Prevalence estimated at 5/1,000,000</a:t>
            </a:r>
          </a:p>
          <a:p>
            <a:r>
              <a:rPr lang="en-US" dirty="0" smtClean="0"/>
              <a:t>Can present in small children or older adults, most patients are young adults </a:t>
            </a:r>
            <a:endParaRPr lang="en-US" dirty="0"/>
          </a:p>
        </p:txBody>
      </p:sp>
    </p:spTree>
    <p:extLst>
      <p:ext uri="{BB962C8B-B14F-4D97-AF65-F5344CB8AC3E}">
        <p14:creationId xmlns:p14="http://schemas.microsoft.com/office/powerpoint/2010/main" val="3532439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47406216"/>
              </p:ext>
            </p:extLst>
          </p:nvPr>
        </p:nvGraphicFramePr>
        <p:xfrm>
          <a:off x="381000" y="1371600"/>
          <a:ext cx="7620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0" y="6477000"/>
            <a:ext cx="2362200" cy="369332"/>
          </a:xfrm>
          <a:prstGeom prst="rect">
            <a:avLst/>
          </a:prstGeom>
          <a:noFill/>
        </p:spPr>
        <p:txBody>
          <a:bodyPr wrap="square" rtlCol="0">
            <a:spAutoFit/>
          </a:bodyPr>
          <a:lstStyle/>
          <a:p>
            <a:r>
              <a:rPr lang="en-US" dirty="0" smtClean="0"/>
              <a:t>Brodsky, 2014</a:t>
            </a:r>
            <a:endParaRPr lang="en-US" dirty="0"/>
          </a:p>
        </p:txBody>
      </p:sp>
    </p:spTree>
    <p:extLst>
      <p:ext uri="{BB962C8B-B14F-4D97-AF65-F5344CB8AC3E}">
        <p14:creationId xmlns:p14="http://schemas.microsoft.com/office/powerpoint/2010/main" val="1056036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r>
              <a:rPr lang="en-US" dirty="0" smtClean="0"/>
              <a:t>Blood work</a:t>
            </a:r>
          </a:p>
          <a:p>
            <a:pPr lvl="1"/>
            <a:r>
              <a:rPr lang="en-US" dirty="0" smtClean="0"/>
              <a:t>CBC with diff 	</a:t>
            </a:r>
          </a:p>
          <a:p>
            <a:pPr lvl="1"/>
            <a:r>
              <a:rPr lang="en-US" dirty="0" smtClean="0"/>
              <a:t>Liver profile, bilirubin</a:t>
            </a:r>
          </a:p>
          <a:p>
            <a:pPr lvl="1"/>
            <a:r>
              <a:rPr lang="en-US" dirty="0" smtClean="0"/>
              <a:t>LDH</a:t>
            </a:r>
          </a:p>
          <a:p>
            <a:pPr lvl="1"/>
            <a:r>
              <a:rPr lang="en-US" dirty="0" smtClean="0"/>
              <a:t>Reticulocyte count</a:t>
            </a:r>
          </a:p>
          <a:p>
            <a:endParaRPr lang="en-US" dirty="0" smtClean="0"/>
          </a:p>
          <a:p>
            <a:r>
              <a:rPr lang="en-US" dirty="0" smtClean="0"/>
              <a:t>Urinalysis</a:t>
            </a:r>
          </a:p>
          <a:p>
            <a:pPr lvl="1"/>
            <a:r>
              <a:rPr lang="en-US" dirty="0" err="1" smtClean="0"/>
              <a:t>Hemoglobinuria</a:t>
            </a:r>
            <a:endParaRPr lang="en-US" dirty="0" smtClean="0"/>
          </a:p>
          <a:p>
            <a:pPr marL="114300" indent="0">
              <a:buNone/>
            </a:pPr>
            <a:endParaRPr lang="en-US" dirty="0" smtClean="0"/>
          </a:p>
          <a:p>
            <a:pPr lvl="1"/>
            <a:r>
              <a:rPr lang="en-US" dirty="0" smtClean="0"/>
              <a:t>Flow </a:t>
            </a:r>
            <a:r>
              <a:rPr lang="en-US" dirty="0" err="1" smtClean="0"/>
              <a:t>Cytometry</a:t>
            </a:r>
            <a:endParaRPr lang="en-US" dirty="0" smtClean="0"/>
          </a:p>
          <a:p>
            <a:pPr lvl="2"/>
            <a:r>
              <a:rPr lang="en-US" dirty="0" smtClean="0"/>
              <a:t>Identify the GPI-AP deficient peripheral blood cells </a:t>
            </a:r>
            <a:endParaRPr lang="en-US" dirty="0"/>
          </a:p>
        </p:txBody>
      </p:sp>
      <p:sp>
        <p:nvSpPr>
          <p:cNvPr id="4" name="TextBox 3"/>
          <p:cNvSpPr txBox="1"/>
          <p:nvPr/>
        </p:nvSpPr>
        <p:spPr>
          <a:xfrm>
            <a:off x="381000" y="6400800"/>
            <a:ext cx="3200400" cy="276999"/>
          </a:xfrm>
          <a:prstGeom prst="rect">
            <a:avLst/>
          </a:prstGeom>
          <a:noFill/>
        </p:spPr>
        <p:txBody>
          <a:bodyPr wrap="square" rtlCol="0">
            <a:spAutoFit/>
          </a:bodyPr>
          <a:lstStyle/>
          <a:p>
            <a:r>
              <a:rPr lang="en-US" sz="1200" dirty="0" smtClean="0"/>
              <a:t>Parker et al., 2005</a:t>
            </a:r>
            <a:endParaRPr lang="en-US" sz="1200" dirty="0"/>
          </a:p>
        </p:txBody>
      </p:sp>
    </p:spTree>
    <p:extLst>
      <p:ext uri="{BB962C8B-B14F-4D97-AF65-F5344CB8AC3E}">
        <p14:creationId xmlns:p14="http://schemas.microsoft.com/office/powerpoint/2010/main" val="1291525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Supportive Care </a:t>
            </a:r>
          </a:p>
          <a:p>
            <a:pPr lvl="1"/>
            <a:r>
              <a:rPr lang="en-US" dirty="0" smtClean="0"/>
              <a:t>Transfusions </a:t>
            </a:r>
          </a:p>
          <a:p>
            <a:pPr lvl="1"/>
            <a:r>
              <a:rPr lang="en-US" dirty="0" smtClean="0"/>
              <a:t>Folic acid/iron  supplements</a:t>
            </a:r>
          </a:p>
          <a:p>
            <a:pPr lvl="1"/>
            <a:r>
              <a:rPr lang="en-US" dirty="0" smtClean="0"/>
              <a:t>Treatment of complications (</a:t>
            </a:r>
            <a:r>
              <a:rPr lang="en-US" dirty="0" err="1" smtClean="0"/>
              <a:t>eg</a:t>
            </a:r>
            <a:r>
              <a:rPr lang="en-US" dirty="0" smtClean="0"/>
              <a:t>. Thrombosis)</a:t>
            </a:r>
          </a:p>
          <a:p>
            <a:pPr marL="114300" indent="0">
              <a:buNone/>
            </a:pPr>
            <a:endParaRPr lang="en-US" dirty="0" smtClean="0"/>
          </a:p>
          <a:p>
            <a:r>
              <a:rPr lang="en-US" dirty="0" smtClean="0"/>
              <a:t>Biotherapy</a:t>
            </a:r>
          </a:p>
          <a:p>
            <a:pPr lvl="1"/>
            <a:r>
              <a:rPr lang="en-US" dirty="0" err="1" smtClean="0"/>
              <a:t>Ecullizumab</a:t>
            </a:r>
            <a:r>
              <a:rPr lang="en-US" dirty="0" smtClean="0"/>
              <a:t> (Solaris) </a:t>
            </a:r>
          </a:p>
          <a:p>
            <a:pPr marL="411480" lvl="1" indent="0">
              <a:buNone/>
            </a:pPr>
            <a:endParaRPr lang="en-US" dirty="0" smtClean="0"/>
          </a:p>
          <a:p>
            <a:r>
              <a:rPr lang="en-US" dirty="0" err="1" smtClean="0"/>
              <a:t>Allogenic</a:t>
            </a:r>
            <a:r>
              <a:rPr lang="en-US" dirty="0" smtClean="0"/>
              <a:t> SCT for young patient with severe PNH</a:t>
            </a:r>
          </a:p>
          <a:p>
            <a:endParaRPr lang="en-US" dirty="0" smtClean="0"/>
          </a:p>
          <a:p>
            <a:r>
              <a:rPr lang="en-US" dirty="0" smtClean="0"/>
              <a:t>Primary prophylaxis for thrombosis</a:t>
            </a:r>
            <a:endParaRPr lang="en-US" dirty="0"/>
          </a:p>
        </p:txBody>
      </p:sp>
      <p:sp>
        <p:nvSpPr>
          <p:cNvPr id="4" name="TextBox 3"/>
          <p:cNvSpPr txBox="1"/>
          <p:nvPr/>
        </p:nvSpPr>
        <p:spPr>
          <a:xfrm>
            <a:off x="381000" y="6172200"/>
            <a:ext cx="3124200" cy="369332"/>
          </a:xfrm>
          <a:prstGeom prst="rect">
            <a:avLst/>
          </a:prstGeom>
          <a:noFill/>
        </p:spPr>
        <p:txBody>
          <a:bodyPr wrap="square" rtlCol="0">
            <a:spAutoFit/>
          </a:bodyPr>
          <a:lstStyle/>
          <a:p>
            <a:r>
              <a:rPr lang="en-US" dirty="0" smtClean="0"/>
              <a:t>Longo, 2017</a:t>
            </a:r>
            <a:endParaRPr lang="en-US" dirty="0"/>
          </a:p>
        </p:txBody>
      </p:sp>
    </p:spTree>
    <p:extLst>
      <p:ext uri="{BB962C8B-B14F-4D97-AF65-F5344CB8AC3E}">
        <p14:creationId xmlns:p14="http://schemas.microsoft.com/office/powerpoint/2010/main" val="4137282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Considerations for Bone Marrow Failure Diseases </a:t>
            </a:r>
            <a:endParaRPr lang="en-US" dirty="0"/>
          </a:p>
        </p:txBody>
      </p:sp>
      <p:sp>
        <p:nvSpPr>
          <p:cNvPr id="3" name="Content Placeholder 2"/>
          <p:cNvSpPr>
            <a:spLocks noGrp="1"/>
          </p:cNvSpPr>
          <p:nvPr>
            <p:ph idx="1"/>
          </p:nvPr>
        </p:nvSpPr>
        <p:spPr>
          <a:xfrm>
            <a:off x="457200" y="1676400"/>
            <a:ext cx="7620000" cy="4800600"/>
          </a:xfrm>
        </p:spPr>
        <p:txBody>
          <a:bodyPr>
            <a:normAutofit fontScale="92500"/>
          </a:bodyPr>
          <a:lstStyle/>
          <a:p>
            <a:r>
              <a:rPr lang="en-US" dirty="0"/>
              <a:t>Comprehensive assessment of patient and management of side effects</a:t>
            </a:r>
          </a:p>
          <a:p>
            <a:pPr marL="114300" indent="0">
              <a:buNone/>
            </a:pPr>
            <a:endParaRPr lang="en-US" dirty="0"/>
          </a:p>
          <a:p>
            <a:r>
              <a:rPr lang="en-US" dirty="0"/>
              <a:t>Monitoring for signs and symptoms of </a:t>
            </a:r>
            <a:r>
              <a:rPr lang="en-US" dirty="0" err="1" smtClean="0"/>
              <a:t>cytopenias</a:t>
            </a:r>
            <a:r>
              <a:rPr lang="en-US" dirty="0"/>
              <a:t> including fatigue, bleeding, infection, etc</a:t>
            </a:r>
            <a:r>
              <a:rPr lang="en-US" dirty="0" smtClean="0"/>
              <a:t>. </a:t>
            </a:r>
            <a:r>
              <a:rPr lang="en-US" dirty="0"/>
              <a:t>and providing appropriate </a:t>
            </a:r>
            <a:r>
              <a:rPr lang="en-US" dirty="0" smtClean="0"/>
              <a:t>interventions</a:t>
            </a:r>
          </a:p>
          <a:p>
            <a:pPr marL="114300" indent="0">
              <a:buNone/>
            </a:pPr>
            <a:endParaRPr lang="en-US" dirty="0"/>
          </a:p>
          <a:p>
            <a:r>
              <a:rPr lang="en-US" dirty="0"/>
              <a:t>Addressing patient’s supportive care needs</a:t>
            </a:r>
          </a:p>
          <a:p>
            <a:pPr marL="114300" indent="0">
              <a:buNone/>
            </a:pPr>
            <a:endParaRPr lang="en-US" dirty="0"/>
          </a:p>
          <a:p>
            <a:r>
              <a:rPr lang="en-US" dirty="0"/>
              <a:t>Education for patients and families on understanding the disease and its manifestations, treatment modalities and the adverse effects from treatment </a:t>
            </a:r>
            <a:endParaRPr lang="en-US" dirty="0" smtClean="0"/>
          </a:p>
          <a:p>
            <a:endParaRPr lang="en-US" dirty="0"/>
          </a:p>
          <a:p>
            <a:r>
              <a:rPr lang="en-US" dirty="0" smtClean="0"/>
              <a:t>Connect to hospital and community resources</a:t>
            </a:r>
            <a:endParaRPr lang="en-US" dirty="0"/>
          </a:p>
          <a:p>
            <a:endParaRPr lang="en-US" dirty="0"/>
          </a:p>
        </p:txBody>
      </p:sp>
    </p:spTree>
    <p:extLst>
      <p:ext uri="{BB962C8B-B14F-4D97-AF65-F5344CB8AC3E}">
        <p14:creationId xmlns:p14="http://schemas.microsoft.com/office/powerpoint/2010/main" val="683566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CA" altLang="en-US">
                <a:ea typeface="MS PGothic"/>
              </a:rPr>
              <a:t>AAMAC</a:t>
            </a:r>
          </a:p>
        </p:txBody>
      </p:sp>
      <p:sp>
        <p:nvSpPr>
          <p:cNvPr id="72706" name="Content Placeholder 4"/>
          <p:cNvSpPr>
            <a:spLocks noGrp="1"/>
          </p:cNvSpPr>
          <p:nvPr>
            <p:ph sz="quarter" idx="1"/>
          </p:nvPr>
        </p:nvSpPr>
        <p:spPr/>
        <p:txBody>
          <a:bodyPr/>
          <a:lstStyle/>
          <a:p>
            <a:pPr eaLnBrk="1" hangingPunct="1">
              <a:lnSpc>
                <a:spcPct val="90000"/>
              </a:lnSpc>
            </a:pPr>
            <a:r>
              <a:rPr lang="en-CA" altLang="en-US">
                <a:ea typeface="MS PGothic"/>
              </a:rPr>
              <a:t>Telephone and e-mail patient-to-patient support</a:t>
            </a:r>
          </a:p>
          <a:p>
            <a:pPr eaLnBrk="1" hangingPunct="1">
              <a:lnSpc>
                <a:spcPct val="90000"/>
              </a:lnSpc>
            </a:pPr>
            <a:r>
              <a:rPr lang="en-CA" altLang="en-US">
                <a:ea typeface="MS PGothic"/>
              </a:rPr>
              <a:t>Educational material on Aplastic Anemia, MDS &amp; PNH</a:t>
            </a:r>
          </a:p>
          <a:p>
            <a:pPr eaLnBrk="1" hangingPunct="1">
              <a:lnSpc>
                <a:spcPct val="90000"/>
              </a:lnSpc>
            </a:pPr>
            <a:r>
              <a:rPr lang="en-CA" altLang="en-US">
                <a:ea typeface="MS PGothic"/>
              </a:rPr>
              <a:t>Quarterly newsletter</a:t>
            </a:r>
          </a:p>
          <a:p>
            <a:pPr>
              <a:lnSpc>
                <a:spcPct val="90000"/>
              </a:lnSpc>
            </a:pPr>
            <a:r>
              <a:rPr lang="en-CA" altLang="en-US">
                <a:ea typeface="MS PGothic"/>
              </a:rPr>
              <a:t>Patient Tracker</a:t>
            </a:r>
          </a:p>
          <a:p>
            <a:pPr eaLnBrk="1" hangingPunct="1">
              <a:lnSpc>
                <a:spcPct val="90000"/>
              </a:lnSpc>
            </a:pPr>
            <a:r>
              <a:rPr lang="en-CA" altLang="en-US">
                <a:ea typeface="MS PGothic"/>
              </a:rPr>
              <a:t>Local support group meetings</a:t>
            </a:r>
          </a:p>
          <a:p>
            <a:pPr eaLnBrk="1" hangingPunct="1">
              <a:lnSpc>
                <a:spcPct val="90000"/>
              </a:lnSpc>
            </a:pPr>
            <a:r>
              <a:rPr lang="en-CA" altLang="en-US">
                <a:ea typeface="MS PGothic"/>
              </a:rPr>
              <a:t>Grants for medical research and education</a:t>
            </a:r>
          </a:p>
          <a:p>
            <a:pPr eaLnBrk="1" hangingPunct="1">
              <a:lnSpc>
                <a:spcPct val="90000"/>
              </a:lnSpc>
            </a:pPr>
            <a:r>
              <a:rPr lang="en-CA" altLang="en-US">
                <a:ea typeface="MS PGothic"/>
              </a:rPr>
              <a:t>Website, Facebook, Marrowforum</a:t>
            </a:r>
            <a:r>
              <a:rPr lang="en-US" altLang="en-US">
                <a:ea typeface="MS PGothic"/>
              </a:rPr>
              <a:t>s</a:t>
            </a:r>
            <a:endParaRPr lang="en-CA" altLang="en-US">
              <a:ea typeface="MS PGothic"/>
            </a:endParaRPr>
          </a:p>
          <a:p>
            <a:pPr algn="ctr" eaLnBrk="1" hangingPunct="1">
              <a:lnSpc>
                <a:spcPct val="90000"/>
              </a:lnSpc>
              <a:buFont typeface="Wingdings 2" pitchFamily="18" charset="2"/>
              <a:buNone/>
            </a:pPr>
            <a:endParaRPr lang="en-CA" altLang="en-US" sz="2000">
              <a:ea typeface="MS PGothic"/>
            </a:endParaRPr>
          </a:p>
          <a:p>
            <a:pPr algn="ctr" eaLnBrk="1" hangingPunct="1">
              <a:lnSpc>
                <a:spcPct val="90000"/>
              </a:lnSpc>
              <a:buFont typeface="Wingdings 2" pitchFamily="18" charset="2"/>
              <a:buNone/>
            </a:pPr>
            <a:r>
              <a:rPr lang="en-CA" altLang="en-US" sz="2000">
                <a:solidFill>
                  <a:schemeClr val="accent1"/>
                </a:solidFill>
                <a:ea typeface="MS PGothic"/>
              </a:rPr>
              <a:t>http://www.aamac.ca/</a:t>
            </a:r>
            <a:endParaRPr lang="en-CA" altLang="en-US">
              <a:solidFill>
                <a:schemeClr val="accent1"/>
              </a:solidFill>
              <a:ea typeface="MS PGothic"/>
            </a:endParaRPr>
          </a:p>
          <a:p>
            <a:endParaRPr lang="en-CA" altLang="en-US">
              <a:solidFill>
                <a:schemeClr val="accent1"/>
              </a:solidFill>
              <a:ea typeface="MS PGothic"/>
            </a:endParaRPr>
          </a:p>
        </p:txBody>
      </p:sp>
      <p:pic>
        <p:nvPicPr>
          <p:cNvPr id="72707" name="Picture 2"/>
          <p:cNvPicPr>
            <a:picLocks noChangeAspect="1" noChangeArrowheads="1"/>
          </p:cNvPicPr>
          <p:nvPr/>
        </p:nvPicPr>
        <p:blipFill>
          <a:blip r:embed="rId3"/>
          <a:srcRect/>
          <a:stretch>
            <a:fillRect/>
          </a:stretch>
        </p:blipFill>
        <p:spPr bwMode="auto">
          <a:xfrm>
            <a:off x="6257925" y="4437063"/>
            <a:ext cx="1524000" cy="1905000"/>
          </a:xfrm>
          <a:prstGeom prst="rect">
            <a:avLst/>
          </a:prstGeom>
          <a:noFill/>
          <a:ln w="9525">
            <a:noFill/>
            <a:miter lim="800000"/>
            <a:headEnd/>
            <a:tailEnd/>
          </a:ln>
        </p:spPr>
      </p:pic>
    </p:spTree>
    <p:extLst>
      <p:ext uri="{BB962C8B-B14F-4D97-AF65-F5344CB8AC3E}">
        <p14:creationId xmlns:p14="http://schemas.microsoft.com/office/powerpoint/2010/main" val="4115430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Devine, H. (2013). </a:t>
            </a:r>
            <a:r>
              <a:rPr lang="en-US" dirty="0" err="1" smtClean="0"/>
              <a:t>Myelodysplastic</a:t>
            </a:r>
            <a:r>
              <a:rPr lang="en-US" dirty="0" smtClean="0"/>
              <a:t> syndromes. In M. Olsen &amp; L. </a:t>
            </a:r>
            <a:r>
              <a:rPr lang="en-US" dirty="0" err="1" smtClean="0"/>
              <a:t>Zitella</a:t>
            </a:r>
            <a:r>
              <a:rPr lang="en-US" dirty="0"/>
              <a:t> </a:t>
            </a:r>
            <a:r>
              <a:rPr lang="en-US" dirty="0" smtClean="0"/>
              <a:t>(Eds.), </a:t>
            </a:r>
            <a:r>
              <a:rPr lang="en-US" i="1" dirty="0" smtClean="0"/>
              <a:t>Hematologic Malignancies in Adults </a:t>
            </a:r>
            <a:r>
              <a:rPr lang="en-US" dirty="0" smtClean="0"/>
              <a:t>(51-74). Pittsburgh, Pennsylvania: Oncology Nursing Society.</a:t>
            </a:r>
          </a:p>
          <a:p>
            <a:r>
              <a:rPr lang="en-US" dirty="0" smtClean="0"/>
              <a:t>Buckstein, R. &amp; Wells, R. (2008). </a:t>
            </a:r>
            <a:r>
              <a:rPr lang="en-US" dirty="0" err="1" smtClean="0"/>
              <a:t>Myelodysplastic</a:t>
            </a:r>
            <a:r>
              <a:rPr lang="en-US" dirty="0" smtClean="0"/>
              <a:t> syndromes (MDS). </a:t>
            </a:r>
            <a:r>
              <a:rPr lang="en-US" dirty="0"/>
              <a:t>Retrieved from: </a:t>
            </a:r>
            <a:r>
              <a:rPr lang="en-US" dirty="0">
                <a:hlinkClick r:id="rId2"/>
              </a:rPr>
              <a:t>https://</a:t>
            </a:r>
            <a:r>
              <a:rPr lang="en-US" dirty="0" smtClean="0">
                <a:hlinkClick r:id="rId2"/>
              </a:rPr>
              <a:t>sunnybrook.ca/uploads/Myelodysplastic_Syndromes.pdf</a:t>
            </a:r>
            <a:endParaRPr lang="en-US" dirty="0" smtClean="0"/>
          </a:p>
          <a:p>
            <a:r>
              <a:rPr lang="en-US" dirty="0" smtClean="0"/>
              <a:t>Burgoyne, T. &amp; Knight, A. (2000). </a:t>
            </a:r>
            <a:r>
              <a:rPr lang="en-US" dirty="0" err="1" smtClean="0"/>
              <a:t>Myelodysplastic</a:t>
            </a:r>
            <a:r>
              <a:rPr lang="en-US" dirty="0" smtClean="0"/>
              <a:t> syndromes. In M. Grundy (Ed.), Nursing in Hematological Oncology (21-30). London, UK: </a:t>
            </a:r>
            <a:r>
              <a:rPr lang="en-US" dirty="0" err="1" smtClean="0"/>
              <a:t>Baillere</a:t>
            </a:r>
            <a:r>
              <a:rPr lang="en-US" dirty="0" smtClean="0"/>
              <a:t> </a:t>
            </a:r>
            <a:r>
              <a:rPr lang="en-US" dirty="0" err="1" smtClean="0"/>
              <a:t>Tindall</a:t>
            </a:r>
            <a:r>
              <a:rPr lang="en-US" dirty="0" smtClean="0"/>
              <a:t> Royal College of Nursing</a:t>
            </a:r>
          </a:p>
          <a:p>
            <a:r>
              <a:rPr lang="en-US" dirty="0" err="1" smtClean="0"/>
              <a:t>Celgene</a:t>
            </a:r>
            <a:r>
              <a:rPr lang="en-US" dirty="0" smtClean="0"/>
              <a:t>. (2010). </a:t>
            </a:r>
            <a:r>
              <a:rPr lang="en-US" dirty="0" err="1" smtClean="0"/>
              <a:t>Vidaza</a:t>
            </a:r>
            <a:r>
              <a:rPr lang="en-US" dirty="0"/>
              <a:t> </a:t>
            </a:r>
            <a:r>
              <a:rPr lang="en-US" dirty="0" err="1" smtClean="0"/>
              <a:t>azacitidine</a:t>
            </a:r>
            <a:r>
              <a:rPr lang="en-US" dirty="0" smtClean="0"/>
              <a:t> for injection. </a:t>
            </a:r>
          </a:p>
          <a:p>
            <a:r>
              <a:rPr lang="en-US" dirty="0" smtClean="0"/>
              <a:t>Thomas, M.L., Crisp, M., &amp; Campbell, K. (2012). The importance of quality of life for patients living with </a:t>
            </a:r>
            <a:r>
              <a:rPr lang="en-US" dirty="0" err="1" smtClean="0"/>
              <a:t>myelodysplastic</a:t>
            </a:r>
            <a:r>
              <a:rPr lang="en-US" dirty="0" smtClean="0"/>
              <a:t> syndrome. </a:t>
            </a:r>
            <a:r>
              <a:rPr lang="en-US" i="1" dirty="0" smtClean="0"/>
              <a:t>Clinical Journal of Oncology Nursing, </a:t>
            </a:r>
            <a:r>
              <a:rPr lang="en-US" dirty="0" smtClean="0"/>
              <a:t>16(3), 47-57</a:t>
            </a:r>
          </a:p>
          <a:p>
            <a:r>
              <a:rPr lang="en-US" dirty="0"/>
              <a:t>Van de </a:t>
            </a:r>
            <a:r>
              <a:rPr lang="en-US" dirty="0" err="1"/>
              <a:t>Loosdrecht</a:t>
            </a:r>
            <a:r>
              <a:rPr lang="en-US" dirty="0"/>
              <a:t>, A. A., &amp; </a:t>
            </a:r>
            <a:r>
              <a:rPr lang="en-US" dirty="0" err="1"/>
              <a:t>Westers</a:t>
            </a:r>
            <a:r>
              <a:rPr lang="en-US" dirty="0"/>
              <a:t>, T. M. (2014). Flow </a:t>
            </a:r>
            <a:r>
              <a:rPr lang="en-US" dirty="0" err="1"/>
              <a:t>Cytometric</a:t>
            </a:r>
            <a:r>
              <a:rPr lang="en-US" dirty="0"/>
              <a:t> </a:t>
            </a:r>
            <a:r>
              <a:rPr lang="en-US" dirty="0" err="1"/>
              <a:t>Immunophenotyping</a:t>
            </a:r>
            <a:r>
              <a:rPr lang="en-US" dirty="0"/>
              <a:t> in </a:t>
            </a:r>
            <a:r>
              <a:rPr lang="en-US" dirty="0" err="1"/>
              <a:t>Myelodysplasia</a:t>
            </a:r>
            <a:r>
              <a:rPr lang="en-US" dirty="0"/>
              <a:t>: Discovery and Diagnosis. Blood, 124(21), SCI-24. Accessed June 24, 2018. Retrieved from http://www.bloodjournal.org/content/124/21/SCI-24. </a:t>
            </a:r>
            <a:endParaRPr lang="en-US" dirty="0" smtClean="0"/>
          </a:p>
          <a:p>
            <a:r>
              <a:rPr lang="en-US" dirty="0" err="1" smtClean="0"/>
              <a:t>Incekol</a:t>
            </a:r>
            <a:r>
              <a:rPr lang="en-US" dirty="0" smtClean="0"/>
              <a:t>, D. &amp; </a:t>
            </a:r>
            <a:r>
              <a:rPr lang="en-US" dirty="0" err="1" smtClean="0"/>
              <a:t>Ghadimi</a:t>
            </a:r>
            <a:r>
              <a:rPr lang="en-US" dirty="0" smtClean="0"/>
              <a:t>, L. (2015). Princess Margaret cancer </a:t>
            </a:r>
            <a:r>
              <a:rPr lang="en-US" dirty="0" err="1" smtClean="0"/>
              <a:t>centre</a:t>
            </a:r>
            <a:r>
              <a:rPr lang="en-US" dirty="0" smtClean="0"/>
              <a:t>: malignant hematology: self-learning booklet. 3</a:t>
            </a:r>
            <a:r>
              <a:rPr lang="en-US" baseline="30000" dirty="0" smtClean="0"/>
              <a:t>rd</a:t>
            </a:r>
            <a:r>
              <a:rPr lang="en-US" dirty="0" smtClean="0"/>
              <a:t> edition. </a:t>
            </a:r>
          </a:p>
          <a:p>
            <a:r>
              <a:rPr lang="en-US" dirty="0" smtClean="0"/>
              <a:t>Longo, D.L. (2017). Harrison’s hematology and oncology. New York: McGraw-Hill Education</a:t>
            </a:r>
          </a:p>
          <a:p>
            <a:r>
              <a:rPr lang="en-US" dirty="0" smtClean="0"/>
              <a:t>Brodsky, R. A. (2014). Paroxysmal nocturnal </a:t>
            </a:r>
            <a:r>
              <a:rPr lang="en-US" dirty="0" err="1" smtClean="0"/>
              <a:t>hemoglobinuria</a:t>
            </a:r>
            <a:r>
              <a:rPr lang="en-US" dirty="0" smtClean="0"/>
              <a:t>. </a:t>
            </a:r>
            <a:r>
              <a:rPr lang="en-US" i="1" dirty="0" smtClean="0"/>
              <a:t>Blood, 124, </a:t>
            </a:r>
            <a:r>
              <a:rPr lang="en-US" dirty="0" smtClean="0"/>
              <a:t>2804-2811</a:t>
            </a:r>
          </a:p>
          <a:p>
            <a:r>
              <a:rPr lang="en-US" dirty="0" smtClean="0"/>
              <a:t>Parker, C. et al. (2005). Diagnosis and management of paroxysmal nocturnal </a:t>
            </a:r>
            <a:r>
              <a:rPr lang="en-US" dirty="0" err="1" smtClean="0"/>
              <a:t>hemoglobinuria</a:t>
            </a:r>
            <a:r>
              <a:rPr lang="en-US" dirty="0" smtClean="0"/>
              <a:t>. </a:t>
            </a:r>
            <a:r>
              <a:rPr lang="en-US" i="1" dirty="0" smtClean="0"/>
              <a:t>Blood, 106, </a:t>
            </a:r>
            <a:r>
              <a:rPr lang="en-US" dirty="0" smtClean="0"/>
              <a:t>3699-3709</a:t>
            </a:r>
          </a:p>
          <a:p>
            <a:r>
              <a:rPr lang="en-US" dirty="0" smtClean="0"/>
              <a:t>Young, N.S. et al. (2009). The management of paroxysmal nocturnal </a:t>
            </a:r>
            <a:r>
              <a:rPr lang="en-US" dirty="0" err="1" smtClean="0"/>
              <a:t>hemoglobinuria</a:t>
            </a:r>
            <a:r>
              <a:rPr lang="en-US" dirty="0" smtClean="0"/>
              <a:t>: recent advance in diagnosis and treatment and new hope for patients. </a:t>
            </a:r>
            <a:r>
              <a:rPr lang="en-US" i="1" dirty="0" smtClean="0"/>
              <a:t>Seminars in Hematology, 46</a:t>
            </a:r>
            <a:r>
              <a:rPr lang="en-US" dirty="0" smtClean="0"/>
              <a:t>(1), S1-S6</a:t>
            </a:r>
            <a:endParaRPr lang="en-US" dirty="0"/>
          </a:p>
        </p:txBody>
      </p:sp>
    </p:spTree>
    <p:extLst>
      <p:ext uri="{BB962C8B-B14F-4D97-AF65-F5344CB8AC3E}">
        <p14:creationId xmlns:p14="http://schemas.microsoft.com/office/powerpoint/2010/main" val="3582100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Bone Marrow Failure Diseases</a:t>
            </a:r>
            <a:endParaRPr lang="en-US" dirty="0"/>
          </a:p>
        </p:txBody>
      </p:sp>
      <p:sp>
        <p:nvSpPr>
          <p:cNvPr id="3" name="Content Placeholder 2"/>
          <p:cNvSpPr>
            <a:spLocks noGrp="1"/>
          </p:cNvSpPr>
          <p:nvPr>
            <p:ph idx="1"/>
          </p:nvPr>
        </p:nvSpPr>
        <p:spPr>
          <a:xfrm>
            <a:off x="457200" y="1295400"/>
            <a:ext cx="7620000" cy="4800600"/>
          </a:xfrm>
        </p:spPr>
        <p:txBody>
          <a:bodyPr/>
          <a:lstStyle/>
          <a:p>
            <a:r>
              <a:rPr lang="en-US" dirty="0" smtClean="0"/>
              <a:t>Disorders resulting in </a:t>
            </a:r>
            <a:r>
              <a:rPr lang="en-US" dirty="0" err="1" smtClean="0"/>
              <a:t>cytopenia</a:t>
            </a:r>
            <a:r>
              <a:rPr lang="en-US" dirty="0" smtClean="0"/>
              <a:t> (low blood counts) due to decreased bone marrow production </a:t>
            </a:r>
          </a:p>
          <a:p>
            <a:r>
              <a:rPr lang="en-US" dirty="0" smtClean="0"/>
              <a:t>Can be congenital (inherited) or acquired disorders</a:t>
            </a:r>
          </a:p>
          <a:p>
            <a:endParaRPr lang="en-US" dirty="0"/>
          </a:p>
          <a:p>
            <a:endParaRPr lang="en-US" dirty="0"/>
          </a:p>
        </p:txBody>
      </p:sp>
      <p:graphicFrame>
        <p:nvGraphicFramePr>
          <p:cNvPr id="4" name="Diagram 3"/>
          <p:cNvGraphicFramePr/>
          <p:nvPr>
            <p:extLst>
              <p:ext uri="{D42A27DB-BD31-4B8C-83A1-F6EECF244321}">
                <p14:modId xmlns:p14="http://schemas.microsoft.com/office/powerpoint/2010/main" val="1698350075"/>
              </p:ext>
            </p:extLst>
          </p:nvPr>
        </p:nvGraphicFramePr>
        <p:xfrm>
          <a:off x="1219200" y="2895600"/>
          <a:ext cx="58674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400" y="6553200"/>
            <a:ext cx="1905000" cy="215444"/>
          </a:xfrm>
          <a:prstGeom prst="rect">
            <a:avLst/>
          </a:prstGeom>
          <a:noFill/>
        </p:spPr>
        <p:txBody>
          <a:bodyPr wrap="square" rtlCol="0">
            <a:spAutoFit/>
          </a:bodyPr>
          <a:lstStyle/>
          <a:p>
            <a:r>
              <a:rPr lang="en-US" sz="800" dirty="0" smtClean="0"/>
              <a:t>Young, 2014; Zhang, 2016</a:t>
            </a:r>
            <a:endParaRPr lang="en-US" sz="800" dirty="0"/>
          </a:p>
        </p:txBody>
      </p:sp>
    </p:spTree>
    <p:extLst>
      <p:ext uri="{BB962C8B-B14F-4D97-AF65-F5344CB8AC3E}">
        <p14:creationId xmlns:p14="http://schemas.microsoft.com/office/powerpoint/2010/main" val="672924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Hoffbrand</a:t>
            </a:r>
            <a:r>
              <a:rPr lang="en-US" dirty="0" smtClean="0"/>
              <a:t>, A.V. &amp; Moss, P. A.H. (2016). </a:t>
            </a:r>
            <a:r>
              <a:rPr lang="en-US" dirty="0" err="1" smtClean="0"/>
              <a:t>Hoffbrand’s</a:t>
            </a:r>
            <a:r>
              <a:rPr lang="en-US" dirty="0" smtClean="0"/>
              <a:t> Essential </a:t>
            </a:r>
            <a:r>
              <a:rPr lang="en-US" dirty="0" err="1" smtClean="0"/>
              <a:t>Haematology</a:t>
            </a:r>
            <a:r>
              <a:rPr lang="en-US" dirty="0" smtClean="0"/>
              <a:t>. West Sussex, UK: Wiley &amp; Sons, Ltd.</a:t>
            </a:r>
          </a:p>
          <a:p>
            <a:r>
              <a:rPr lang="en-US" dirty="0" smtClean="0"/>
              <a:t>MDS Clear Path. Mdsclearpath.org</a:t>
            </a:r>
          </a:p>
          <a:p>
            <a:r>
              <a:rPr lang="en-US" dirty="0" err="1" smtClean="0"/>
              <a:t>Scheinberg</a:t>
            </a:r>
            <a:r>
              <a:rPr lang="en-US" dirty="0" smtClean="0"/>
              <a:t>, P., </a:t>
            </a:r>
            <a:r>
              <a:rPr lang="en-US" dirty="0" err="1" smtClean="0"/>
              <a:t>DeZern</a:t>
            </a:r>
            <a:r>
              <a:rPr lang="en-US" dirty="0" smtClean="0"/>
              <a:t>, A.E. &amp; </a:t>
            </a:r>
            <a:r>
              <a:rPr lang="en-US" dirty="0" err="1" smtClean="0"/>
              <a:t>Steensma</a:t>
            </a:r>
            <a:r>
              <a:rPr lang="en-US" dirty="0" smtClean="0"/>
              <a:t>, D.P. (2016). Acquired bone marrow failure syndromes: aplastic anemia, paroxysmal </a:t>
            </a:r>
            <a:r>
              <a:rPr lang="en-US" dirty="0" err="1" smtClean="0"/>
              <a:t>hemoglobinuria</a:t>
            </a:r>
            <a:r>
              <a:rPr lang="en-US" dirty="0" smtClean="0"/>
              <a:t>, and </a:t>
            </a:r>
            <a:r>
              <a:rPr lang="en-US" dirty="0" err="1" smtClean="0"/>
              <a:t>myelodysplastic</a:t>
            </a:r>
            <a:r>
              <a:rPr lang="en-US" dirty="0" smtClean="0"/>
              <a:t> syndromes. </a:t>
            </a:r>
            <a:r>
              <a:rPr lang="en-US" dirty="0"/>
              <a:t>Retrieved from: </a:t>
            </a:r>
            <a:r>
              <a:rPr lang="en-US" dirty="0">
                <a:hlinkClick r:id="rId2"/>
              </a:rPr>
              <a:t>http://ash-sap.hematologylibrary.org//</a:t>
            </a:r>
            <a:r>
              <a:rPr lang="en-US" dirty="0" smtClean="0">
                <a:hlinkClick r:id="rId2"/>
              </a:rPr>
              <a:t>content/2016/489.extract?utm_source=TrendMD&amp;utm_medium=cpc&amp;utm_campaign=American_Society_of_Hematology_Self-Assessment_Program_TrendMD_0</a:t>
            </a:r>
            <a:endParaRPr lang="en-US" dirty="0" smtClean="0"/>
          </a:p>
          <a:p>
            <a:r>
              <a:rPr lang="en-US" dirty="0"/>
              <a:t>Young NS. Young N.S. Young, Neal </a:t>
            </a:r>
            <a:r>
              <a:rPr lang="en-US" dirty="0" err="1"/>
              <a:t>S.Bone</a:t>
            </a:r>
            <a:r>
              <a:rPr lang="en-US" dirty="0"/>
              <a:t> Marrow Failure Syndromes Including Aplastic Anemia and </a:t>
            </a:r>
            <a:r>
              <a:rPr lang="en-US" dirty="0" err="1"/>
              <a:t>Myelodysplasia</a:t>
            </a:r>
            <a:r>
              <a:rPr lang="en-US" dirty="0"/>
              <a:t>. In: Kasper D, </a:t>
            </a:r>
            <a:r>
              <a:rPr lang="en-US" dirty="0" err="1"/>
              <a:t>Fauci</a:t>
            </a:r>
            <a:r>
              <a:rPr lang="en-US" dirty="0"/>
              <a:t> A, Hauser S, Longo D, Jameson J, </a:t>
            </a:r>
            <a:r>
              <a:rPr lang="en-US" dirty="0" err="1"/>
              <a:t>Loscalzo</a:t>
            </a:r>
            <a:r>
              <a:rPr lang="en-US" dirty="0"/>
              <a:t> J. Kasper D, </a:t>
            </a:r>
            <a:r>
              <a:rPr lang="en-US" dirty="0" err="1"/>
              <a:t>Fauci</a:t>
            </a:r>
            <a:r>
              <a:rPr lang="en-US" dirty="0"/>
              <a:t> A, Hauser S, Longo D, Jameson J, </a:t>
            </a:r>
            <a:r>
              <a:rPr lang="en-US" dirty="0" err="1"/>
              <a:t>Loscalzo</a:t>
            </a:r>
            <a:r>
              <a:rPr lang="en-US" dirty="0"/>
              <a:t> J Eds. Dennis Kasper, et </a:t>
            </a:r>
            <a:r>
              <a:rPr lang="en-US" dirty="0" err="1"/>
              <a:t>al.eds</a:t>
            </a:r>
            <a:r>
              <a:rPr lang="en-US" dirty="0"/>
              <a:t>. </a:t>
            </a:r>
            <a:r>
              <a:rPr lang="en-US" i="1" dirty="0"/>
              <a:t>Harrison's Principles of Internal Medicine, 19e </a:t>
            </a:r>
            <a:r>
              <a:rPr lang="en-US" dirty="0"/>
              <a:t>New York, NY: McGraw-Hill; 2014. http://accessmedicine.mhmedical.com/Content.aspx?bookid=1130&amp;sectionid=79731602. Accessed August 01, 2018</a:t>
            </a:r>
            <a:r>
              <a:rPr lang="en-US" dirty="0" smtClean="0"/>
              <a:t>.</a:t>
            </a:r>
          </a:p>
          <a:p>
            <a:r>
              <a:rPr lang="en-US" dirty="0" smtClean="0"/>
              <a:t>Zhang, L. (2016). Inherited and acquired bone marrow failure syndromes: in the era of deep gene sequencing. </a:t>
            </a:r>
            <a:r>
              <a:rPr lang="en-US" i="1" dirty="0" smtClean="0"/>
              <a:t>Journal of Leukemia, 4</a:t>
            </a:r>
            <a:r>
              <a:rPr lang="en-US" dirty="0" smtClean="0"/>
              <a:t>(4)</a:t>
            </a:r>
            <a:endParaRPr lang="en-US" dirty="0"/>
          </a:p>
        </p:txBody>
      </p:sp>
    </p:spTree>
    <p:extLst>
      <p:ext uri="{BB962C8B-B14F-4D97-AF65-F5344CB8AC3E}">
        <p14:creationId xmlns:p14="http://schemas.microsoft.com/office/powerpoint/2010/main" val="288604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Myelodysplastic Syndromes (MDS)	</a:t>
            </a:r>
            <a:endParaRPr lang="en-US" sz="4000" dirty="0"/>
          </a:p>
        </p:txBody>
      </p:sp>
      <p:sp>
        <p:nvSpPr>
          <p:cNvPr id="3" name="Content Placeholder 2"/>
          <p:cNvSpPr>
            <a:spLocks noGrp="1"/>
          </p:cNvSpPr>
          <p:nvPr>
            <p:ph idx="1"/>
          </p:nvPr>
        </p:nvSpPr>
        <p:spPr/>
        <p:txBody>
          <a:bodyPr>
            <a:normAutofit/>
          </a:bodyPr>
          <a:lstStyle/>
          <a:p>
            <a:r>
              <a:rPr lang="en-US" dirty="0" smtClean="0"/>
              <a:t>Clonal </a:t>
            </a:r>
            <a:r>
              <a:rPr lang="en-US" dirty="0"/>
              <a:t>disorders of hematopoietic stem cells characterized by increasing bone marrow failure in association with dysplastic changes (cells look abnormal) in one or more cell lineages </a:t>
            </a:r>
            <a:endParaRPr lang="en-US" dirty="0" smtClean="0"/>
          </a:p>
          <a:p>
            <a:endParaRPr lang="en-US" dirty="0" smtClean="0"/>
          </a:p>
          <a:p>
            <a:endParaRPr lang="en-US" dirty="0" smtClean="0"/>
          </a:p>
          <a:p>
            <a:pPr marL="114300" indent="0">
              <a:buNone/>
            </a:pPr>
            <a:endParaRPr lang="en-US" dirty="0"/>
          </a:p>
          <a:p>
            <a:endParaRPr lang="en-US" dirty="0" smtClean="0"/>
          </a:p>
          <a:p>
            <a:endParaRPr lang="en-US" dirty="0"/>
          </a:p>
          <a:p>
            <a:endParaRPr lang="en-US" dirty="0"/>
          </a:p>
          <a:p>
            <a:r>
              <a:rPr lang="en-US" dirty="0"/>
              <a:t>Simultaneous proliferation and apoptosis of hematopoietic cells (ineffective hematopoiesis) leading to </a:t>
            </a:r>
            <a:r>
              <a:rPr lang="en-US" dirty="0" err="1"/>
              <a:t>hypercellular</a:t>
            </a:r>
            <a:r>
              <a:rPr lang="en-US" dirty="0"/>
              <a:t> bone marrow but pancytopenia in peripheral blood</a:t>
            </a:r>
          </a:p>
          <a:p>
            <a:endParaRPr lang="en-US" dirty="0"/>
          </a:p>
          <a:p>
            <a:pPr marL="11430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2819400"/>
            <a:ext cx="3352800" cy="204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6577340"/>
            <a:ext cx="2743200" cy="261610"/>
          </a:xfrm>
          <a:prstGeom prst="rect">
            <a:avLst/>
          </a:prstGeom>
          <a:noFill/>
        </p:spPr>
        <p:txBody>
          <a:bodyPr wrap="square" rtlCol="0">
            <a:spAutoFit/>
          </a:bodyPr>
          <a:lstStyle/>
          <a:p>
            <a:r>
              <a:rPr lang="en-US" sz="1050" dirty="0" smtClean="0"/>
              <a:t>Pathologyoutline.com</a:t>
            </a:r>
            <a:endParaRPr lang="en-US" sz="1050" dirty="0"/>
          </a:p>
        </p:txBody>
      </p:sp>
    </p:spTree>
    <p:extLst>
      <p:ext uri="{BB962C8B-B14F-4D97-AF65-F5344CB8AC3E}">
        <p14:creationId xmlns:p14="http://schemas.microsoft.com/office/powerpoint/2010/main" val="917676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of MDS</a:t>
            </a:r>
            <a:endParaRPr lang="en-US" dirty="0"/>
          </a:p>
        </p:txBody>
      </p:sp>
      <p:sp>
        <p:nvSpPr>
          <p:cNvPr id="3" name="Content Placeholder 2"/>
          <p:cNvSpPr>
            <a:spLocks noGrp="1"/>
          </p:cNvSpPr>
          <p:nvPr>
            <p:ph idx="1"/>
          </p:nvPr>
        </p:nvSpPr>
        <p:spPr/>
        <p:txBody>
          <a:bodyPr>
            <a:normAutofit/>
          </a:bodyPr>
          <a:lstStyle/>
          <a:p>
            <a:pPr marL="342900" lvl="1">
              <a:buClr>
                <a:schemeClr val="accent1"/>
              </a:buClr>
            </a:pPr>
            <a:r>
              <a:rPr lang="en-US" sz="2400" dirty="0"/>
              <a:t>There is an abnormal regulation of proliferation, maturation and survival of hematopoietic stem cells due to genetic changes </a:t>
            </a:r>
          </a:p>
          <a:p>
            <a:pPr lvl="1"/>
            <a:r>
              <a:rPr lang="en-US" dirty="0" smtClean="0"/>
              <a:t>A </a:t>
            </a:r>
            <a:r>
              <a:rPr lang="en-US" dirty="0"/>
              <a:t>number of genetic changes/mutations are associated with MDS</a:t>
            </a:r>
          </a:p>
          <a:p>
            <a:pPr lvl="1"/>
            <a:r>
              <a:rPr lang="en-US" dirty="0"/>
              <a:t>Changes in the expression of genes, such as </a:t>
            </a:r>
            <a:r>
              <a:rPr lang="en-US" dirty="0" err="1"/>
              <a:t>hypermethylation</a:t>
            </a:r>
            <a:r>
              <a:rPr lang="en-US" dirty="0"/>
              <a:t> contributes to the development or progression of MDS</a:t>
            </a:r>
          </a:p>
          <a:p>
            <a:pPr lvl="2"/>
            <a:r>
              <a:rPr lang="en-US" dirty="0"/>
              <a:t>Resulting in suppression of gene transcription</a:t>
            </a:r>
          </a:p>
          <a:p>
            <a:pPr marL="114300" lvl="1" indent="0">
              <a:buClr>
                <a:schemeClr val="accent1"/>
              </a:buClr>
              <a:buNone/>
            </a:pPr>
            <a:endParaRPr lang="en-US" dirty="0"/>
          </a:p>
          <a:p>
            <a:pPr marL="114300" lvl="1" indent="0">
              <a:buClr>
                <a:schemeClr val="accent1"/>
              </a:buClr>
              <a:buNone/>
            </a:pPr>
            <a:endParaRPr lang="en-US" dirty="0" smtClean="0"/>
          </a:p>
          <a:p>
            <a:pPr marL="114300" lvl="1" indent="0">
              <a:buClr>
                <a:schemeClr val="accent1"/>
              </a:buClr>
              <a:buNone/>
            </a:pPr>
            <a:endParaRPr lang="en-US" dirty="0"/>
          </a:p>
          <a:p>
            <a:r>
              <a:rPr lang="en-US" dirty="0" smtClean="0"/>
              <a:t>As the disease progresses, maturation of stem cells are further impaired with increased survival of </a:t>
            </a:r>
            <a:r>
              <a:rPr lang="en-US" dirty="0" err="1" smtClean="0"/>
              <a:t>myeloblasts</a:t>
            </a: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593228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and Risk Factors</a:t>
            </a:r>
            <a:endParaRPr lang="en-US" dirty="0"/>
          </a:p>
        </p:txBody>
      </p:sp>
      <p:sp>
        <p:nvSpPr>
          <p:cNvPr id="3" name="Content Placeholder 2"/>
          <p:cNvSpPr>
            <a:spLocks noGrp="1"/>
          </p:cNvSpPr>
          <p:nvPr>
            <p:ph idx="1"/>
          </p:nvPr>
        </p:nvSpPr>
        <p:spPr>
          <a:xfrm>
            <a:off x="457200" y="1523999"/>
            <a:ext cx="7620000" cy="5035377"/>
          </a:xfrm>
        </p:spPr>
        <p:txBody>
          <a:bodyPr>
            <a:normAutofit fontScale="85000" lnSpcReduction="20000"/>
          </a:bodyPr>
          <a:lstStyle/>
          <a:p>
            <a:r>
              <a:rPr lang="en-US" dirty="0" smtClean="0"/>
              <a:t>MDS usually develops in older adults &gt;60 years old with median age of 72-76 years </a:t>
            </a:r>
          </a:p>
          <a:p>
            <a:r>
              <a:rPr lang="en-US" dirty="0" smtClean="0"/>
              <a:t>More common in males than in females</a:t>
            </a:r>
          </a:p>
          <a:p>
            <a:r>
              <a:rPr lang="en-US" dirty="0" smtClean="0"/>
              <a:t>MDS relatively common disease</a:t>
            </a:r>
          </a:p>
          <a:p>
            <a:r>
              <a:rPr lang="en-US" dirty="0"/>
              <a:t>4-7 </a:t>
            </a:r>
            <a:r>
              <a:rPr lang="en-US" dirty="0" smtClean="0"/>
              <a:t>estimated new </a:t>
            </a:r>
            <a:r>
              <a:rPr lang="en-US" dirty="0"/>
              <a:t>cases/100,000 each year</a:t>
            </a:r>
            <a:endParaRPr lang="en-US" dirty="0" smtClean="0"/>
          </a:p>
          <a:p>
            <a:endParaRPr lang="en-US" dirty="0" smtClean="0"/>
          </a:p>
          <a:p>
            <a:endParaRPr lang="en-US" dirty="0"/>
          </a:p>
          <a:p>
            <a:endParaRPr lang="en-US" dirty="0" smtClean="0"/>
          </a:p>
          <a:p>
            <a:pPr marL="114300" indent="0">
              <a:buNone/>
            </a:pPr>
            <a:r>
              <a:rPr lang="en-US" dirty="0" smtClean="0"/>
              <a:t>Risk Factors: </a:t>
            </a:r>
          </a:p>
          <a:p>
            <a:r>
              <a:rPr lang="en-US" dirty="0"/>
              <a:t>Older age</a:t>
            </a:r>
          </a:p>
          <a:p>
            <a:r>
              <a:rPr lang="en-US" dirty="0"/>
              <a:t>Male</a:t>
            </a:r>
          </a:p>
          <a:p>
            <a:r>
              <a:rPr lang="en-US" dirty="0"/>
              <a:t>Exposure to environmental factors (benzene)</a:t>
            </a:r>
          </a:p>
          <a:p>
            <a:r>
              <a:rPr lang="en-US" dirty="0"/>
              <a:t>Smoking </a:t>
            </a:r>
          </a:p>
          <a:p>
            <a:r>
              <a:rPr lang="en-US" dirty="0"/>
              <a:t>Previous chemotherapy or radiation treatment</a:t>
            </a:r>
          </a:p>
          <a:p>
            <a:pPr marL="114300" indent="0">
              <a:buNone/>
            </a:pPr>
            <a:endParaRPr lang="en-US" dirty="0"/>
          </a:p>
          <a:p>
            <a:pPr marL="114300" indent="0">
              <a:buNone/>
            </a:pPr>
            <a:r>
              <a:rPr lang="en-US" dirty="0" smtClean="0"/>
              <a:t> </a:t>
            </a:r>
          </a:p>
        </p:txBody>
      </p:sp>
      <p:sp>
        <p:nvSpPr>
          <p:cNvPr id="4" name="TextBox 3"/>
          <p:cNvSpPr txBox="1"/>
          <p:nvPr/>
        </p:nvSpPr>
        <p:spPr>
          <a:xfrm>
            <a:off x="5181600" y="6436267"/>
            <a:ext cx="3048000" cy="246221"/>
          </a:xfrm>
          <a:prstGeom prst="rect">
            <a:avLst/>
          </a:prstGeom>
          <a:noFill/>
        </p:spPr>
        <p:txBody>
          <a:bodyPr wrap="square" rtlCol="0">
            <a:spAutoFit/>
          </a:bodyPr>
          <a:lstStyle/>
          <a:p>
            <a:r>
              <a:rPr lang="en-US" sz="1000" dirty="0" smtClean="0">
                <a:solidFill>
                  <a:srgbClr val="000000"/>
                </a:solidFill>
              </a:rPr>
              <a:t>Buckstein &amp; Wells, 2008</a:t>
            </a:r>
            <a:endParaRPr lang="en-US" sz="1000" dirty="0">
              <a:solidFill>
                <a:srgbClr val="000000"/>
              </a:solidFill>
            </a:endParaRPr>
          </a:p>
        </p:txBody>
      </p:sp>
    </p:spTree>
    <p:extLst>
      <p:ext uri="{BB962C8B-B14F-4D97-AF65-F5344CB8AC3E}">
        <p14:creationId xmlns:p14="http://schemas.microsoft.com/office/powerpoint/2010/main" val="173685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9985366"/>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096000" y="6477000"/>
            <a:ext cx="2057400" cy="246221"/>
          </a:xfrm>
          <a:prstGeom prst="rect">
            <a:avLst/>
          </a:prstGeom>
          <a:noFill/>
        </p:spPr>
        <p:txBody>
          <a:bodyPr wrap="square" rtlCol="0">
            <a:spAutoFit/>
          </a:bodyPr>
          <a:lstStyle/>
          <a:p>
            <a:r>
              <a:rPr lang="en-US" sz="1000" dirty="0" smtClean="0">
                <a:solidFill>
                  <a:srgbClr val="000000"/>
                </a:solidFill>
              </a:rPr>
              <a:t>Devine, 2013; Aster &amp; Stone, 2018</a:t>
            </a:r>
            <a:endParaRPr lang="en-US" sz="1000" dirty="0">
              <a:solidFill>
                <a:srgbClr val="000000"/>
              </a:solidFill>
            </a:endParaRPr>
          </a:p>
        </p:txBody>
      </p:sp>
    </p:spTree>
    <p:extLst>
      <p:ext uri="{BB962C8B-B14F-4D97-AF65-F5344CB8AC3E}">
        <p14:creationId xmlns:p14="http://schemas.microsoft.com/office/powerpoint/2010/main" val="370629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Patients with MDS typically present with peripheral blood </a:t>
            </a:r>
            <a:r>
              <a:rPr lang="en-US" dirty="0" err="1" smtClean="0"/>
              <a:t>cytopenias</a:t>
            </a:r>
            <a:endParaRPr lang="en-US" dirty="0" smtClean="0"/>
          </a:p>
          <a:p>
            <a:pPr lvl="1"/>
            <a:r>
              <a:rPr lang="en-US" dirty="0" smtClean="0"/>
              <a:t>Patients range from being asymptomatic with an incidental CBC finding to having symptoms and complications related to the previously unrecognized </a:t>
            </a:r>
            <a:r>
              <a:rPr lang="en-US" dirty="0" err="1" smtClean="0"/>
              <a:t>cytopenia</a:t>
            </a:r>
            <a:endParaRPr lang="en-US" dirty="0" smtClean="0"/>
          </a:p>
          <a:p>
            <a:pPr lvl="1"/>
            <a:r>
              <a:rPr lang="en-US" dirty="0" smtClean="0"/>
              <a:t>Majority of MDS patients present with red cell lineage dysplasia (anemia)</a:t>
            </a:r>
          </a:p>
          <a:p>
            <a:pPr lvl="1"/>
            <a:endParaRPr lang="en-US" dirty="0"/>
          </a:p>
          <a:p>
            <a:r>
              <a:rPr lang="en-US" dirty="0" smtClean="0"/>
              <a:t>Signs and </a:t>
            </a:r>
            <a:r>
              <a:rPr lang="en-US" dirty="0"/>
              <a:t>S</a:t>
            </a:r>
            <a:r>
              <a:rPr lang="en-US" dirty="0" smtClean="0"/>
              <a:t>ymptoms include: </a:t>
            </a:r>
          </a:p>
          <a:p>
            <a:pPr lvl="1"/>
            <a:r>
              <a:rPr lang="en-US" dirty="0" smtClean="0"/>
              <a:t>Fevers, infection from neutropenia</a:t>
            </a:r>
          </a:p>
          <a:p>
            <a:pPr lvl="1"/>
            <a:r>
              <a:rPr lang="en-US" dirty="0" err="1" smtClean="0"/>
              <a:t>Petechiae</a:t>
            </a:r>
            <a:r>
              <a:rPr lang="en-US" dirty="0" smtClean="0"/>
              <a:t>, ecchymosis, bruising, bleeding from thrombocytopenia</a:t>
            </a:r>
          </a:p>
          <a:p>
            <a:pPr lvl="1"/>
            <a:r>
              <a:rPr lang="en-US" dirty="0" smtClean="0"/>
              <a:t>Fatigue, SOB, palpitations, weakness, exercise intolerance, dizziness, pale complexion, cognitive impairment as result of anemia </a:t>
            </a:r>
          </a:p>
        </p:txBody>
      </p:sp>
    </p:spTree>
    <p:extLst>
      <p:ext uri="{BB962C8B-B14F-4D97-AF65-F5344CB8AC3E}">
        <p14:creationId xmlns:p14="http://schemas.microsoft.com/office/powerpoint/2010/main" val="11708499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8729</TotalTime>
  <Words>4415</Words>
  <Application>Microsoft Office PowerPoint</Application>
  <PresentationFormat>On-screen Show (4:3)</PresentationFormat>
  <Paragraphs>673</Paragraphs>
  <Slides>40</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MS PGothic</vt:lpstr>
      <vt:lpstr>Arial</vt:lpstr>
      <vt:lpstr>Calibri</vt:lpstr>
      <vt:lpstr>Cambria</vt:lpstr>
      <vt:lpstr>Wingdings</vt:lpstr>
      <vt:lpstr>Wingdings 2</vt:lpstr>
      <vt:lpstr>Adjacency</vt:lpstr>
      <vt:lpstr>Bone Marrow Failure Diseases: Including MDS, AA, PNH</vt:lpstr>
      <vt:lpstr>Outline</vt:lpstr>
      <vt:lpstr>Bone Marrow Failure</vt:lpstr>
      <vt:lpstr>Bone Marrow Failure Diseases</vt:lpstr>
      <vt:lpstr>Myelodysplastic Syndromes (MDS) </vt:lpstr>
      <vt:lpstr>Pathophysiology of MDS</vt:lpstr>
      <vt:lpstr>Prevalence and Risk Factors</vt:lpstr>
      <vt:lpstr>Etiology</vt:lpstr>
      <vt:lpstr>Clinical Presentation</vt:lpstr>
      <vt:lpstr>Diagnosis </vt:lpstr>
      <vt:lpstr>Diagnostic Investigations</vt:lpstr>
      <vt:lpstr>WHO Classification of MDS</vt:lpstr>
      <vt:lpstr>IPSS-R </vt:lpstr>
      <vt:lpstr>IPSS-R  </vt:lpstr>
      <vt:lpstr>Prognosis </vt:lpstr>
      <vt:lpstr>Treatment</vt:lpstr>
      <vt:lpstr>Low Risk MDS Treatment Options (IPSS Low Risk/Int Risk-1)</vt:lpstr>
      <vt:lpstr>Disease Progression </vt:lpstr>
      <vt:lpstr>Treatment Options for High Risk MDS</vt:lpstr>
      <vt:lpstr>Supportive Care</vt:lpstr>
      <vt:lpstr>Iron Overload Management</vt:lpstr>
      <vt:lpstr>Impact of MDS on Patients/Families</vt:lpstr>
      <vt:lpstr>Aplastic Anemia</vt:lpstr>
      <vt:lpstr>Prevalence and Etiology</vt:lpstr>
      <vt:lpstr>Clinical Features</vt:lpstr>
      <vt:lpstr>Diagnosis</vt:lpstr>
      <vt:lpstr>Classification</vt:lpstr>
      <vt:lpstr>Treatment</vt:lpstr>
      <vt:lpstr>Serum Sickness</vt:lpstr>
      <vt:lpstr>Supportive Care</vt:lpstr>
      <vt:lpstr> Paroxysmal Nocturnal Hemoglobinuria (PNH) </vt:lpstr>
      <vt:lpstr>Pathophysiology</vt:lpstr>
      <vt:lpstr>Prevalence</vt:lpstr>
      <vt:lpstr>Clinical Presentation</vt:lpstr>
      <vt:lpstr>Diagnosis</vt:lpstr>
      <vt:lpstr>Treatment</vt:lpstr>
      <vt:lpstr>Nursing Considerations for Bone Marrow Failure Diseases </vt:lpstr>
      <vt:lpstr>AAMAC</vt:lpstr>
      <vt:lpstr>References</vt:lpstr>
      <vt:lpstr>References</vt:lpstr>
    </vt:vector>
  </TitlesOfParts>
  <Company>Sunnybrook 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Marrow Failure Diseases: Including MDS, AA, PNH</dc:title>
  <dc:creator>Information Services</dc:creator>
  <cp:lastModifiedBy>Carol Fazari</cp:lastModifiedBy>
  <cp:revision>145</cp:revision>
  <dcterms:created xsi:type="dcterms:W3CDTF">2018-07-30T12:29:57Z</dcterms:created>
  <dcterms:modified xsi:type="dcterms:W3CDTF">2018-10-13T16:40:19Z</dcterms:modified>
</cp:coreProperties>
</file>